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2.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3.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notesSlides/notesSlide28.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29.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30.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31.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bookmarkIdSeed="2">
  <p:sldMasterIdLst>
    <p:sldMasterId id="2147483648" r:id="rId1"/>
  </p:sldMasterIdLst>
  <p:notesMasterIdLst>
    <p:notesMasterId r:id="rId43"/>
  </p:notesMasterIdLst>
  <p:handoutMasterIdLst>
    <p:handoutMasterId r:id="rId44"/>
  </p:handoutMasterIdLst>
  <p:sldIdLst>
    <p:sldId id="3214" r:id="rId2"/>
    <p:sldId id="3172" r:id="rId3"/>
    <p:sldId id="3173" r:id="rId4"/>
    <p:sldId id="3325" r:id="rId5"/>
    <p:sldId id="3327" r:id="rId6"/>
    <p:sldId id="3326" r:id="rId7"/>
    <p:sldId id="3367" r:id="rId8"/>
    <p:sldId id="3267" r:id="rId9"/>
    <p:sldId id="3270" r:id="rId10"/>
    <p:sldId id="3271" r:id="rId11"/>
    <p:sldId id="3272" r:id="rId12"/>
    <p:sldId id="3273" r:id="rId13"/>
    <p:sldId id="3274" r:id="rId14"/>
    <p:sldId id="3275" r:id="rId15"/>
    <p:sldId id="3276" r:id="rId16"/>
    <p:sldId id="3277" r:id="rId17"/>
    <p:sldId id="3194" r:id="rId18"/>
    <p:sldId id="3280" r:id="rId19"/>
    <p:sldId id="3247" r:id="rId20"/>
    <p:sldId id="3281" r:id="rId21"/>
    <p:sldId id="3283" r:id="rId22"/>
    <p:sldId id="3284" r:id="rId23"/>
    <p:sldId id="3286" r:id="rId24"/>
    <p:sldId id="3287" r:id="rId25"/>
    <p:sldId id="3196" r:id="rId26"/>
    <p:sldId id="3288" r:id="rId27"/>
    <p:sldId id="3191" r:id="rId28"/>
    <p:sldId id="3289" r:id="rId29"/>
    <p:sldId id="3290" r:id="rId30"/>
    <p:sldId id="3291" r:id="rId31"/>
    <p:sldId id="3292" r:id="rId32"/>
    <p:sldId id="3293" r:id="rId33"/>
    <p:sldId id="3294" r:id="rId34"/>
    <p:sldId id="3295" r:id="rId35"/>
    <p:sldId id="3197" r:id="rId36"/>
    <p:sldId id="3217" r:id="rId37"/>
    <p:sldId id="3192" r:id="rId38"/>
    <p:sldId id="3189" r:id="rId39"/>
    <p:sldId id="3213" r:id="rId40"/>
    <p:sldId id="3296" r:id="rId41"/>
    <p:sldId id="3185" r:id="rId42"/>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93">
          <p15:clr>
            <a:srgbClr val="A4A3A4"/>
          </p15:clr>
        </p15:guide>
        <p15:guide id="2" pos="4031">
          <p15:clr>
            <a:srgbClr val="A4A3A4"/>
          </p15:clr>
        </p15:guide>
        <p15:guide id="3" pos="598">
          <p15:clr>
            <a:srgbClr val="A4A3A4"/>
          </p15:clr>
        </p15:guide>
        <p15:guide id="4" orient="horz" pos="4226">
          <p15:clr>
            <a:srgbClr val="A4A3A4"/>
          </p15:clr>
        </p15:guide>
        <p15:guide id="5" pos="7587">
          <p15:clr>
            <a:srgbClr val="A4A3A4"/>
          </p15:clr>
        </p15:guide>
        <p15:guide id="6" pos="3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319"/>
    <a:srgbClr val="D51522"/>
    <a:srgbClr val="17161B"/>
    <a:srgbClr val="A3381D"/>
    <a:srgbClr val="F68410"/>
    <a:srgbClr val="FFFFFF"/>
    <a:srgbClr val="FFC000"/>
    <a:srgbClr val="01B0EF"/>
    <a:srgbClr val="0070C0"/>
    <a:srgbClr val="D90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1" autoAdjust="0"/>
    <p:restoredTop sz="84942" autoAdjust="0"/>
  </p:normalViewPr>
  <p:slideViewPr>
    <p:cSldViewPr>
      <p:cViewPr varScale="1">
        <p:scale>
          <a:sx n="92" d="100"/>
          <a:sy n="92" d="100"/>
        </p:scale>
        <p:origin x="858" y="90"/>
      </p:cViewPr>
      <p:guideLst>
        <p:guide orient="horz" pos="293"/>
        <p:guide pos="4031"/>
        <p:guide pos="598"/>
        <p:guide orient="horz" pos="4226"/>
        <p:guide pos="7587"/>
        <p:guide pos="395"/>
      </p:guideLst>
    </p:cSldViewPr>
  </p:slideViewPr>
  <p:outlineViewPr>
    <p:cViewPr>
      <p:scale>
        <a:sx n="100" d="100"/>
        <a:sy n="100" d="100"/>
      </p:scale>
      <p:origin x="0" y="-710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60" d="100"/>
          <a:sy n="60" d="100"/>
        </p:scale>
        <p:origin x="2730"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746073-8808-4028-BD03-349C468A86D6}" type="doc">
      <dgm:prSet loTypeId="urn:microsoft.com/office/officeart/2005/8/layout/cycle4#1" loCatId="matrix" qsTypeId="urn:microsoft.com/office/officeart/2005/8/quickstyle/3d2#1" qsCatId="3D" csTypeId="urn:microsoft.com/office/officeart/2005/8/colors/accent1_2#2" csCatId="accent1" phldr="1"/>
      <dgm:spPr/>
      <dgm:t>
        <a:bodyPr/>
        <a:lstStyle/>
        <a:p>
          <a:endParaRPr lang="zh-CN" altLang="en-US"/>
        </a:p>
      </dgm:t>
    </dgm:pt>
    <dgm:pt modelId="{F62C5B12-3EEA-4347-9B89-7AED8523F5B4}">
      <dgm:prSet phldrT="[文本]"/>
      <dgm:spPr/>
      <dgm:t>
        <a:bodyPr/>
        <a:lstStyle/>
        <a:p>
          <a:r>
            <a:rPr lang="zh-CN" altLang="en-US" dirty="0"/>
            <a:t>数据仓库</a:t>
          </a:r>
        </a:p>
      </dgm:t>
    </dgm:pt>
    <dgm:pt modelId="{7B50A61C-0AB7-4287-80D2-11B634E2BD2F}" type="parTrans" cxnId="{18AEA9AA-8F65-42A3-ADA3-0BB7D794158E}">
      <dgm:prSet/>
      <dgm:spPr/>
      <dgm:t>
        <a:bodyPr/>
        <a:lstStyle/>
        <a:p>
          <a:endParaRPr lang="zh-CN" altLang="en-US"/>
        </a:p>
      </dgm:t>
    </dgm:pt>
    <dgm:pt modelId="{11137866-5CC9-4691-A22B-27D7D595E6F5}" type="sibTrans" cxnId="{18AEA9AA-8F65-42A3-ADA3-0BB7D794158E}">
      <dgm:prSet/>
      <dgm:spPr/>
      <dgm:t>
        <a:bodyPr/>
        <a:lstStyle/>
        <a:p>
          <a:endParaRPr lang="zh-CN" altLang="en-US"/>
        </a:p>
      </dgm:t>
    </dgm:pt>
    <dgm:pt modelId="{A7E098B3-0B61-468B-AC3E-09EC997E7D92}" type="asst">
      <dgm:prSet phldrT="[文本]"/>
      <dgm:spPr/>
      <dgm:t>
        <a:bodyPr/>
        <a:lstStyle/>
        <a:p>
          <a:r>
            <a:rPr lang="zh-CN" altLang="en-US" dirty="0"/>
            <a:t>数据仓库设置</a:t>
          </a:r>
        </a:p>
      </dgm:t>
    </dgm:pt>
    <dgm:pt modelId="{808BE889-4DB2-469A-8107-F85020FB6382}" type="parTrans" cxnId="{31AAB756-2340-4E9C-8077-36B7FF75F9AC}">
      <dgm:prSet/>
      <dgm:spPr/>
      <dgm:t>
        <a:bodyPr/>
        <a:lstStyle/>
        <a:p>
          <a:endParaRPr lang="zh-CN" altLang="en-US"/>
        </a:p>
      </dgm:t>
    </dgm:pt>
    <dgm:pt modelId="{3BDE7D1C-A181-4C4E-A59F-5A6C24AC7C65}" type="sibTrans" cxnId="{31AAB756-2340-4E9C-8077-36B7FF75F9AC}">
      <dgm:prSet/>
      <dgm:spPr/>
      <dgm:t>
        <a:bodyPr/>
        <a:lstStyle/>
        <a:p>
          <a:endParaRPr lang="zh-CN" altLang="en-US"/>
        </a:p>
      </dgm:t>
    </dgm:pt>
    <dgm:pt modelId="{77B63F79-1A37-414E-A227-11A5604733BB}">
      <dgm:prSet phldrT="[文本]"/>
      <dgm:spPr/>
      <dgm:t>
        <a:bodyPr/>
        <a:lstStyle/>
        <a:p>
          <a:r>
            <a:rPr lang="zh-CN" altLang="en-US" dirty="0"/>
            <a:t>统计分析</a:t>
          </a:r>
        </a:p>
      </dgm:t>
    </dgm:pt>
    <dgm:pt modelId="{D130E48B-9DC5-4C2A-8AE0-A16DB0CE7211}" type="parTrans" cxnId="{8C9740C9-4DDE-4A64-A110-0281ABF1D4BD}">
      <dgm:prSet/>
      <dgm:spPr/>
      <dgm:t>
        <a:bodyPr/>
        <a:lstStyle/>
        <a:p>
          <a:endParaRPr lang="zh-CN" altLang="en-US"/>
        </a:p>
      </dgm:t>
    </dgm:pt>
    <dgm:pt modelId="{71085BF7-B20A-4543-AAB1-3172E1A7BB4C}" type="sibTrans" cxnId="{8C9740C9-4DDE-4A64-A110-0281ABF1D4BD}">
      <dgm:prSet/>
      <dgm:spPr/>
      <dgm:t>
        <a:bodyPr/>
        <a:lstStyle/>
        <a:p>
          <a:endParaRPr lang="zh-CN" altLang="en-US"/>
        </a:p>
      </dgm:t>
    </dgm:pt>
    <dgm:pt modelId="{F15B69A9-2FE1-498F-AD07-D7D714B7B85E}">
      <dgm:prSet phldrT="[文本]"/>
      <dgm:spPr/>
      <dgm:t>
        <a:bodyPr/>
        <a:lstStyle/>
        <a:p>
          <a:r>
            <a:rPr lang="zh-CN" altLang="en-US" dirty="0"/>
            <a:t>客户评价</a:t>
          </a:r>
        </a:p>
      </dgm:t>
    </dgm:pt>
    <dgm:pt modelId="{20BD2A6A-29CA-4945-9839-E0FB4693D073}" type="parTrans" cxnId="{364E4D32-62DC-4C37-BA16-E0963B27D796}">
      <dgm:prSet/>
      <dgm:spPr/>
      <dgm:t>
        <a:bodyPr/>
        <a:lstStyle/>
        <a:p>
          <a:endParaRPr lang="zh-CN" altLang="en-US"/>
        </a:p>
      </dgm:t>
    </dgm:pt>
    <dgm:pt modelId="{AFCF77B4-2CCE-47D6-A152-66F1C43A6892}" type="sibTrans" cxnId="{364E4D32-62DC-4C37-BA16-E0963B27D796}">
      <dgm:prSet/>
      <dgm:spPr/>
      <dgm:t>
        <a:bodyPr/>
        <a:lstStyle/>
        <a:p>
          <a:endParaRPr lang="zh-CN" altLang="en-US"/>
        </a:p>
      </dgm:t>
    </dgm:pt>
    <dgm:pt modelId="{81A44D56-36CA-48BD-A637-2DC33B7085FC}">
      <dgm:prSet phldrT="[文本]"/>
      <dgm:spPr/>
      <dgm:t>
        <a:bodyPr/>
        <a:lstStyle/>
        <a:p>
          <a:r>
            <a:rPr lang="zh-CN" altLang="en-US" dirty="0"/>
            <a:t>用信及利息统计</a:t>
          </a:r>
        </a:p>
      </dgm:t>
    </dgm:pt>
    <dgm:pt modelId="{64EEEAD0-C24B-45BF-9756-123EE9FE9D40}" type="parTrans" cxnId="{4FFACA85-88A9-4DD4-8745-9E7B3C075696}">
      <dgm:prSet/>
      <dgm:spPr/>
      <dgm:t>
        <a:bodyPr/>
        <a:lstStyle/>
        <a:p>
          <a:endParaRPr lang="zh-CN" altLang="en-US"/>
        </a:p>
      </dgm:t>
    </dgm:pt>
    <dgm:pt modelId="{F68D411C-CD3F-4472-ABED-0F908E32F006}" type="sibTrans" cxnId="{4FFACA85-88A9-4DD4-8745-9E7B3C075696}">
      <dgm:prSet/>
      <dgm:spPr/>
      <dgm:t>
        <a:bodyPr/>
        <a:lstStyle/>
        <a:p>
          <a:endParaRPr lang="zh-CN" altLang="en-US"/>
        </a:p>
      </dgm:t>
    </dgm:pt>
    <dgm:pt modelId="{F5C9FA7D-DD0A-49CB-8A35-FAC643F07687}">
      <dgm:prSet phldrT="[文本]"/>
      <dgm:spPr/>
      <dgm:t>
        <a:bodyPr/>
        <a:lstStyle/>
        <a:p>
          <a:r>
            <a:rPr lang="zh-CN" altLang="en-US" dirty="0"/>
            <a:t>客户经理用信</a:t>
          </a:r>
        </a:p>
      </dgm:t>
    </dgm:pt>
    <dgm:pt modelId="{024AAA39-69D5-4B81-B7B4-8E86E32D7CBA}" type="parTrans" cxnId="{1E8DFF1B-73DE-43F5-A10F-195C3D41EADA}">
      <dgm:prSet/>
      <dgm:spPr/>
      <dgm:t>
        <a:bodyPr/>
        <a:lstStyle/>
        <a:p>
          <a:endParaRPr lang="zh-CN" altLang="en-US"/>
        </a:p>
      </dgm:t>
    </dgm:pt>
    <dgm:pt modelId="{B9FAE37C-FAB6-4D62-B438-4A5613B87FAA}" type="sibTrans" cxnId="{1E8DFF1B-73DE-43F5-A10F-195C3D41EADA}">
      <dgm:prSet/>
      <dgm:spPr/>
      <dgm:t>
        <a:bodyPr/>
        <a:lstStyle/>
        <a:p>
          <a:endParaRPr lang="zh-CN" altLang="en-US"/>
        </a:p>
      </dgm:t>
    </dgm:pt>
    <dgm:pt modelId="{13E2E36A-08DA-41EE-A1FC-1357D9D57424}">
      <dgm:prSet phldrT="[文本]"/>
      <dgm:spPr/>
      <dgm:t>
        <a:bodyPr/>
        <a:lstStyle/>
        <a:p>
          <a:r>
            <a:rPr lang="zh-CN" altLang="en-US" dirty="0"/>
            <a:t>返息券管理</a:t>
          </a:r>
        </a:p>
      </dgm:t>
    </dgm:pt>
    <dgm:pt modelId="{DB749DCC-93DF-45B2-9BDA-6E797C87EA61}" type="parTrans" cxnId="{F65FDE97-2A38-4D40-B232-17FB176A6DC1}">
      <dgm:prSet/>
      <dgm:spPr/>
      <dgm:t>
        <a:bodyPr/>
        <a:lstStyle/>
        <a:p>
          <a:endParaRPr lang="zh-CN" altLang="en-US"/>
        </a:p>
      </dgm:t>
    </dgm:pt>
    <dgm:pt modelId="{F89AF68F-CCD4-46C4-A54C-97937C116C75}" type="sibTrans" cxnId="{F65FDE97-2A38-4D40-B232-17FB176A6DC1}">
      <dgm:prSet/>
      <dgm:spPr/>
      <dgm:t>
        <a:bodyPr/>
        <a:lstStyle/>
        <a:p>
          <a:endParaRPr lang="zh-CN" altLang="en-US"/>
        </a:p>
      </dgm:t>
    </dgm:pt>
    <dgm:pt modelId="{22880289-4717-4735-B93C-3ADB3C9A901B}" type="asst">
      <dgm:prSet phldrT="[文本]"/>
      <dgm:spPr/>
      <dgm:t>
        <a:bodyPr/>
        <a:lstStyle/>
        <a:p>
          <a:r>
            <a:rPr lang="zh-CN" altLang="en-US" dirty="0"/>
            <a:t>客户数据</a:t>
          </a:r>
        </a:p>
      </dgm:t>
    </dgm:pt>
    <dgm:pt modelId="{B554CC8A-0001-46AE-A239-47E3830B8F1D}" type="parTrans" cxnId="{0A86489D-C8F4-4688-B039-828FED6F4478}">
      <dgm:prSet/>
      <dgm:spPr/>
      <dgm:t>
        <a:bodyPr/>
        <a:lstStyle/>
        <a:p>
          <a:endParaRPr lang="zh-CN" altLang="en-US"/>
        </a:p>
      </dgm:t>
    </dgm:pt>
    <dgm:pt modelId="{FA0AD37E-2242-4506-A04F-60ED23CA4A8B}" type="sibTrans" cxnId="{0A86489D-C8F4-4688-B039-828FED6F4478}">
      <dgm:prSet/>
      <dgm:spPr/>
      <dgm:t>
        <a:bodyPr/>
        <a:lstStyle/>
        <a:p>
          <a:endParaRPr lang="zh-CN" altLang="en-US"/>
        </a:p>
      </dgm:t>
    </dgm:pt>
    <dgm:pt modelId="{F690C132-CF2F-4931-9446-6B66C8797D02}" type="asst">
      <dgm:prSet phldrT="[文本]"/>
      <dgm:spPr/>
      <dgm:t>
        <a:bodyPr/>
        <a:lstStyle/>
        <a:p>
          <a:r>
            <a:rPr lang="zh-CN" altLang="en-US" dirty="0"/>
            <a:t>贷款数据</a:t>
          </a:r>
        </a:p>
      </dgm:t>
    </dgm:pt>
    <dgm:pt modelId="{F432C7ED-0A98-4CE3-82D1-9894CA637C31}" type="parTrans" cxnId="{22F804CF-E0D0-47A2-9B67-477958BE4B4F}">
      <dgm:prSet/>
      <dgm:spPr/>
      <dgm:t>
        <a:bodyPr/>
        <a:lstStyle/>
        <a:p>
          <a:endParaRPr lang="zh-CN" altLang="en-US"/>
        </a:p>
      </dgm:t>
    </dgm:pt>
    <dgm:pt modelId="{E0CB0059-931A-496B-87BB-115B54AD33D5}" type="sibTrans" cxnId="{22F804CF-E0D0-47A2-9B67-477958BE4B4F}">
      <dgm:prSet/>
      <dgm:spPr/>
      <dgm:t>
        <a:bodyPr/>
        <a:lstStyle/>
        <a:p>
          <a:endParaRPr lang="zh-CN" altLang="en-US"/>
        </a:p>
      </dgm:t>
    </dgm:pt>
    <dgm:pt modelId="{0FABD063-63D0-4639-8B42-334D0C3FA296}">
      <dgm:prSet phldrT="[文本]"/>
      <dgm:spPr/>
      <dgm:t>
        <a:bodyPr/>
        <a:lstStyle/>
        <a:p>
          <a:r>
            <a:rPr lang="zh-CN" altLang="en-US" dirty="0"/>
            <a:t>客户经理</a:t>
          </a:r>
        </a:p>
      </dgm:t>
    </dgm:pt>
    <dgm:pt modelId="{D23107D7-027D-4BC6-900E-843E35EE8A67}" type="parTrans" cxnId="{C1C27873-99A9-4E6C-A8CD-F6C70380EFF0}">
      <dgm:prSet/>
      <dgm:spPr/>
      <dgm:t>
        <a:bodyPr/>
        <a:lstStyle/>
        <a:p>
          <a:endParaRPr lang="zh-CN" altLang="en-US"/>
        </a:p>
      </dgm:t>
    </dgm:pt>
    <dgm:pt modelId="{7C006122-C555-40A9-9B5D-20C1EE0F14BA}" type="sibTrans" cxnId="{C1C27873-99A9-4E6C-A8CD-F6C70380EFF0}">
      <dgm:prSet/>
      <dgm:spPr/>
      <dgm:t>
        <a:bodyPr/>
        <a:lstStyle/>
        <a:p>
          <a:endParaRPr lang="zh-CN" altLang="en-US"/>
        </a:p>
      </dgm:t>
    </dgm:pt>
    <dgm:pt modelId="{36C4D45D-193B-4414-A96C-3C16ADDF3112}">
      <dgm:prSet phldrT="[文本]"/>
      <dgm:spPr/>
      <dgm:t>
        <a:bodyPr/>
        <a:lstStyle/>
        <a:p>
          <a:r>
            <a:rPr lang="zh-CN" altLang="en-US" dirty="0"/>
            <a:t>小组设置</a:t>
          </a:r>
        </a:p>
      </dgm:t>
    </dgm:pt>
    <dgm:pt modelId="{470D757F-9A91-40AA-99F9-0003F90BC54C}" type="parTrans" cxnId="{36BB2C94-2E81-48E5-AA5C-EBACA00721D8}">
      <dgm:prSet/>
      <dgm:spPr/>
      <dgm:t>
        <a:bodyPr/>
        <a:lstStyle/>
        <a:p>
          <a:endParaRPr lang="zh-CN" altLang="en-US"/>
        </a:p>
      </dgm:t>
    </dgm:pt>
    <dgm:pt modelId="{6D1730FA-7465-41F4-B943-EB2FB2C0AEB8}" type="sibTrans" cxnId="{36BB2C94-2E81-48E5-AA5C-EBACA00721D8}">
      <dgm:prSet/>
      <dgm:spPr/>
      <dgm:t>
        <a:bodyPr/>
        <a:lstStyle/>
        <a:p>
          <a:endParaRPr lang="zh-CN" altLang="en-US"/>
        </a:p>
      </dgm:t>
    </dgm:pt>
    <dgm:pt modelId="{99D5482E-9E0D-4DAD-86F3-BB3D49413132}">
      <dgm:prSet phldrT="[文本]"/>
      <dgm:spPr/>
      <dgm:t>
        <a:bodyPr/>
        <a:lstStyle/>
        <a:p>
          <a:r>
            <a:rPr lang="zh-CN" altLang="en-US" dirty="0"/>
            <a:t>客户分配</a:t>
          </a:r>
        </a:p>
      </dgm:t>
    </dgm:pt>
    <dgm:pt modelId="{3818FA60-61B5-49DD-9184-328E2D3E5C36}" type="parTrans" cxnId="{E65CBF4A-B87B-4742-8205-344D6835161A}">
      <dgm:prSet/>
      <dgm:spPr/>
      <dgm:t>
        <a:bodyPr/>
        <a:lstStyle/>
        <a:p>
          <a:endParaRPr lang="zh-CN" altLang="en-US"/>
        </a:p>
      </dgm:t>
    </dgm:pt>
    <dgm:pt modelId="{226AC382-3E1B-436B-B48F-08179AE985D8}" type="sibTrans" cxnId="{E65CBF4A-B87B-4742-8205-344D6835161A}">
      <dgm:prSet/>
      <dgm:spPr/>
      <dgm:t>
        <a:bodyPr/>
        <a:lstStyle/>
        <a:p>
          <a:endParaRPr lang="zh-CN" altLang="en-US"/>
        </a:p>
      </dgm:t>
    </dgm:pt>
    <dgm:pt modelId="{739A1D9D-B6AE-46D8-8495-C59819DEBDAC}">
      <dgm:prSet phldrT="[文本]"/>
      <dgm:spPr/>
      <dgm:t>
        <a:bodyPr/>
        <a:lstStyle/>
        <a:p>
          <a:r>
            <a:rPr lang="zh-CN" altLang="en-US" dirty="0"/>
            <a:t>客户经理</a:t>
          </a:r>
        </a:p>
      </dgm:t>
    </dgm:pt>
    <dgm:pt modelId="{975C6E7A-7596-40EB-8A86-3C4960B04A3C}" type="parTrans" cxnId="{CDC55777-1C35-4DF3-9F21-D1C370781923}">
      <dgm:prSet/>
      <dgm:spPr/>
      <dgm:t>
        <a:bodyPr/>
        <a:lstStyle/>
        <a:p>
          <a:endParaRPr lang="zh-CN" altLang="en-US"/>
        </a:p>
      </dgm:t>
    </dgm:pt>
    <dgm:pt modelId="{D6C0E032-03CA-4A22-A157-B3F27B1B6275}" type="sibTrans" cxnId="{CDC55777-1C35-4DF3-9F21-D1C370781923}">
      <dgm:prSet/>
      <dgm:spPr/>
      <dgm:t>
        <a:bodyPr/>
        <a:lstStyle/>
        <a:p>
          <a:endParaRPr lang="zh-CN" altLang="en-US"/>
        </a:p>
      </dgm:t>
    </dgm:pt>
    <dgm:pt modelId="{0FBAA3B9-4E34-4C78-A43A-4F4A07A53683}">
      <dgm:prSet phldrT="[文本]"/>
      <dgm:spPr/>
      <dgm:t>
        <a:bodyPr/>
        <a:lstStyle/>
        <a:p>
          <a:r>
            <a:rPr lang="zh-CN" altLang="en-US" dirty="0"/>
            <a:t>返息券档级</a:t>
          </a:r>
        </a:p>
      </dgm:t>
    </dgm:pt>
    <dgm:pt modelId="{C5ECA0F1-B786-4F20-A5FF-8FE8C2471B22}" type="parTrans" cxnId="{EF8E2BA7-8282-44CD-8991-6DE2A3715759}">
      <dgm:prSet/>
      <dgm:spPr/>
      <dgm:t>
        <a:bodyPr/>
        <a:lstStyle/>
        <a:p>
          <a:endParaRPr lang="zh-CN" altLang="en-US"/>
        </a:p>
      </dgm:t>
    </dgm:pt>
    <dgm:pt modelId="{0911A669-2CCE-4334-8990-4E9C5133FBE3}" type="sibTrans" cxnId="{EF8E2BA7-8282-44CD-8991-6DE2A3715759}">
      <dgm:prSet/>
      <dgm:spPr/>
      <dgm:t>
        <a:bodyPr/>
        <a:lstStyle/>
        <a:p>
          <a:endParaRPr lang="zh-CN" altLang="en-US"/>
        </a:p>
      </dgm:t>
    </dgm:pt>
    <dgm:pt modelId="{3237E21A-8A36-4ACB-8F24-520C2F270F45}">
      <dgm:prSet phldrT="[文本]"/>
      <dgm:spPr/>
      <dgm:t>
        <a:bodyPr/>
        <a:lstStyle/>
        <a:p>
          <a:r>
            <a:rPr lang="zh-CN" altLang="en-US" dirty="0"/>
            <a:t>返自券类别</a:t>
          </a:r>
        </a:p>
      </dgm:t>
    </dgm:pt>
    <dgm:pt modelId="{DF0A0780-793C-4FC1-9ED7-8336BBD81428}" type="parTrans" cxnId="{1EC84963-76E7-45C6-9619-A7FCD743B12C}">
      <dgm:prSet/>
      <dgm:spPr/>
      <dgm:t>
        <a:bodyPr/>
        <a:lstStyle/>
        <a:p>
          <a:endParaRPr lang="zh-CN" altLang="en-US"/>
        </a:p>
      </dgm:t>
    </dgm:pt>
    <dgm:pt modelId="{FA6158E6-D0DE-46E4-BE31-A22AA9ADF875}" type="sibTrans" cxnId="{1EC84963-76E7-45C6-9619-A7FCD743B12C}">
      <dgm:prSet/>
      <dgm:spPr/>
      <dgm:t>
        <a:bodyPr/>
        <a:lstStyle/>
        <a:p>
          <a:endParaRPr lang="zh-CN" altLang="en-US"/>
        </a:p>
      </dgm:t>
    </dgm:pt>
    <dgm:pt modelId="{FB44F8E6-E107-41D3-96D2-2E1B41504D25}">
      <dgm:prSet phldrT="[文本]"/>
      <dgm:spPr/>
      <dgm:t>
        <a:bodyPr/>
        <a:lstStyle/>
        <a:p>
          <a:r>
            <a:rPr lang="zh-CN" altLang="en-US" dirty="0"/>
            <a:t>增加返息券</a:t>
          </a:r>
        </a:p>
      </dgm:t>
    </dgm:pt>
    <dgm:pt modelId="{100E3A1B-323F-406A-A901-3303D01114AC}" type="parTrans" cxnId="{AC5A0944-1B1D-4E82-BC22-A7F92E144181}">
      <dgm:prSet/>
      <dgm:spPr/>
      <dgm:t>
        <a:bodyPr/>
        <a:lstStyle/>
        <a:p>
          <a:endParaRPr lang="zh-CN" altLang="en-US"/>
        </a:p>
      </dgm:t>
    </dgm:pt>
    <dgm:pt modelId="{C076F80C-9B24-4ECC-84C5-0B1FC085D361}" type="sibTrans" cxnId="{AC5A0944-1B1D-4E82-BC22-A7F92E144181}">
      <dgm:prSet/>
      <dgm:spPr/>
      <dgm:t>
        <a:bodyPr/>
        <a:lstStyle/>
        <a:p>
          <a:endParaRPr lang="zh-CN" altLang="en-US"/>
        </a:p>
      </dgm:t>
    </dgm:pt>
    <dgm:pt modelId="{4B05362C-9267-42CD-A944-03BB49EAE76F}" type="asst">
      <dgm:prSet phldrT="[文本]"/>
      <dgm:spPr/>
      <dgm:t>
        <a:bodyPr/>
        <a:lstStyle/>
        <a:p>
          <a:r>
            <a:rPr lang="zh-CN" altLang="en-US" dirty="0"/>
            <a:t>已用额度</a:t>
          </a:r>
        </a:p>
      </dgm:t>
    </dgm:pt>
    <dgm:pt modelId="{43C6D788-C3E6-41E0-84F5-4B5222542AEB}" type="parTrans" cxnId="{6A9BF7D6-2D74-4526-B447-394DD4E9F0F4}">
      <dgm:prSet/>
      <dgm:spPr/>
      <dgm:t>
        <a:bodyPr/>
        <a:lstStyle/>
        <a:p>
          <a:endParaRPr lang="zh-CN" altLang="en-US"/>
        </a:p>
      </dgm:t>
    </dgm:pt>
    <dgm:pt modelId="{FB13EC6E-6C30-4CB0-B2F1-C93DAC83FC5A}" type="sibTrans" cxnId="{6A9BF7D6-2D74-4526-B447-394DD4E9F0F4}">
      <dgm:prSet/>
      <dgm:spPr/>
      <dgm:t>
        <a:bodyPr/>
        <a:lstStyle/>
        <a:p>
          <a:endParaRPr lang="zh-CN" altLang="en-US"/>
        </a:p>
      </dgm:t>
    </dgm:pt>
    <dgm:pt modelId="{BF89B1C2-31AF-4737-A87D-4F41430C3E98}">
      <dgm:prSet phldrT="[文本]"/>
      <dgm:spPr/>
      <dgm:t>
        <a:bodyPr/>
        <a:lstStyle/>
        <a:p>
          <a:r>
            <a:rPr lang="zh-CN" altLang="en-US" dirty="0"/>
            <a:t>客户评价</a:t>
          </a:r>
        </a:p>
      </dgm:t>
    </dgm:pt>
    <dgm:pt modelId="{2F0D4965-933C-4846-98E5-B05BBEF1ED71}" type="parTrans" cxnId="{50E65E89-8507-418C-A7DC-7D3C8CF4ED34}">
      <dgm:prSet/>
      <dgm:spPr/>
      <dgm:t>
        <a:bodyPr/>
        <a:lstStyle/>
        <a:p>
          <a:endParaRPr lang="zh-CN" altLang="en-US"/>
        </a:p>
      </dgm:t>
    </dgm:pt>
    <dgm:pt modelId="{7399170C-7C4F-455D-A9AC-925B2BC2E0F0}" type="sibTrans" cxnId="{50E65E89-8507-418C-A7DC-7D3C8CF4ED34}">
      <dgm:prSet/>
      <dgm:spPr/>
      <dgm:t>
        <a:bodyPr/>
        <a:lstStyle/>
        <a:p>
          <a:endParaRPr lang="zh-CN" altLang="en-US"/>
        </a:p>
      </dgm:t>
    </dgm:pt>
    <dgm:pt modelId="{44368F83-8281-4F8D-AABD-1478D690D6E0}">
      <dgm:prSet phldrT="[文本]"/>
      <dgm:spPr/>
      <dgm:t>
        <a:bodyPr/>
        <a:lstStyle/>
        <a:p>
          <a:r>
            <a:rPr lang="zh-CN" altLang="en-US" dirty="0"/>
            <a:t>退息指令</a:t>
          </a:r>
        </a:p>
      </dgm:t>
    </dgm:pt>
    <dgm:pt modelId="{DF46EE40-2283-4D49-975C-7E4EBA12303F}" type="parTrans" cxnId="{BF5F463E-91A1-4646-9DFE-530CDD0407E8}">
      <dgm:prSet/>
      <dgm:spPr/>
      <dgm:t>
        <a:bodyPr/>
        <a:lstStyle/>
        <a:p>
          <a:endParaRPr lang="zh-CN" altLang="en-US"/>
        </a:p>
      </dgm:t>
    </dgm:pt>
    <dgm:pt modelId="{C739B876-BD65-4032-80F7-38F092DACD4A}" type="sibTrans" cxnId="{BF5F463E-91A1-4646-9DFE-530CDD0407E8}">
      <dgm:prSet/>
      <dgm:spPr/>
      <dgm:t>
        <a:bodyPr/>
        <a:lstStyle/>
        <a:p>
          <a:endParaRPr lang="zh-CN" altLang="en-US"/>
        </a:p>
      </dgm:t>
    </dgm:pt>
    <dgm:pt modelId="{3EC33BDE-35FC-4610-BA95-C846AF81EA33}">
      <dgm:prSet phldrT="[文本]"/>
      <dgm:spPr/>
      <dgm:t>
        <a:bodyPr/>
        <a:lstStyle/>
        <a:p>
          <a:r>
            <a:rPr lang="zh-CN" altLang="en-US" dirty="0"/>
            <a:t>客户档案查询</a:t>
          </a:r>
        </a:p>
      </dgm:t>
    </dgm:pt>
    <dgm:pt modelId="{64673108-9B98-4E2B-8749-14752F7F2210}" type="parTrans" cxnId="{9707D223-9EFE-40D2-979A-C803FE3004DF}">
      <dgm:prSet/>
      <dgm:spPr/>
      <dgm:t>
        <a:bodyPr/>
        <a:lstStyle/>
        <a:p>
          <a:endParaRPr lang="zh-CN" altLang="en-US"/>
        </a:p>
      </dgm:t>
    </dgm:pt>
    <dgm:pt modelId="{3827483F-9337-44CA-86B1-55C029215F02}" type="sibTrans" cxnId="{9707D223-9EFE-40D2-979A-C803FE3004DF}">
      <dgm:prSet/>
      <dgm:spPr/>
      <dgm:t>
        <a:bodyPr/>
        <a:lstStyle/>
        <a:p>
          <a:endParaRPr lang="zh-CN" altLang="en-US"/>
        </a:p>
      </dgm:t>
    </dgm:pt>
    <dgm:pt modelId="{B31583AA-A836-49F5-8177-FD5CB6CA7DF9}" type="pres">
      <dgm:prSet presAssocID="{27746073-8808-4028-BD03-349C468A86D6}" presName="cycleMatrixDiagram" presStyleCnt="0">
        <dgm:presLayoutVars>
          <dgm:chMax val="1"/>
          <dgm:dir/>
          <dgm:animLvl val="lvl"/>
          <dgm:resizeHandles val="exact"/>
        </dgm:presLayoutVars>
      </dgm:prSet>
      <dgm:spPr/>
    </dgm:pt>
    <dgm:pt modelId="{BEA8F226-5F25-4852-8383-8DAC71B4D472}" type="pres">
      <dgm:prSet presAssocID="{27746073-8808-4028-BD03-349C468A86D6}" presName="children" presStyleCnt="0"/>
      <dgm:spPr/>
    </dgm:pt>
    <dgm:pt modelId="{D4E39E27-DA85-48F3-A6DC-ABA9B1C2FA8A}" type="pres">
      <dgm:prSet presAssocID="{27746073-8808-4028-BD03-349C468A86D6}" presName="child1group" presStyleCnt="0"/>
      <dgm:spPr/>
    </dgm:pt>
    <dgm:pt modelId="{CCD4B7DE-A479-4B0C-8AEF-89CD19496C4A}" type="pres">
      <dgm:prSet presAssocID="{27746073-8808-4028-BD03-349C468A86D6}" presName="child1" presStyleLbl="bgAcc1" presStyleIdx="0" presStyleCnt="4"/>
      <dgm:spPr/>
    </dgm:pt>
    <dgm:pt modelId="{2F372005-15D8-4CA9-B45E-7F9EF7636AC1}" type="pres">
      <dgm:prSet presAssocID="{27746073-8808-4028-BD03-349C468A86D6}" presName="child1Text" presStyleLbl="bgAcc1" presStyleIdx="0" presStyleCnt="4">
        <dgm:presLayoutVars>
          <dgm:bulletEnabled val="1"/>
        </dgm:presLayoutVars>
      </dgm:prSet>
      <dgm:spPr/>
    </dgm:pt>
    <dgm:pt modelId="{835FE86E-B79C-4663-BBA1-CCEFA30D2C6F}" type="pres">
      <dgm:prSet presAssocID="{27746073-8808-4028-BD03-349C468A86D6}" presName="child2group" presStyleCnt="0"/>
      <dgm:spPr/>
    </dgm:pt>
    <dgm:pt modelId="{8F62D36E-7203-4BED-838B-8CCD17A78900}" type="pres">
      <dgm:prSet presAssocID="{27746073-8808-4028-BD03-349C468A86D6}" presName="child2" presStyleLbl="bgAcc1" presStyleIdx="1" presStyleCnt="4"/>
      <dgm:spPr/>
    </dgm:pt>
    <dgm:pt modelId="{4F904468-045B-4E95-991A-B41D325A1EE6}" type="pres">
      <dgm:prSet presAssocID="{27746073-8808-4028-BD03-349C468A86D6}" presName="child2Text" presStyleLbl="bgAcc1" presStyleIdx="1" presStyleCnt="4">
        <dgm:presLayoutVars>
          <dgm:bulletEnabled val="1"/>
        </dgm:presLayoutVars>
      </dgm:prSet>
      <dgm:spPr/>
    </dgm:pt>
    <dgm:pt modelId="{FBA79EBB-1D46-4701-88F5-B1B20E73D10F}" type="pres">
      <dgm:prSet presAssocID="{27746073-8808-4028-BD03-349C468A86D6}" presName="child3group" presStyleCnt="0"/>
      <dgm:spPr/>
    </dgm:pt>
    <dgm:pt modelId="{73911920-D252-4557-80EC-6E8F3DCE0767}" type="pres">
      <dgm:prSet presAssocID="{27746073-8808-4028-BD03-349C468A86D6}" presName="child3" presStyleLbl="bgAcc1" presStyleIdx="2" presStyleCnt="4"/>
      <dgm:spPr/>
    </dgm:pt>
    <dgm:pt modelId="{5CBE1E3E-ECA0-4C09-AA58-51EF4729967E}" type="pres">
      <dgm:prSet presAssocID="{27746073-8808-4028-BD03-349C468A86D6}" presName="child3Text" presStyleLbl="bgAcc1" presStyleIdx="2" presStyleCnt="4">
        <dgm:presLayoutVars>
          <dgm:bulletEnabled val="1"/>
        </dgm:presLayoutVars>
      </dgm:prSet>
      <dgm:spPr/>
    </dgm:pt>
    <dgm:pt modelId="{5F80E94D-3962-475B-B4F5-5793936BAB44}" type="pres">
      <dgm:prSet presAssocID="{27746073-8808-4028-BD03-349C468A86D6}" presName="child4group" presStyleCnt="0"/>
      <dgm:spPr/>
    </dgm:pt>
    <dgm:pt modelId="{EAAF0A64-1FD6-42B3-A6C2-41DE0DD15F03}" type="pres">
      <dgm:prSet presAssocID="{27746073-8808-4028-BD03-349C468A86D6}" presName="child4" presStyleLbl="bgAcc1" presStyleIdx="3" presStyleCnt="4"/>
      <dgm:spPr/>
    </dgm:pt>
    <dgm:pt modelId="{496A1DC4-BD14-44ED-B428-63A4D559BF72}" type="pres">
      <dgm:prSet presAssocID="{27746073-8808-4028-BD03-349C468A86D6}" presName="child4Text" presStyleLbl="bgAcc1" presStyleIdx="3" presStyleCnt="4">
        <dgm:presLayoutVars>
          <dgm:bulletEnabled val="1"/>
        </dgm:presLayoutVars>
      </dgm:prSet>
      <dgm:spPr/>
    </dgm:pt>
    <dgm:pt modelId="{A01CF041-931C-4C5A-978D-C7E26E0C97A7}" type="pres">
      <dgm:prSet presAssocID="{27746073-8808-4028-BD03-349C468A86D6}" presName="childPlaceholder" presStyleCnt="0"/>
      <dgm:spPr/>
    </dgm:pt>
    <dgm:pt modelId="{1293DDD6-F039-43D7-8AE9-6BE3771407AE}" type="pres">
      <dgm:prSet presAssocID="{27746073-8808-4028-BD03-349C468A86D6}" presName="circle" presStyleCnt="0"/>
      <dgm:spPr/>
    </dgm:pt>
    <dgm:pt modelId="{B02AC985-EE21-45A8-800B-DE861ED7205E}" type="pres">
      <dgm:prSet presAssocID="{27746073-8808-4028-BD03-349C468A86D6}" presName="quadrant1" presStyleLbl="node1" presStyleIdx="0" presStyleCnt="4">
        <dgm:presLayoutVars>
          <dgm:chMax val="1"/>
          <dgm:bulletEnabled val="1"/>
        </dgm:presLayoutVars>
      </dgm:prSet>
      <dgm:spPr/>
    </dgm:pt>
    <dgm:pt modelId="{7749776A-58A2-44F3-8E79-81D893913CB3}" type="pres">
      <dgm:prSet presAssocID="{27746073-8808-4028-BD03-349C468A86D6}" presName="quadrant2" presStyleLbl="node1" presStyleIdx="1" presStyleCnt="4">
        <dgm:presLayoutVars>
          <dgm:chMax val="1"/>
          <dgm:bulletEnabled val="1"/>
        </dgm:presLayoutVars>
      </dgm:prSet>
      <dgm:spPr/>
    </dgm:pt>
    <dgm:pt modelId="{2954208C-4135-4086-BE0F-52C37419C568}" type="pres">
      <dgm:prSet presAssocID="{27746073-8808-4028-BD03-349C468A86D6}" presName="quadrant3" presStyleLbl="node1" presStyleIdx="2" presStyleCnt="4">
        <dgm:presLayoutVars>
          <dgm:chMax val="1"/>
          <dgm:bulletEnabled val="1"/>
        </dgm:presLayoutVars>
      </dgm:prSet>
      <dgm:spPr/>
    </dgm:pt>
    <dgm:pt modelId="{546E8C95-79AD-4345-A09E-2C4A5948596B}" type="pres">
      <dgm:prSet presAssocID="{27746073-8808-4028-BD03-349C468A86D6}" presName="quadrant4" presStyleLbl="node1" presStyleIdx="3" presStyleCnt="4">
        <dgm:presLayoutVars>
          <dgm:chMax val="1"/>
          <dgm:bulletEnabled val="1"/>
        </dgm:presLayoutVars>
      </dgm:prSet>
      <dgm:spPr/>
    </dgm:pt>
    <dgm:pt modelId="{724F02F3-AD1E-4A01-A463-61B8F71A1077}" type="pres">
      <dgm:prSet presAssocID="{27746073-8808-4028-BD03-349C468A86D6}" presName="quadrantPlaceholder" presStyleCnt="0"/>
      <dgm:spPr/>
    </dgm:pt>
    <dgm:pt modelId="{FD7A1B2F-27FC-4025-81F8-0A351D4276A5}" type="pres">
      <dgm:prSet presAssocID="{27746073-8808-4028-BD03-349C468A86D6}" presName="center1" presStyleLbl="fgShp" presStyleIdx="0" presStyleCnt="2"/>
      <dgm:spPr/>
    </dgm:pt>
    <dgm:pt modelId="{6CF9D91E-90B1-4F54-92A9-A8D5CDF5313B}" type="pres">
      <dgm:prSet presAssocID="{27746073-8808-4028-BD03-349C468A86D6}" presName="center2" presStyleLbl="fgShp" presStyleIdx="1" presStyleCnt="2"/>
      <dgm:spPr/>
    </dgm:pt>
  </dgm:ptLst>
  <dgm:cxnLst>
    <dgm:cxn modelId="{F4E44105-49B5-4396-935C-53DFF65A6B5E}" type="presOf" srcId="{F690C132-CF2F-4931-9446-6B66C8797D02}" destId="{CCD4B7DE-A479-4B0C-8AEF-89CD19496C4A}" srcOrd="0" destOrd="2" presId="urn:microsoft.com/office/officeart/2005/8/layout/cycle4#1"/>
    <dgm:cxn modelId="{CF73BF09-B174-4A0D-816A-73C4F7A31653}" type="presOf" srcId="{27746073-8808-4028-BD03-349C468A86D6}" destId="{B31583AA-A836-49F5-8177-FD5CB6CA7DF9}" srcOrd="0" destOrd="0" presId="urn:microsoft.com/office/officeart/2005/8/layout/cycle4#1"/>
    <dgm:cxn modelId="{BA27FB09-9E24-4A12-B65B-7BDEF8E86135}" type="presOf" srcId="{3237E21A-8A36-4ACB-8F24-520C2F270F45}" destId="{73911920-D252-4557-80EC-6E8F3DCE0767}" srcOrd="0" destOrd="1" presId="urn:microsoft.com/office/officeart/2005/8/layout/cycle4#1"/>
    <dgm:cxn modelId="{D5FDB40B-1CA2-4913-B025-B6714275B160}" type="presOf" srcId="{22880289-4717-4735-B93C-3ADB3C9A901B}" destId="{2F372005-15D8-4CA9-B45E-7F9EF7636AC1}" srcOrd="1" destOrd="1" presId="urn:microsoft.com/office/officeart/2005/8/layout/cycle4#1"/>
    <dgm:cxn modelId="{0866350E-3933-4F77-AE3C-8AB2E04340A8}" type="presOf" srcId="{81A44D56-36CA-48BD-A637-2DC33B7085FC}" destId="{EAAF0A64-1FD6-42B3-A6C2-41DE0DD15F03}" srcOrd="0" destOrd="1" presId="urn:microsoft.com/office/officeart/2005/8/layout/cycle4#1"/>
    <dgm:cxn modelId="{C5058C15-D96D-40A2-8888-B7434FE55293}" type="presOf" srcId="{F690C132-CF2F-4931-9446-6B66C8797D02}" destId="{2F372005-15D8-4CA9-B45E-7F9EF7636AC1}" srcOrd="1" destOrd="2" presId="urn:microsoft.com/office/officeart/2005/8/layout/cycle4#1"/>
    <dgm:cxn modelId="{54EAB819-020A-40A7-8252-84C169CDE159}" type="presOf" srcId="{F5C9FA7D-DD0A-49CB-8A35-FAC643F07687}" destId="{496A1DC4-BD14-44ED-B428-63A4D559BF72}" srcOrd="1" destOrd="2" presId="urn:microsoft.com/office/officeart/2005/8/layout/cycle4#1"/>
    <dgm:cxn modelId="{1E8DFF1B-73DE-43F5-A10F-195C3D41EADA}" srcId="{77B63F79-1A37-414E-A227-11A5604733BB}" destId="{F5C9FA7D-DD0A-49CB-8A35-FAC643F07687}" srcOrd="2" destOrd="0" parTransId="{024AAA39-69D5-4B81-B7B4-8E86E32D7CBA}" sibTransId="{B9FAE37C-FAB6-4D62-B438-4A5613B87FAA}"/>
    <dgm:cxn modelId="{2302421E-EEEA-4E65-AF55-510B38612BED}" type="presOf" srcId="{36C4D45D-193B-4414-A96C-3C16ADDF3112}" destId="{8F62D36E-7203-4BED-838B-8CCD17A78900}" srcOrd="0" destOrd="0" presId="urn:microsoft.com/office/officeart/2005/8/layout/cycle4#1"/>
    <dgm:cxn modelId="{C25C841F-030A-4CBB-A414-1C928A01D157}" type="presOf" srcId="{F15B69A9-2FE1-498F-AD07-D7D714B7B85E}" destId="{496A1DC4-BD14-44ED-B428-63A4D559BF72}" srcOrd="1" destOrd="0" presId="urn:microsoft.com/office/officeart/2005/8/layout/cycle4#1"/>
    <dgm:cxn modelId="{A813881F-C1E4-4855-B56B-EECBBF27AC75}" type="presOf" srcId="{F5C9FA7D-DD0A-49CB-8A35-FAC643F07687}" destId="{EAAF0A64-1FD6-42B3-A6C2-41DE0DD15F03}" srcOrd="0" destOrd="2" presId="urn:microsoft.com/office/officeart/2005/8/layout/cycle4#1"/>
    <dgm:cxn modelId="{B8B59D23-E97D-4CA2-9958-90103BEE5AD1}" type="presOf" srcId="{81A44D56-36CA-48BD-A637-2DC33B7085FC}" destId="{496A1DC4-BD14-44ED-B428-63A4D559BF72}" srcOrd="1" destOrd="1" presId="urn:microsoft.com/office/officeart/2005/8/layout/cycle4#1"/>
    <dgm:cxn modelId="{9707D223-9EFE-40D2-979A-C803FE3004DF}" srcId="{77B63F79-1A37-414E-A227-11A5604733BB}" destId="{3EC33BDE-35FC-4610-BA95-C846AF81EA33}" srcOrd="3" destOrd="0" parTransId="{64673108-9B98-4E2B-8749-14752F7F2210}" sibTransId="{3827483F-9337-44CA-86B1-55C029215F02}"/>
    <dgm:cxn modelId="{B6A94F24-6517-41E1-8736-C50291270137}" type="presOf" srcId="{44368F83-8281-4F8D-AABD-1478D690D6E0}" destId="{73911920-D252-4557-80EC-6E8F3DCE0767}" srcOrd="0" destOrd="3" presId="urn:microsoft.com/office/officeart/2005/8/layout/cycle4#1"/>
    <dgm:cxn modelId="{86430027-8E4F-463A-9B7E-7752816AB760}" type="presOf" srcId="{4B05362C-9267-42CD-A944-03BB49EAE76F}" destId="{CCD4B7DE-A479-4B0C-8AEF-89CD19496C4A}" srcOrd="0" destOrd="3" presId="urn:microsoft.com/office/officeart/2005/8/layout/cycle4#1"/>
    <dgm:cxn modelId="{1FB8D731-E426-44EE-837D-76A04A7F0F57}" type="presOf" srcId="{A7E098B3-0B61-468B-AC3E-09EC997E7D92}" destId="{2F372005-15D8-4CA9-B45E-7F9EF7636AC1}" srcOrd="1" destOrd="0" presId="urn:microsoft.com/office/officeart/2005/8/layout/cycle4#1"/>
    <dgm:cxn modelId="{364E4D32-62DC-4C37-BA16-E0963B27D796}" srcId="{77B63F79-1A37-414E-A227-11A5604733BB}" destId="{F15B69A9-2FE1-498F-AD07-D7D714B7B85E}" srcOrd="0" destOrd="0" parTransId="{20BD2A6A-29CA-4945-9839-E0FB4693D073}" sibTransId="{AFCF77B4-2CCE-47D6-A152-66F1C43A6892}"/>
    <dgm:cxn modelId="{BF5F463E-91A1-4646-9DFE-530CDD0407E8}" srcId="{13E2E36A-08DA-41EE-A1FC-1357D9D57424}" destId="{44368F83-8281-4F8D-AABD-1478D690D6E0}" srcOrd="3" destOrd="0" parTransId="{DF46EE40-2283-4D49-975C-7E4EBA12303F}" sibTransId="{C739B876-BD65-4032-80F7-38F092DACD4A}"/>
    <dgm:cxn modelId="{705FEB61-916A-43A2-A039-C3858D0891E8}" type="presOf" srcId="{22880289-4717-4735-B93C-3ADB3C9A901B}" destId="{CCD4B7DE-A479-4B0C-8AEF-89CD19496C4A}" srcOrd="0" destOrd="1" presId="urn:microsoft.com/office/officeart/2005/8/layout/cycle4#1"/>
    <dgm:cxn modelId="{1EC84963-76E7-45C6-9619-A7FCD743B12C}" srcId="{13E2E36A-08DA-41EE-A1FC-1357D9D57424}" destId="{3237E21A-8A36-4ACB-8F24-520C2F270F45}" srcOrd="1" destOrd="0" parTransId="{DF0A0780-793C-4FC1-9ED7-8336BBD81428}" sibTransId="{FA6158E6-D0DE-46E4-BE31-A22AA9ADF875}"/>
    <dgm:cxn modelId="{AC5A0944-1B1D-4E82-BC22-A7F92E144181}" srcId="{13E2E36A-08DA-41EE-A1FC-1357D9D57424}" destId="{FB44F8E6-E107-41D3-96D2-2E1B41504D25}" srcOrd="2" destOrd="0" parTransId="{100E3A1B-323F-406A-A901-3303D01114AC}" sibTransId="{C076F80C-9B24-4ECC-84C5-0B1FC085D361}"/>
    <dgm:cxn modelId="{55277466-723D-4E7D-842D-FED1C32E6DB0}" type="presOf" srcId="{3EC33BDE-35FC-4610-BA95-C846AF81EA33}" destId="{EAAF0A64-1FD6-42B3-A6C2-41DE0DD15F03}" srcOrd="0" destOrd="3" presId="urn:microsoft.com/office/officeart/2005/8/layout/cycle4#1"/>
    <dgm:cxn modelId="{B0BA0867-8E8B-4759-8139-83D2BC8D75E2}" type="presOf" srcId="{77B63F79-1A37-414E-A227-11A5604733BB}" destId="{546E8C95-79AD-4345-A09E-2C4A5948596B}" srcOrd="0" destOrd="0" presId="urn:microsoft.com/office/officeart/2005/8/layout/cycle4#1"/>
    <dgm:cxn modelId="{E65CBF4A-B87B-4742-8205-344D6835161A}" srcId="{0FABD063-63D0-4639-8B42-334D0C3FA296}" destId="{99D5482E-9E0D-4DAD-86F3-BB3D49413132}" srcOrd="2" destOrd="0" parTransId="{3818FA60-61B5-49DD-9184-328E2D3E5C36}" sibTransId="{226AC382-3E1B-436B-B48F-08179AE985D8}"/>
    <dgm:cxn modelId="{7AA6216C-D342-4B1F-A8DB-21EA387AAB7A}" type="presOf" srcId="{13E2E36A-08DA-41EE-A1FC-1357D9D57424}" destId="{2954208C-4135-4086-BE0F-52C37419C568}" srcOrd="0" destOrd="0" presId="urn:microsoft.com/office/officeart/2005/8/layout/cycle4#1"/>
    <dgm:cxn modelId="{7DFAE06F-114C-486B-AD5B-53B58FA83CCA}" type="presOf" srcId="{0FBAA3B9-4E34-4C78-A43A-4F4A07A53683}" destId="{73911920-D252-4557-80EC-6E8F3DCE0767}" srcOrd="0" destOrd="0" presId="urn:microsoft.com/office/officeart/2005/8/layout/cycle4#1"/>
    <dgm:cxn modelId="{040B7E71-21E5-44BC-A03F-C64491D98F3B}" type="presOf" srcId="{BF89B1C2-31AF-4737-A87D-4F41430C3E98}" destId="{8F62D36E-7203-4BED-838B-8CCD17A78900}" srcOrd="0" destOrd="3" presId="urn:microsoft.com/office/officeart/2005/8/layout/cycle4#1"/>
    <dgm:cxn modelId="{C1C27873-99A9-4E6C-A8CD-F6C70380EFF0}" srcId="{27746073-8808-4028-BD03-349C468A86D6}" destId="{0FABD063-63D0-4639-8B42-334D0C3FA296}" srcOrd="1" destOrd="0" parTransId="{D23107D7-027D-4BC6-900E-843E35EE8A67}" sibTransId="{7C006122-C555-40A9-9B5D-20C1EE0F14BA}"/>
    <dgm:cxn modelId="{22F12A56-A71C-4BFC-9CE6-C5358A017A3E}" type="presOf" srcId="{BF89B1C2-31AF-4737-A87D-4F41430C3E98}" destId="{4F904468-045B-4E95-991A-B41D325A1EE6}" srcOrd="1" destOrd="3" presId="urn:microsoft.com/office/officeart/2005/8/layout/cycle4#1"/>
    <dgm:cxn modelId="{31AAB756-2340-4E9C-8077-36B7FF75F9AC}" srcId="{F62C5B12-3EEA-4347-9B89-7AED8523F5B4}" destId="{A7E098B3-0B61-468B-AC3E-09EC997E7D92}" srcOrd="0" destOrd="0" parTransId="{808BE889-4DB2-469A-8107-F85020FB6382}" sibTransId="{3BDE7D1C-A181-4C4E-A59F-5A6C24AC7C65}"/>
    <dgm:cxn modelId="{CDC55777-1C35-4DF3-9F21-D1C370781923}" srcId="{0FABD063-63D0-4639-8B42-334D0C3FA296}" destId="{739A1D9D-B6AE-46D8-8495-C59819DEBDAC}" srcOrd="1" destOrd="0" parTransId="{975C6E7A-7596-40EB-8A86-3C4960B04A3C}" sibTransId="{D6C0E032-03CA-4A22-A157-B3F27B1B6275}"/>
    <dgm:cxn modelId="{73E2F757-DB70-4D66-9CBA-4DC7166C72D1}" type="presOf" srcId="{0FBAA3B9-4E34-4C78-A43A-4F4A07A53683}" destId="{5CBE1E3E-ECA0-4C09-AA58-51EF4729967E}" srcOrd="1" destOrd="0" presId="urn:microsoft.com/office/officeart/2005/8/layout/cycle4#1"/>
    <dgm:cxn modelId="{D3C6A35A-BDCC-4570-A381-9D4C43055234}" type="presOf" srcId="{3EC33BDE-35FC-4610-BA95-C846AF81EA33}" destId="{496A1DC4-BD14-44ED-B428-63A4D559BF72}" srcOrd="1" destOrd="3" presId="urn:microsoft.com/office/officeart/2005/8/layout/cycle4#1"/>
    <dgm:cxn modelId="{BD2D7A80-14A6-484C-8C92-CE89C64AF5DF}" type="presOf" srcId="{99D5482E-9E0D-4DAD-86F3-BB3D49413132}" destId="{8F62D36E-7203-4BED-838B-8CCD17A78900}" srcOrd="0" destOrd="2" presId="urn:microsoft.com/office/officeart/2005/8/layout/cycle4#1"/>
    <dgm:cxn modelId="{4E971B81-6B5A-497E-9428-E54EF50B593C}" type="presOf" srcId="{44368F83-8281-4F8D-AABD-1478D690D6E0}" destId="{5CBE1E3E-ECA0-4C09-AA58-51EF4729967E}" srcOrd="1" destOrd="3" presId="urn:microsoft.com/office/officeart/2005/8/layout/cycle4#1"/>
    <dgm:cxn modelId="{4FFACA85-88A9-4DD4-8745-9E7B3C075696}" srcId="{77B63F79-1A37-414E-A227-11A5604733BB}" destId="{81A44D56-36CA-48BD-A637-2DC33B7085FC}" srcOrd="1" destOrd="0" parTransId="{64EEEAD0-C24B-45BF-9756-123EE9FE9D40}" sibTransId="{F68D411C-CD3F-4472-ABED-0F908E32F006}"/>
    <dgm:cxn modelId="{50E65E89-8507-418C-A7DC-7D3C8CF4ED34}" srcId="{0FABD063-63D0-4639-8B42-334D0C3FA296}" destId="{BF89B1C2-31AF-4737-A87D-4F41430C3E98}" srcOrd="3" destOrd="0" parTransId="{2F0D4965-933C-4846-98E5-B05BBEF1ED71}" sibTransId="{7399170C-7C4F-455D-A9AC-925B2BC2E0F0}"/>
    <dgm:cxn modelId="{876DFF8B-741F-43EF-BDFF-506AD91DA89C}" type="presOf" srcId="{99D5482E-9E0D-4DAD-86F3-BB3D49413132}" destId="{4F904468-045B-4E95-991A-B41D325A1EE6}" srcOrd="1" destOrd="2" presId="urn:microsoft.com/office/officeart/2005/8/layout/cycle4#1"/>
    <dgm:cxn modelId="{36BB2C94-2E81-48E5-AA5C-EBACA00721D8}" srcId="{0FABD063-63D0-4639-8B42-334D0C3FA296}" destId="{36C4D45D-193B-4414-A96C-3C16ADDF3112}" srcOrd="0" destOrd="0" parTransId="{470D757F-9A91-40AA-99F9-0003F90BC54C}" sibTransId="{6D1730FA-7465-41F4-B943-EB2FB2C0AEB8}"/>
    <dgm:cxn modelId="{F65FDE97-2A38-4D40-B232-17FB176A6DC1}" srcId="{27746073-8808-4028-BD03-349C468A86D6}" destId="{13E2E36A-08DA-41EE-A1FC-1357D9D57424}" srcOrd="2" destOrd="0" parTransId="{DB749DCC-93DF-45B2-9BDA-6E797C87EA61}" sibTransId="{F89AF68F-CCD4-46C4-A54C-97937C116C75}"/>
    <dgm:cxn modelId="{9C47E49A-6742-4057-A1B2-C9223BD60963}" type="presOf" srcId="{FB44F8E6-E107-41D3-96D2-2E1B41504D25}" destId="{73911920-D252-4557-80EC-6E8F3DCE0767}" srcOrd="0" destOrd="2" presId="urn:microsoft.com/office/officeart/2005/8/layout/cycle4#1"/>
    <dgm:cxn modelId="{0A86489D-C8F4-4688-B039-828FED6F4478}" srcId="{F62C5B12-3EEA-4347-9B89-7AED8523F5B4}" destId="{22880289-4717-4735-B93C-3ADB3C9A901B}" srcOrd="1" destOrd="0" parTransId="{B554CC8A-0001-46AE-A239-47E3830B8F1D}" sibTransId="{FA0AD37E-2242-4506-A04F-60ED23CA4A8B}"/>
    <dgm:cxn modelId="{EF8E2BA7-8282-44CD-8991-6DE2A3715759}" srcId="{13E2E36A-08DA-41EE-A1FC-1357D9D57424}" destId="{0FBAA3B9-4E34-4C78-A43A-4F4A07A53683}" srcOrd="0" destOrd="0" parTransId="{C5ECA0F1-B786-4F20-A5FF-8FE8C2471B22}" sibTransId="{0911A669-2CCE-4334-8990-4E9C5133FBE3}"/>
    <dgm:cxn modelId="{18AEA9AA-8F65-42A3-ADA3-0BB7D794158E}" srcId="{27746073-8808-4028-BD03-349C468A86D6}" destId="{F62C5B12-3EEA-4347-9B89-7AED8523F5B4}" srcOrd="0" destOrd="0" parTransId="{7B50A61C-0AB7-4287-80D2-11B634E2BD2F}" sibTransId="{11137866-5CC9-4691-A22B-27D7D595E6F5}"/>
    <dgm:cxn modelId="{C715CEAA-108D-4FD4-82B7-23393D39CFD9}" type="presOf" srcId="{A7E098B3-0B61-468B-AC3E-09EC997E7D92}" destId="{CCD4B7DE-A479-4B0C-8AEF-89CD19496C4A}" srcOrd="0" destOrd="0" presId="urn:microsoft.com/office/officeart/2005/8/layout/cycle4#1"/>
    <dgm:cxn modelId="{28C1BEB8-F527-4602-AB57-6F9D7C5283AF}" type="presOf" srcId="{739A1D9D-B6AE-46D8-8495-C59819DEBDAC}" destId="{8F62D36E-7203-4BED-838B-8CCD17A78900}" srcOrd="0" destOrd="1" presId="urn:microsoft.com/office/officeart/2005/8/layout/cycle4#1"/>
    <dgm:cxn modelId="{DC0225BB-8505-4F2F-B809-2EDF98CE79B1}" type="presOf" srcId="{FB44F8E6-E107-41D3-96D2-2E1B41504D25}" destId="{5CBE1E3E-ECA0-4C09-AA58-51EF4729967E}" srcOrd="1" destOrd="2" presId="urn:microsoft.com/office/officeart/2005/8/layout/cycle4#1"/>
    <dgm:cxn modelId="{8C9740C9-4DDE-4A64-A110-0281ABF1D4BD}" srcId="{27746073-8808-4028-BD03-349C468A86D6}" destId="{77B63F79-1A37-414E-A227-11A5604733BB}" srcOrd="3" destOrd="0" parTransId="{D130E48B-9DC5-4C2A-8AE0-A16DB0CE7211}" sibTransId="{71085BF7-B20A-4543-AAB1-3172E1A7BB4C}"/>
    <dgm:cxn modelId="{9BC0B9CA-9E07-4AD7-B164-258BF12BDFD2}" type="presOf" srcId="{36C4D45D-193B-4414-A96C-3C16ADDF3112}" destId="{4F904468-045B-4E95-991A-B41D325A1EE6}" srcOrd="1" destOrd="0" presId="urn:microsoft.com/office/officeart/2005/8/layout/cycle4#1"/>
    <dgm:cxn modelId="{9BD009CB-1D22-4181-8976-C0C2D73D90E2}" type="presOf" srcId="{739A1D9D-B6AE-46D8-8495-C59819DEBDAC}" destId="{4F904468-045B-4E95-991A-B41D325A1EE6}" srcOrd="1" destOrd="1" presId="urn:microsoft.com/office/officeart/2005/8/layout/cycle4#1"/>
    <dgm:cxn modelId="{9E678BCB-60CB-4AF5-A398-7F3811FF2E5A}" type="presOf" srcId="{0FABD063-63D0-4639-8B42-334D0C3FA296}" destId="{7749776A-58A2-44F3-8E79-81D893913CB3}" srcOrd="0" destOrd="0" presId="urn:microsoft.com/office/officeart/2005/8/layout/cycle4#1"/>
    <dgm:cxn modelId="{22F804CF-E0D0-47A2-9B67-477958BE4B4F}" srcId="{F62C5B12-3EEA-4347-9B89-7AED8523F5B4}" destId="{F690C132-CF2F-4931-9446-6B66C8797D02}" srcOrd="2" destOrd="0" parTransId="{F432C7ED-0A98-4CE3-82D1-9894CA637C31}" sibTransId="{E0CB0059-931A-496B-87BB-115B54AD33D5}"/>
    <dgm:cxn modelId="{1829C5D1-863C-4B51-A2AE-C60B6FCE3AA2}" type="presOf" srcId="{4B05362C-9267-42CD-A944-03BB49EAE76F}" destId="{2F372005-15D8-4CA9-B45E-7F9EF7636AC1}" srcOrd="1" destOrd="3" presId="urn:microsoft.com/office/officeart/2005/8/layout/cycle4#1"/>
    <dgm:cxn modelId="{6A9BF7D6-2D74-4526-B447-394DD4E9F0F4}" srcId="{F62C5B12-3EEA-4347-9B89-7AED8523F5B4}" destId="{4B05362C-9267-42CD-A944-03BB49EAE76F}" srcOrd="3" destOrd="0" parTransId="{43C6D788-C3E6-41E0-84F5-4B5222542AEB}" sibTransId="{FB13EC6E-6C30-4CB0-B2F1-C93DAC83FC5A}"/>
    <dgm:cxn modelId="{08B47CD8-98F2-48AD-A7EA-4372B6590C1A}" type="presOf" srcId="{3237E21A-8A36-4ACB-8F24-520C2F270F45}" destId="{5CBE1E3E-ECA0-4C09-AA58-51EF4729967E}" srcOrd="1" destOrd="1" presId="urn:microsoft.com/office/officeart/2005/8/layout/cycle4#1"/>
    <dgm:cxn modelId="{A84F15DB-6CFC-488D-8F68-D4B4F8A71B40}" type="presOf" srcId="{F62C5B12-3EEA-4347-9B89-7AED8523F5B4}" destId="{B02AC985-EE21-45A8-800B-DE861ED7205E}" srcOrd="0" destOrd="0" presId="urn:microsoft.com/office/officeart/2005/8/layout/cycle4#1"/>
    <dgm:cxn modelId="{17E9E5F6-3DD5-40DB-9BB7-CD273DBF4071}" type="presOf" srcId="{F15B69A9-2FE1-498F-AD07-D7D714B7B85E}" destId="{EAAF0A64-1FD6-42B3-A6C2-41DE0DD15F03}" srcOrd="0" destOrd="0" presId="urn:microsoft.com/office/officeart/2005/8/layout/cycle4#1"/>
    <dgm:cxn modelId="{BF7E2E74-236D-4B38-A90D-B4154D29951F}" type="presParOf" srcId="{B31583AA-A836-49F5-8177-FD5CB6CA7DF9}" destId="{BEA8F226-5F25-4852-8383-8DAC71B4D472}" srcOrd="0" destOrd="0" presId="urn:microsoft.com/office/officeart/2005/8/layout/cycle4#1"/>
    <dgm:cxn modelId="{95232551-DCA9-40A6-BDC8-EAFF695B9B8D}" type="presParOf" srcId="{BEA8F226-5F25-4852-8383-8DAC71B4D472}" destId="{D4E39E27-DA85-48F3-A6DC-ABA9B1C2FA8A}" srcOrd="0" destOrd="0" presId="urn:microsoft.com/office/officeart/2005/8/layout/cycle4#1"/>
    <dgm:cxn modelId="{AF278CC0-B97A-481D-AF46-39A25467D083}" type="presParOf" srcId="{D4E39E27-DA85-48F3-A6DC-ABA9B1C2FA8A}" destId="{CCD4B7DE-A479-4B0C-8AEF-89CD19496C4A}" srcOrd="0" destOrd="0" presId="urn:microsoft.com/office/officeart/2005/8/layout/cycle4#1"/>
    <dgm:cxn modelId="{172DE888-5033-4AFD-8DE0-8147EE30E0E2}" type="presParOf" srcId="{D4E39E27-DA85-48F3-A6DC-ABA9B1C2FA8A}" destId="{2F372005-15D8-4CA9-B45E-7F9EF7636AC1}" srcOrd="1" destOrd="0" presId="urn:microsoft.com/office/officeart/2005/8/layout/cycle4#1"/>
    <dgm:cxn modelId="{33227C4A-969D-46A7-AAC5-D827EC86382D}" type="presParOf" srcId="{BEA8F226-5F25-4852-8383-8DAC71B4D472}" destId="{835FE86E-B79C-4663-BBA1-CCEFA30D2C6F}" srcOrd="1" destOrd="0" presId="urn:microsoft.com/office/officeart/2005/8/layout/cycle4#1"/>
    <dgm:cxn modelId="{F816A76A-42DF-48DF-957E-FF48A7FA4F93}" type="presParOf" srcId="{835FE86E-B79C-4663-BBA1-CCEFA30D2C6F}" destId="{8F62D36E-7203-4BED-838B-8CCD17A78900}" srcOrd="0" destOrd="0" presId="urn:microsoft.com/office/officeart/2005/8/layout/cycle4#1"/>
    <dgm:cxn modelId="{1EA108B9-2506-45AD-87FD-A55C1665843C}" type="presParOf" srcId="{835FE86E-B79C-4663-BBA1-CCEFA30D2C6F}" destId="{4F904468-045B-4E95-991A-B41D325A1EE6}" srcOrd="1" destOrd="0" presId="urn:microsoft.com/office/officeart/2005/8/layout/cycle4#1"/>
    <dgm:cxn modelId="{F93F7338-35CA-4C47-A4D2-8937B8AE3888}" type="presParOf" srcId="{BEA8F226-5F25-4852-8383-8DAC71B4D472}" destId="{FBA79EBB-1D46-4701-88F5-B1B20E73D10F}" srcOrd="2" destOrd="0" presId="urn:microsoft.com/office/officeart/2005/8/layout/cycle4#1"/>
    <dgm:cxn modelId="{988F50EA-4CA2-4ED3-AE90-C9B49456F8FE}" type="presParOf" srcId="{FBA79EBB-1D46-4701-88F5-B1B20E73D10F}" destId="{73911920-D252-4557-80EC-6E8F3DCE0767}" srcOrd="0" destOrd="0" presId="urn:microsoft.com/office/officeart/2005/8/layout/cycle4#1"/>
    <dgm:cxn modelId="{BFFB1AD8-3B1E-4C20-BBE0-2FF3B909978C}" type="presParOf" srcId="{FBA79EBB-1D46-4701-88F5-B1B20E73D10F}" destId="{5CBE1E3E-ECA0-4C09-AA58-51EF4729967E}" srcOrd="1" destOrd="0" presId="urn:microsoft.com/office/officeart/2005/8/layout/cycle4#1"/>
    <dgm:cxn modelId="{081660E7-E09E-49EB-A775-5F16D916ED24}" type="presParOf" srcId="{BEA8F226-5F25-4852-8383-8DAC71B4D472}" destId="{5F80E94D-3962-475B-B4F5-5793936BAB44}" srcOrd="3" destOrd="0" presId="urn:microsoft.com/office/officeart/2005/8/layout/cycle4#1"/>
    <dgm:cxn modelId="{0CE543B0-75F2-4969-AA19-54E0674956ED}" type="presParOf" srcId="{5F80E94D-3962-475B-B4F5-5793936BAB44}" destId="{EAAF0A64-1FD6-42B3-A6C2-41DE0DD15F03}" srcOrd="0" destOrd="0" presId="urn:microsoft.com/office/officeart/2005/8/layout/cycle4#1"/>
    <dgm:cxn modelId="{8ED06C03-1F96-4504-969C-FD5050539BCA}" type="presParOf" srcId="{5F80E94D-3962-475B-B4F5-5793936BAB44}" destId="{496A1DC4-BD14-44ED-B428-63A4D559BF72}" srcOrd="1" destOrd="0" presId="urn:microsoft.com/office/officeart/2005/8/layout/cycle4#1"/>
    <dgm:cxn modelId="{CD003922-1F8A-4235-8CE8-B895997B9F8E}" type="presParOf" srcId="{BEA8F226-5F25-4852-8383-8DAC71B4D472}" destId="{A01CF041-931C-4C5A-978D-C7E26E0C97A7}" srcOrd="4" destOrd="0" presId="urn:microsoft.com/office/officeart/2005/8/layout/cycle4#1"/>
    <dgm:cxn modelId="{6CDFA9F0-6B5D-4654-8176-0A1CB71A8B49}" type="presParOf" srcId="{B31583AA-A836-49F5-8177-FD5CB6CA7DF9}" destId="{1293DDD6-F039-43D7-8AE9-6BE3771407AE}" srcOrd="1" destOrd="0" presId="urn:microsoft.com/office/officeart/2005/8/layout/cycle4#1"/>
    <dgm:cxn modelId="{0B555949-4A3B-409B-B707-6E4460E9884C}" type="presParOf" srcId="{1293DDD6-F039-43D7-8AE9-6BE3771407AE}" destId="{B02AC985-EE21-45A8-800B-DE861ED7205E}" srcOrd="0" destOrd="0" presId="urn:microsoft.com/office/officeart/2005/8/layout/cycle4#1"/>
    <dgm:cxn modelId="{8D9392C8-79AA-4EFF-9054-C16BB8BE35AE}" type="presParOf" srcId="{1293DDD6-F039-43D7-8AE9-6BE3771407AE}" destId="{7749776A-58A2-44F3-8E79-81D893913CB3}" srcOrd="1" destOrd="0" presId="urn:microsoft.com/office/officeart/2005/8/layout/cycle4#1"/>
    <dgm:cxn modelId="{E65103C5-8888-423F-AB60-6876EC9FDA40}" type="presParOf" srcId="{1293DDD6-F039-43D7-8AE9-6BE3771407AE}" destId="{2954208C-4135-4086-BE0F-52C37419C568}" srcOrd="2" destOrd="0" presId="urn:microsoft.com/office/officeart/2005/8/layout/cycle4#1"/>
    <dgm:cxn modelId="{C00274C9-BECA-4FD1-BFD2-A7CEE1C6760C}" type="presParOf" srcId="{1293DDD6-F039-43D7-8AE9-6BE3771407AE}" destId="{546E8C95-79AD-4345-A09E-2C4A5948596B}" srcOrd="3" destOrd="0" presId="urn:microsoft.com/office/officeart/2005/8/layout/cycle4#1"/>
    <dgm:cxn modelId="{E866569E-60DF-4FFF-8D66-84302BC9606E}" type="presParOf" srcId="{1293DDD6-F039-43D7-8AE9-6BE3771407AE}" destId="{724F02F3-AD1E-4A01-A463-61B8F71A1077}" srcOrd="4" destOrd="0" presId="urn:microsoft.com/office/officeart/2005/8/layout/cycle4#1"/>
    <dgm:cxn modelId="{1C6A6DCD-DC02-47DE-BE1D-F019EC8E1F06}" type="presParOf" srcId="{B31583AA-A836-49F5-8177-FD5CB6CA7DF9}" destId="{FD7A1B2F-27FC-4025-81F8-0A351D4276A5}" srcOrd="2" destOrd="0" presId="urn:microsoft.com/office/officeart/2005/8/layout/cycle4#1"/>
    <dgm:cxn modelId="{35E627FE-AADD-42D3-96AC-8A5D258194E5}" type="presParOf" srcId="{B31583AA-A836-49F5-8177-FD5CB6CA7DF9}" destId="{6CF9D91E-90B1-4F54-92A9-A8D5CDF5313B}"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11920-D252-4557-80EC-6E8F3DCE0767}">
      <dsp:nvSpPr>
        <dsp:cNvPr id="0" name=""/>
        <dsp:cNvSpPr/>
      </dsp:nvSpPr>
      <dsp:spPr>
        <a:xfrm>
          <a:off x="4972069" y="3341456"/>
          <a:ext cx="2427469" cy="15724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返息券档级</a:t>
          </a:r>
        </a:p>
        <a:p>
          <a:pPr marL="114300" lvl="1" indent="-114300" algn="l" defTabSz="622300">
            <a:lnSpc>
              <a:spcPct val="90000"/>
            </a:lnSpc>
            <a:spcBef>
              <a:spcPct val="0"/>
            </a:spcBef>
            <a:spcAft>
              <a:spcPct val="15000"/>
            </a:spcAft>
            <a:buChar char="•"/>
          </a:pPr>
          <a:r>
            <a:rPr lang="zh-CN" altLang="en-US" sz="1400" kern="1200" dirty="0"/>
            <a:t>返自券类别</a:t>
          </a:r>
        </a:p>
        <a:p>
          <a:pPr marL="114300" lvl="1" indent="-114300" algn="l" defTabSz="622300">
            <a:lnSpc>
              <a:spcPct val="90000"/>
            </a:lnSpc>
            <a:spcBef>
              <a:spcPct val="0"/>
            </a:spcBef>
            <a:spcAft>
              <a:spcPct val="15000"/>
            </a:spcAft>
            <a:buChar char="•"/>
          </a:pPr>
          <a:r>
            <a:rPr lang="zh-CN" altLang="en-US" sz="1400" kern="1200" dirty="0"/>
            <a:t>增加返息券</a:t>
          </a:r>
        </a:p>
        <a:p>
          <a:pPr marL="114300" lvl="1" indent="-114300" algn="l" defTabSz="622300">
            <a:lnSpc>
              <a:spcPct val="90000"/>
            </a:lnSpc>
            <a:spcBef>
              <a:spcPct val="0"/>
            </a:spcBef>
            <a:spcAft>
              <a:spcPct val="15000"/>
            </a:spcAft>
            <a:buChar char="•"/>
          </a:pPr>
          <a:r>
            <a:rPr lang="zh-CN" altLang="en-US" sz="1400" kern="1200" dirty="0"/>
            <a:t>退息指令</a:t>
          </a:r>
        </a:p>
      </dsp:txBody>
      <dsp:txXfrm>
        <a:off x="5734852" y="3769110"/>
        <a:ext cx="1630144" cy="1110253"/>
      </dsp:txXfrm>
    </dsp:sp>
    <dsp:sp modelId="{EAAF0A64-1FD6-42B3-A6C2-41DE0DD15F03}">
      <dsp:nvSpPr>
        <dsp:cNvPr id="0" name=""/>
        <dsp:cNvSpPr/>
      </dsp:nvSpPr>
      <dsp:spPr>
        <a:xfrm>
          <a:off x="1011461" y="3341456"/>
          <a:ext cx="2427469" cy="15724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客户评价</a:t>
          </a:r>
        </a:p>
        <a:p>
          <a:pPr marL="114300" lvl="1" indent="-114300" algn="l" defTabSz="622300">
            <a:lnSpc>
              <a:spcPct val="90000"/>
            </a:lnSpc>
            <a:spcBef>
              <a:spcPct val="0"/>
            </a:spcBef>
            <a:spcAft>
              <a:spcPct val="15000"/>
            </a:spcAft>
            <a:buChar char="•"/>
          </a:pPr>
          <a:r>
            <a:rPr lang="zh-CN" altLang="en-US" sz="1400" kern="1200" dirty="0"/>
            <a:t>用信及利息统计</a:t>
          </a:r>
        </a:p>
        <a:p>
          <a:pPr marL="114300" lvl="1" indent="-114300" algn="l" defTabSz="622300">
            <a:lnSpc>
              <a:spcPct val="90000"/>
            </a:lnSpc>
            <a:spcBef>
              <a:spcPct val="0"/>
            </a:spcBef>
            <a:spcAft>
              <a:spcPct val="15000"/>
            </a:spcAft>
            <a:buChar char="•"/>
          </a:pPr>
          <a:r>
            <a:rPr lang="zh-CN" altLang="en-US" sz="1400" kern="1200" dirty="0"/>
            <a:t>客户经理用信</a:t>
          </a:r>
        </a:p>
        <a:p>
          <a:pPr marL="114300" lvl="1" indent="-114300" algn="l" defTabSz="622300">
            <a:lnSpc>
              <a:spcPct val="90000"/>
            </a:lnSpc>
            <a:spcBef>
              <a:spcPct val="0"/>
            </a:spcBef>
            <a:spcAft>
              <a:spcPct val="15000"/>
            </a:spcAft>
            <a:buChar char="•"/>
          </a:pPr>
          <a:r>
            <a:rPr lang="zh-CN" altLang="en-US" sz="1400" kern="1200" dirty="0"/>
            <a:t>客户档案查询</a:t>
          </a:r>
        </a:p>
      </dsp:txBody>
      <dsp:txXfrm>
        <a:off x="1046003" y="3769110"/>
        <a:ext cx="1630144" cy="1110253"/>
      </dsp:txXfrm>
    </dsp:sp>
    <dsp:sp modelId="{8F62D36E-7203-4BED-838B-8CCD17A78900}">
      <dsp:nvSpPr>
        <dsp:cNvPr id="0" name=""/>
        <dsp:cNvSpPr/>
      </dsp:nvSpPr>
      <dsp:spPr>
        <a:xfrm>
          <a:off x="4972069" y="0"/>
          <a:ext cx="2427469" cy="15724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小组设置</a:t>
          </a:r>
        </a:p>
        <a:p>
          <a:pPr marL="114300" lvl="1" indent="-114300" algn="l" defTabSz="622300">
            <a:lnSpc>
              <a:spcPct val="90000"/>
            </a:lnSpc>
            <a:spcBef>
              <a:spcPct val="0"/>
            </a:spcBef>
            <a:spcAft>
              <a:spcPct val="15000"/>
            </a:spcAft>
            <a:buChar char="•"/>
          </a:pPr>
          <a:r>
            <a:rPr lang="zh-CN" altLang="en-US" sz="1400" kern="1200" dirty="0"/>
            <a:t>客户经理</a:t>
          </a:r>
        </a:p>
        <a:p>
          <a:pPr marL="114300" lvl="1" indent="-114300" algn="l" defTabSz="622300">
            <a:lnSpc>
              <a:spcPct val="90000"/>
            </a:lnSpc>
            <a:spcBef>
              <a:spcPct val="0"/>
            </a:spcBef>
            <a:spcAft>
              <a:spcPct val="15000"/>
            </a:spcAft>
            <a:buChar char="•"/>
          </a:pPr>
          <a:r>
            <a:rPr lang="zh-CN" altLang="en-US" sz="1400" kern="1200" dirty="0"/>
            <a:t>客户分配</a:t>
          </a:r>
        </a:p>
        <a:p>
          <a:pPr marL="114300" lvl="1" indent="-114300" algn="l" defTabSz="622300">
            <a:lnSpc>
              <a:spcPct val="90000"/>
            </a:lnSpc>
            <a:spcBef>
              <a:spcPct val="0"/>
            </a:spcBef>
            <a:spcAft>
              <a:spcPct val="15000"/>
            </a:spcAft>
            <a:buChar char="•"/>
          </a:pPr>
          <a:r>
            <a:rPr lang="zh-CN" altLang="en-US" sz="1400" kern="1200" dirty="0"/>
            <a:t>客户评价</a:t>
          </a:r>
        </a:p>
      </dsp:txBody>
      <dsp:txXfrm>
        <a:off x="5734852" y="34542"/>
        <a:ext cx="1630144" cy="1110253"/>
      </dsp:txXfrm>
    </dsp:sp>
    <dsp:sp modelId="{CCD4B7DE-A479-4B0C-8AEF-89CD19496C4A}">
      <dsp:nvSpPr>
        <dsp:cNvPr id="0" name=""/>
        <dsp:cNvSpPr/>
      </dsp:nvSpPr>
      <dsp:spPr>
        <a:xfrm>
          <a:off x="1011461" y="0"/>
          <a:ext cx="2427469" cy="15724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数据仓库设置</a:t>
          </a:r>
        </a:p>
        <a:p>
          <a:pPr marL="114300" lvl="1" indent="-114300" algn="l" defTabSz="622300">
            <a:lnSpc>
              <a:spcPct val="90000"/>
            </a:lnSpc>
            <a:spcBef>
              <a:spcPct val="0"/>
            </a:spcBef>
            <a:spcAft>
              <a:spcPct val="15000"/>
            </a:spcAft>
            <a:buChar char="•"/>
          </a:pPr>
          <a:r>
            <a:rPr lang="zh-CN" altLang="en-US" sz="1400" kern="1200" dirty="0"/>
            <a:t>客户数据</a:t>
          </a:r>
        </a:p>
        <a:p>
          <a:pPr marL="114300" lvl="1" indent="-114300" algn="l" defTabSz="622300">
            <a:lnSpc>
              <a:spcPct val="90000"/>
            </a:lnSpc>
            <a:spcBef>
              <a:spcPct val="0"/>
            </a:spcBef>
            <a:spcAft>
              <a:spcPct val="15000"/>
            </a:spcAft>
            <a:buChar char="•"/>
          </a:pPr>
          <a:r>
            <a:rPr lang="zh-CN" altLang="en-US" sz="1400" kern="1200" dirty="0"/>
            <a:t>贷款数据</a:t>
          </a:r>
        </a:p>
        <a:p>
          <a:pPr marL="114300" lvl="1" indent="-114300" algn="l" defTabSz="622300">
            <a:lnSpc>
              <a:spcPct val="90000"/>
            </a:lnSpc>
            <a:spcBef>
              <a:spcPct val="0"/>
            </a:spcBef>
            <a:spcAft>
              <a:spcPct val="15000"/>
            </a:spcAft>
            <a:buChar char="•"/>
          </a:pPr>
          <a:r>
            <a:rPr lang="zh-CN" altLang="en-US" sz="1400" kern="1200" dirty="0"/>
            <a:t>已用额度</a:t>
          </a:r>
        </a:p>
      </dsp:txBody>
      <dsp:txXfrm>
        <a:off x="1046003" y="34542"/>
        <a:ext cx="1630144" cy="1110253"/>
      </dsp:txXfrm>
    </dsp:sp>
    <dsp:sp modelId="{B02AC985-EE21-45A8-800B-DE861ED7205E}">
      <dsp:nvSpPr>
        <dsp:cNvPr id="0" name=""/>
        <dsp:cNvSpPr/>
      </dsp:nvSpPr>
      <dsp:spPr>
        <a:xfrm>
          <a:off x="2028640" y="280092"/>
          <a:ext cx="2127721" cy="2127721"/>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数据仓库</a:t>
          </a:r>
        </a:p>
      </dsp:txBody>
      <dsp:txXfrm>
        <a:off x="2651835" y="903287"/>
        <a:ext cx="1504526" cy="1504526"/>
      </dsp:txXfrm>
    </dsp:sp>
    <dsp:sp modelId="{7749776A-58A2-44F3-8E79-81D893913CB3}">
      <dsp:nvSpPr>
        <dsp:cNvPr id="0" name=""/>
        <dsp:cNvSpPr/>
      </dsp:nvSpPr>
      <dsp:spPr>
        <a:xfrm rot="5400000">
          <a:off x="4254639" y="280092"/>
          <a:ext cx="2127721" cy="2127721"/>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客户经理</a:t>
          </a:r>
        </a:p>
      </dsp:txBody>
      <dsp:txXfrm rot="-5400000">
        <a:off x="4254639" y="903287"/>
        <a:ext cx="1504526" cy="1504526"/>
      </dsp:txXfrm>
    </dsp:sp>
    <dsp:sp modelId="{2954208C-4135-4086-BE0F-52C37419C568}">
      <dsp:nvSpPr>
        <dsp:cNvPr id="0" name=""/>
        <dsp:cNvSpPr/>
      </dsp:nvSpPr>
      <dsp:spPr>
        <a:xfrm rot="10800000">
          <a:off x="4254639" y="2506092"/>
          <a:ext cx="2127721" cy="2127721"/>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返息券管理</a:t>
          </a:r>
        </a:p>
      </dsp:txBody>
      <dsp:txXfrm rot="10800000">
        <a:off x="4254639" y="2506092"/>
        <a:ext cx="1504526" cy="1504526"/>
      </dsp:txXfrm>
    </dsp:sp>
    <dsp:sp modelId="{546E8C95-79AD-4345-A09E-2C4A5948596B}">
      <dsp:nvSpPr>
        <dsp:cNvPr id="0" name=""/>
        <dsp:cNvSpPr/>
      </dsp:nvSpPr>
      <dsp:spPr>
        <a:xfrm rot="16200000">
          <a:off x="2028640" y="2506092"/>
          <a:ext cx="2127721" cy="2127721"/>
        </a:xfrm>
        <a:prstGeom prst="pieWedg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统计分析</a:t>
          </a:r>
        </a:p>
      </dsp:txBody>
      <dsp:txXfrm rot="5400000">
        <a:off x="2651835" y="2506092"/>
        <a:ext cx="1504526" cy="1504526"/>
      </dsp:txXfrm>
    </dsp:sp>
    <dsp:sp modelId="{FD7A1B2F-27FC-4025-81F8-0A351D4276A5}">
      <dsp:nvSpPr>
        <dsp:cNvPr id="0" name=""/>
        <dsp:cNvSpPr/>
      </dsp:nvSpPr>
      <dsp:spPr>
        <a:xfrm>
          <a:off x="3838186" y="2014701"/>
          <a:ext cx="734628" cy="638807"/>
        </a:xfrm>
        <a:prstGeom prst="circularArrow">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CF9D91E-90B1-4F54-92A9-A8D5CDF5313B}">
      <dsp:nvSpPr>
        <dsp:cNvPr id="0" name=""/>
        <dsp:cNvSpPr/>
      </dsp:nvSpPr>
      <dsp:spPr>
        <a:xfrm rot="10800000">
          <a:off x="3838186" y="2260396"/>
          <a:ext cx="734628" cy="638807"/>
        </a:xfrm>
        <a:prstGeom prst="circularArrow">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2019/8/19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2019/8/19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2" name="直接连接符 1"/>
          <p:cNvCxnSpPr/>
          <p:nvPr userDrawn="1"/>
        </p:nvCxnSpPr>
        <p:spPr>
          <a:xfrm flipV="1">
            <a:off x="953128" y="654063"/>
            <a:ext cx="11299210"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3" name="组合 2"/>
          <p:cNvGrpSpPr/>
          <p:nvPr userDrawn="1"/>
        </p:nvGrpSpPr>
        <p:grpSpPr>
          <a:xfrm>
            <a:off x="395576" y="248444"/>
            <a:ext cx="396000" cy="396000"/>
            <a:chOff x="406574" y="236732"/>
            <a:chExt cx="612048" cy="593261"/>
          </a:xfrm>
        </p:grpSpPr>
        <p:sp>
          <p:nvSpPr>
            <p:cNvPr id="4" name="矩形 3"/>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logo"/>
          <p:cNvPicPr>
            <a:picLocks noChangeAspect="1"/>
          </p:cNvPicPr>
          <p:nvPr userDrawn="1"/>
        </p:nvPicPr>
        <p:blipFill>
          <a:blip r:embed="rId2"/>
          <a:stretch>
            <a:fillRect/>
          </a:stretch>
        </p:blipFill>
        <p:spPr>
          <a:xfrm>
            <a:off x="9957767" y="41021"/>
            <a:ext cx="605027" cy="575652"/>
          </a:xfrm>
          <a:prstGeom prst="rect">
            <a:avLst/>
          </a:prstGeom>
        </p:spPr>
      </p:pic>
      <p:pic>
        <p:nvPicPr>
          <p:cNvPr id="10" name="图片 9" descr="hbsb"/>
          <p:cNvPicPr>
            <a:picLocks noChangeAspect="1"/>
          </p:cNvPicPr>
          <p:nvPr userDrawn="1"/>
        </p:nvPicPr>
        <p:blipFill>
          <a:blip r:embed="rId3"/>
          <a:stretch>
            <a:fillRect/>
          </a:stretch>
        </p:blipFill>
        <p:spPr>
          <a:xfrm>
            <a:off x="10332289" y="-36853"/>
            <a:ext cx="1854495" cy="6745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par>
                                <p:cTn id="11" presetID="22" presetClass="entr" presetSubtype="8" fill="hold"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2019/8/19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15.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notesSlide" Target="../notesSlides/notesSlide1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slideLayout" Target="../slideLayouts/slideLayout1.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17.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notesSlide" Target="../notesSlides/notesSlide1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3" Type="http://schemas.openxmlformats.org/officeDocument/2006/relationships/tags" Target="../tags/tag46.xml"/><Relationship Id="rId21" Type="http://schemas.openxmlformats.org/officeDocument/2006/relationships/notesSlide" Target="../notesSlides/notesSlide12.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slideLayout" Target="../slideLayouts/slideLayout1.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s>
</file>

<file path=ppt/slides/_rels/slide13.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tags" Target="../tags/tag65.xml"/><Relationship Id="rId21" Type="http://schemas.openxmlformats.org/officeDocument/2006/relationships/slideLayout" Target="../slideLayouts/slideLayout1.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image" Target="../media/image21.png"/><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image" Target="../media/image20.png"/><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image" Target="../media/image19.png"/><Relationship Id="rId10" Type="http://schemas.openxmlformats.org/officeDocument/2006/relationships/tags" Target="../tags/tag72.xml"/><Relationship Id="rId19" Type="http://schemas.openxmlformats.org/officeDocument/2006/relationships/tags" Target="../tags/tag81.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slideLayout" Target="../slideLayouts/slideLayout1.xml"/><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tags" Target="../tags/tag107.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10" Type="http://schemas.openxmlformats.org/officeDocument/2006/relationships/tags" Target="../tags/tag92.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10.xml"/><Relationship Id="rId7" Type="http://schemas.openxmlformats.org/officeDocument/2006/relationships/image" Target="../media/image22.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111.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14.xml"/><Relationship Id="rId7" Type="http://schemas.openxmlformats.org/officeDocument/2006/relationships/image" Target="../media/image24.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11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image.baidu.com/search/detail?ct=503316480&amp;z=undefined&amp;tn=baiduimagedetail&amp;ipn=d&amp;word=%E9%92%89%E9%92%89&amp;step_word=&amp;ie=utf-8&amp;in=&amp;cl=2&amp;lm=-1&amp;st=undefined&amp;cs=1720925553,2102987805&amp;os=1684518816,2290171006&amp;simid=3440131096,214960345&amp;pn=4&amp;rn=1&amp;di=103703637620&amp;ln=1883&amp;fr=&amp;fmq=1533118946170_R&amp;fm=&amp;ic=undefined&amp;s=undefined&amp;se=&amp;sme=&amp;tab=0&amp;width=undefined&amp;height=undefined&amp;face=undefined&amp;is=0,0&amp;istype=0&amp;ist=&amp;jit=&amp;bdtype=0&amp;spn=0&amp;pi=0&amp;gsm=0&amp;objurl=http%3A%2F%2Fa3.att.hudong.com%2F53%2F80%2F20300542891809142163806179548_s.jpg&amp;rpstart=0&amp;rpnum=0&amp;adpicid=0" TargetMode="External"/></Relationships>
</file>

<file path=ppt/slides/_rels/slide1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slideLayout" Target="../slideLayouts/slideLayout1.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30.jpe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29.jpeg"/><Relationship Id="rId5" Type="http://schemas.openxmlformats.org/officeDocument/2006/relationships/tags" Target="../tags/tag132.xml"/><Relationship Id="rId10" Type="http://schemas.openxmlformats.org/officeDocument/2006/relationships/image" Target="../media/image28.png"/><Relationship Id="rId4" Type="http://schemas.openxmlformats.org/officeDocument/2006/relationships/tags" Target="../tags/tag131.xml"/><Relationship Id="rId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33.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32.jpeg"/><Relationship Id="rId5" Type="http://schemas.openxmlformats.org/officeDocument/2006/relationships/tags" Target="../tags/tag139.xml"/><Relationship Id="rId10" Type="http://schemas.openxmlformats.org/officeDocument/2006/relationships/image" Target="../media/image31.jpeg"/><Relationship Id="rId4" Type="http://schemas.openxmlformats.org/officeDocument/2006/relationships/tags" Target="../tags/tag138.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36.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35.jpeg"/><Relationship Id="rId5" Type="http://schemas.openxmlformats.org/officeDocument/2006/relationships/tags" Target="../tags/tag146.xml"/><Relationship Id="rId10" Type="http://schemas.openxmlformats.org/officeDocument/2006/relationships/image" Target="../media/image34.jpeg"/><Relationship Id="rId4" Type="http://schemas.openxmlformats.org/officeDocument/2006/relationships/tags" Target="../tags/tag145.xml"/><Relationship Id="rId9"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51.xml"/><Relationship Id="rId7" Type="http://schemas.openxmlformats.org/officeDocument/2006/relationships/image" Target="../media/image37.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152.xml"/><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tags" Target="../tags/tag155.xml"/><Relationship Id="rId7" Type="http://schemas.openxmlformats.org/officeDocument/2006/relationships/notesSlide" Target="../notesSlides/notesSlide24.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1.xml"/><Relationship Id="rId5" Type="http://schemas.openxmlformats.org/officeDocument/2006/relationships/tags" Target="../tags/tag157.xml"/><Relationship Id="rId10" Type="http://schemas.openxmlformats.org/officeDocument/2006/relationships/image" Target="../media/image42.png"/><Relationship Id="rId4" Type="http://schemas.openxmlformats.org/officeDocument/2006/relationships/tags" Target="../tags/tag156.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tags" Target="../tags/tag175.xml"/><Relationship Id="rId26" Type="http://schemas.openxmlformats.org/officeDocument/2006/relationships/tags" Target="../tags/tag183.xml"/><Relationship Id="rId3" Type="http://schemas.openxmlformats.org/officeDocument/2006/relationships/tags" Target="../tags/tag160.xml"/><Relationship Id="rId21" Type="http://schemas.openxmlformats.org/officeDocument/2006/relationships/tags" Target="../tags/tag178.xml"/><Relationship Id="rId34" Type="http://schemas.openxmlformats.org/officeDocument/2006/relationships/tags" Target="../tags/tag191.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5" Type="http://schemas.openxmlformats.org/officeDocument/2006/relationships/tags" Target="../tags/tag182.xml"/><Relationship Id="rId33" Type="http://schemas.openxmlformats.org/officeDocument/2006/relationships/tags" Target="../tags/tag190.xml"/><Relationship Id="rId38" Type="http://schemas.openxmlformats.org/officeDocument/2006/relationships/notesSlide" Target="../notesSlides/notesSlide26.xml"/><Relationship Id="rId2" Type="http://schemas.openxmlformats.org/officeDocument/2006/relationships/tags" Target="../tags/tag159.xml"/><Relationship Id="rId16" Type="http://schemas.openxmlformats.org/officeDocument/2006/relationships/tags" Target="../tags/tag173.xml"/><Relationship Id="rId20" Type="http://schemas.openxmlformats.org/officeDocument/2006/relationships/tags" Target="../tags/tag177.xml"/><Relationship Id="rId29" Type="http://schemas.openxmlformats.org/officeDocument/2006/relationships/tags" Target="../tags/tag186.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24" Type="http://schemas.openxmlformats.org/officeDocument/2006/relationships/tags" Target="../tags/tag181.xml"/><Relationship Id="rId32" Type="http://schemas.openxmlformats.org/officeDocument/2006/relationships/tags" Target="../tags/tag189.xml"/><Relationship Id="rId37" Type="http://schemas.openxmlformats.org/officeDocument/2006/relationships/slideLayout" Target="../slideLayouts/slideLayout1.xml"/><Relationship Id="rId5" Type="http://schemas.openxmlformats.org/officeDocument/2006/relationships/tags" Target="../tags/tag162.xml"/><Relationship Id="rId15" Type="http://schemas.openxmlformats.org/officeDocument/2006/relationships/tags" Target="../tags/tag172.xml"/><Relationship Id="rId23" Type="http://schemas.openxmlformats.org/officeDocument/2006/relationships/tags" Target="../tags/tag180.xml"/><Relationship Id="rId28" Type="http://schemas.openxmlformats.org/officeDocument/2006/relationships/tags" Target="../tags/tag185.xml"/><Relationship Id="rId36" Type="http://schemas.openxmlformats.org/officeDocument/2006/relationships/tags" Target="../tags/tag193.xml"/><Relationship Id="rId10" Type="http://schemas.openxmlformats.org/officeDocument/2006/relationships/tags" Target="../tags/tag167.xml"/><Relationship Id="rId19" Type="http://schemas.openxmlformats.org/officeDocument/2006/relationships/tags" Target="../tags/tag176.xml"/><Relationship Id="rId31" Type="http://schemas.openxmlformats.org/officeDocument/2006/relationships/tags" Target="../tags/tag188.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 Id="rId22" Type="http://schemas.openxmlformats.org/officeDocument/2006/relationships/tags" Target="../tags/tag179.xml"/><Relationship Id="rId27" Type="http://schemas.openxmlformats.org/officeDocument/2006/relationships/tags" Target="../tags/tag184.xml"/><Relationship Id="rId30" Type="http://schemas.openxmlformats.org/officeDocument/2006/relationships/tags" Target="../tags/tag187.xml"/><Relationship Id="rId35" Type="http://schemas.openxmlformats.org/officeDocument/2006/relationships/tags" Target="../tags/tag19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wmf"/><Relationship Id="rId4" Type="http://schemas.openxmlformats.org/officeDocument/2006/relationships/image" Target="../media/image10.pn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notesSlide" Target="../notesSlides/notesSlide9.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148" y="2536799"/>
            <a:ext cx="12853286" cy="4695652"/>
          </a:xfrm>
          <a:prstGeom prst="rect">
            <a:avLst/>
          </a:prstGeom>
          <a:solidFill>
            <a:srgbClr val="106A3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45687" rIns="91379" bIns="45687" numCol="1" spcCol="0" rtlCol="0" fromWordArt="0" anchor="ctr" anchorCtr="0" forceAA="0" compatLnSpc="1">
            <a:noAutofit/>
          </a:bodyPr>
          <a:lstStyle/>
          <a:p>
            <a:pPr algn="ctr"/>
            <a:endParaRPr lang="zh-CN" altLang="en-US" sz="1800"/>
          </a:p>
        </p:txBody>
      </p:sp>
      <p:sp>
        <p:nvSpPr>
          <p:cNvPr id="67" name="圆角矩形 66"/>
          <p:cNvSpPr/>
          <p:nvPr/>
        </p:nvSpPr>
        <p:spPr>
          <a:xfrm>
            <a:off x="2907738" y="4185694"/>
            <a:ext cx="7186495" cy="708316"/>
          </a:xfrm>
          <a:prstGeom prst="roundRect">
            <a:avLst>
              <a:gd name="adj" fmla="val 42270"/>
            </a:avLst>
          </a:prstGeom>
          <a:solidFill>
            <a:schemeClr val="bg1"/>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TextBox 25"/>
          <p:cNvSpPr txBox="1"/>
          <p:nvPr/>
        </p:nvSpPr>
        <p:spPr>
          <a:xfrm>
            <a:off x="2953906" y="4238573"/>
            <a:ext cx="6947129" cy="583565"/>
          </a:xfrm>
          <a:prstGeom prst="rect">
            <a:avLst/>
          </a:prstGeom>
          <a:noFill/>
        </p:spPr>
        <p:txBody>
          <a:bodyPr wrap="square" rtlCol="0">
            <a:spAutoFit/>
          </a:bodyPr>
          <a:lstStyle/>
          <a:p>
            <a:pPr algn="ctr">
              <a:defRPr/>
            </a:pPr>
            <a:r>
              <a:rPr lang="en-US" altLang="zh-CN" sz="3200" cap="all" dirty="0">
                <a:solidFill>
                  <a:srgbClr val="106A36"/>
                </a:solidFill>
                <a:latin typeface="方正正准黑简体" panose="02000000000000000000" pitchFamily="2" charset="-122"/>
                <a:ea typeface="方正正准黑简体" panose="02000000000000000000" pitchFamily="2" charset="-122"/>
                <a:cs typeface="宋体" panose="02010600030101010101" pitchFamily="2" charset="-122"/>
              </a:rPr>
              <a:t>“</a:t>
            </a:r>
            <a:r>
              <a:rPr lang="zh-CN" altLang="en-US" sz="3200" cap="all" dirty="0">
                <a:solidFill>
                  <a:srgbClr val="106A36"/>
                </a:solidFill>
                <a:latin typeface="方正正准黑简体" panose="02000000000000000000" pitchFamily="2" charset="-122"/>
                <a:ea typeface="方正正准黑简体" panose="02000000000000000000" pitchFamily="2" charset="-122"/>
                <a:cs typeface="宋体" panose="02010600030101010101" pitchFamily="2" charset="-122"/>
              </a:rPr>
              <a:t>天天贷</a:t>
            </a:r>
            <a:r>
              <a:rPr lang="en-US" altLang="zh-CN" sz="3200" cap="all" dirty="0">
                <a:solidFill>
                  <a:srgbClr val="106A36"/>
                </a:solidFill>
                <a:latin typeface="方正正准黑简体" panose="02000000000000000000" pitchFamily="2" charset="-122"/>
                <a:ea typeface="方正正准黑简体" panose="02000000000000000000" pitchFamily="2" charset="-122"/>
                <a:cs typeface="宋体" panose="02010600030101010101" pitchFamily="2" charset="-122"/>
              </a:rPr>
              <a:t>”</a:t>
            </a:r>
            <a:r>
              <a:rPr lang="zh-CN" altLang="en-US" sz="3200" cap="all" dirty="0">
                <a:solidFill>
                  <a:srgbClr val="106A36"/>
                </a:solidFill>
                <a:latin typeface="方正正准黑简体" panose="02000000000000000000" pitchFamily="2" charset="-122"/>
                <a:ea typeface="方正正准黑简体" panose="02000000000000000000" pitchFamily="2" charset="-122"/>
                <a:cs typeface="宋体" panose="02010600030101010101" pitchFamily="2" charset="-122"/>
              </a:rPr>
              <a:t>在线申贷管理系统</a:t>
            </a:r>
          </a:p>
        </p:txBody>
      </p:sp>
      <p:grpSp>
        <p:nvGrpSpPr>
          <p:cNvPr id="8" name="组合 1"/>
          <p:cNvGrpSpPr/>
          <p:nvPr/>
        </p:nvGrpSpPr>
        <p:grpSpPr bwMode="auto">
          <a:xfrm>
            <a:off x="4958709" y="877696"/>
            <a:ext cx="2941336" cy="2943545"/>
            <a:chOff x="0" y="0"/>
            <a:chExt cx="1582738" cy="1584325"/>
          </a:xfrm>
          <a:effectLst>
            <a:outerShdw blurRad="50800" dist="38100" dir="2700000" algn="tl" rotWithShape="0">
              <a:prstClr val="black">
                <a:alpha val="40000"/>
              </a:prstClr>
            </a:outerShdw>
          </a:effectLst>
        </p:grpSpPr>
        <p:sp>
          <p:nvSpPr>
            <p:cNvPr id="9" name="椭圆 9"/>
            <p:cNvSpPr>
              <a:spLocks noChangeArrowheads="1"/>
            </p:cNvSpPr>
            <p:nvPr/>
          </p:nvSpPr>
          <p:spPr bwMode="auto">
            <a:xfrm>
              <a:off x="0" y="0"/>
              <a:ext cx="1582738" cy="1584325"/>
            </a:xfrm>
            <a:prstGeom prst="ellipse">
              <a:avLst/>
            </a:prstGeom>
            <a:solidFill>
              <a:srgbClr val="F2F2F2">
                <a:alpha val="39999"/>
              </a:srgbClr>
            </a:solidFill>
            <a:ln w="57150" cmpd="sng">
              <a:solidFill>
                <a:srgbClr val="FFFFFF"/>
              </a:solidFill>
              <a:rou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130000"/>
                </a:lnSpc>
              </a:pPr>
              <a:endParaRPr lang="zh-CN" altLang="zh-CN" sz="2530">
                <a:solidFill>
                  <a:srgbClr val="FFFFFF"/>
                </a:solidFill>
                <a:ea typeface="微软雅黑" panose="020B0503020204020204" charset="-122"/>
                <a:sym typeface="Arial" panose="020B0604020202020204" pitchFamily="34" charset="0"/>
              </a:endParaRPr>
            </a:p>
          </p:txBody>
        </p:sp>
        <p:sp>
          <p:nvSpPr>
            <p:cNvPr id="10" name="椭圆 31"/>
            <p:cNvSpPr>
              <a:spLocks noChangeArrowheads="1"/>
            </p:cNvSpPr>
            <p:nvPr/>
          </p:nvSpPr>
          <p:spPr bwMode="auto">
            <a:xfrm rot="20812041" flipH="1">
              <a:off x="107915" y="108022"/>
              <a:ext cx="1366909" cy="1368281"/>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130000"/>
                </a:lnSpc>
              </a:pPr>
              <a:endParaRPr lang="zh-CN" altLang="zh-CN" sz="2530">
                <a:solidFill>
                  <a:srgbClr val="FFFFFF"/>
                </a:solidFill>
                <a:ea typeface="微软雅黑" panose="020B0503020204020204" charset="-122"/>
                <a:sym typeface="Arial" panose="020B0604020202020204" pitchFamily="34" charset="0"/>
              </a:endParaRPr>
            </a:p>
          </p:txBody>
        </p:sp>
      </p:grpSp>
      <p:sp>
        <p:nvSpPr>
          <p:cNvPr id="12" name="圆角矩形 11"/>
          <p:cNvSpPr/>
          <p:nvPr/>
        </p:nvSpPr>
        <p:spPr>
          <a:xfrm>
            <a:off x="4692870" y="5581865"/>
            <a:ext cx="4101850" cy="552494"/>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75" spc="316" dirty="0">
                <a:solidFill>
                  <a:schemeClr val="bg1"/>
                </a:solidFill>
                <a:latin typeface="微软雅黑" panose="020B0503020204020204" charset="-122"/>
                <a:ea typeface="微软雅黑" panose="020B0503020204020204" charset="-122"/>
              </a:rPr>
              <a:t>长治市互邦软件工程有限公司</a:t>
            </a:r>
          </a:p>
        </p:txBody>
      </p:sp>
      <p:sp>
        <p:nvSpPr>
          <p:cNvPr id="7" name="文本框 6"/>
          <p:cNvSpPr txBox="1"/>
          <p:nvPr/>
        </p:nvSpPr>
        <p:spPr>
          <a:xfrm>
            <a:off x="5508654" y="2966208"/>
            <a:ext cx="1944307" cy="369012"/>
          </a:xfrm>
          <a:prstGeom prst="rect">
            <a:avLst/>
          </a:prstGeom>
          <a:noFill/>
        </p:spPr>
        <p:txBody>
          <a:bodyPr wrap="square" rtlCol="0">
            <a:spAutoFit/>
          </a:bodyPr>
          <a:lstStyle/>
          <a:p>
            <a:pPr algn="ctr"/>
            <a:r>
              <a:rPr lang="zh-CN" altLang="en-US" sz="1800" dirty="0">
                <a:latin typeface="黑体" panose="02010609060101010101" charset="-122"/>
                <a:ea typeface="黑体" panose="02010609060101010101" charset="-122"/>
              </a:rPr>
              <a:t>农商软件支持</a:t>
            </a:r>
            <a:endParaRPr lang="zh-CN" altLang="en-US" sz="2000" dirty="0">
              <a:latin typeface="黑体" panose="02010609060101010101" charset="-122"/>
              <a:ea typeface="黑体" panose="02010609060101010101" charset="-122"/>
            </a:endParaRPr>
          </a:p>
        </p:txBody>
      </p:sp>
      <p:pic>
        <p:nvPicPr>
          <p:cNvPr id="2" name="图片 1" descr="logo"/>
          <p:cNvPicPr>
            <a:picLocks noChangeAspect="1"/>
          </p:cNvPicPr>
          <p:nvPr/>
        </p:nvPicPr>
        <p:blipFill>
          <a:blip r:embed="rId3"/>
          <a:stretch>
            <a:fillRect/>
          </a:stretch>
        </p:blipFill>
        <p:spPr>
          <a:xfrm>
            <a:off x="5263446" y="1333353"/>
            <a:ext cx="2189216" cy="1849683"/>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1750"/>
                                        <p:tgtEl>
                                          <p:spTgt spid="68"/>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67" grpId="0" bldLvl="0" animBg="1"/>
      <p:bldP spid="68" grpId="0"/>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线上预约申请</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Online reservation application</a:t>
            </a:r>
          </a:p>
        </p:txBody>
      </p:sp>
      <p:sp>
        <p:nvSpPr>
          <p:cNvPr id="22" name="文本框 2"/>
          <p:cNvSpPr txBox="1">
            <a:spLocks noChangeArrowheads="1"/>
          </p:cNvSpPr>
          <p:nvPr>
            <p:custDataLst>
              <p:tags r:id="rId2"/>
            </p:custDataLst>
          </p:nvPr>
        </p:nvSpPr>
        <p:spPr bwMode="auto">
          <a:xfrm>
            <a:off x="3343226" y="1620614"/>
            <a:ext cx="14620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sz="2000"/>
              <a:t>首页模块</a:t>
            </a:r>
          </a:p>
        </p:txBody>
      </p:sp>
      <p:sp>
        <p:nvSpPr>
          <p:cNvPr id="23" name="文本框 22"/>
          <p:cNvSpPr txBox="1"/>
          <p:nvPr>
            <p:custDataLst>
              <p:tags r:id="rId3"/>
            </p:custDataLst>
          </p:nvPr>
        </p:nvSpPr>
        <p:spPr>
          <a:xfrm>
            <a:off x="3343226" y="2023839"/>
            <a:ext cx="1462088" cy="760413"/>
          </a:xfrm>
          <a:prstGeom prst="rect">
            <a:avLst/>
          </a:prstGeom>
          <a:noFill/>
        </p:spPr>
        <p:txBody>
          <a:bodyPr>
            <a:normAutofit fontScale="90000" lnSpcReduction="10000"/>
          </a:bodyPr>
          <a:lstStyle/>
          <a:p>
            <a:pPr algn="ctr" fontAlgn="auto"/>
            <a:r>
              <a:rPr lang="zh-CN" altLang="en-US" noProof="1">
                <a:solidFill>
                  <a:schemeClr val="bg1">
                    <a:lumMod val="50000"/>
                  </a:schemeClr>
                </a:solidFill>
                <a:latin typeface="+mn-lt"/>
                <a:ea typeface="+mn-ea"/>
              </a:rPr>
              <a:t>从首页申请贷款模块进入预约申请页面。</a:t>
            </a:r>
            <a:endParaRPr lang="zh-CN" altLang="en-US" noProof="1">
              <a:solidFill>
                <a:schemeClr val="bg1">
                  <a:lumMod val="50000"/>
                </a:schemeClr>
              </a:solidFill>
            </a:endParaRPr>
          </a:p>
        </p:txBody>
      </p:sp>
      <p:sp>
        <p:nvSpPr>
          <p:cNvPr id="24" name="文本框 23"/>
          <p:cNvSpPr txBox="1"/>
          <p:nvPr>
            <p:custDataLst>
              <p:tags r:id="rId4"/>
            </p:custDataLst>
          </p:nvPr>
        </p:nvSpPr>
        <p:spPr>
          <a:xfrm>
            <a:off x="8083501" y="1620614"/>
            <a:ext cx="1460500" cy="403225"/>
          </a:xfrm>
          <a:prstGeom prst="rect">
            <a:avLst/>
          </a:prstGeom>
          <a:noFill/>
        </p:spPr>
        <p:txBody>
          <a:bodyPr anchor="b">
            <a:normAutofit fontScale="80000" lnSpcReduction="10000"/>
          </a:bodyPr>
          <a:lstStyle/>
          <a:p>
            <a:pPr algn="ctr" fontAlgn="auto"/>
            <a:r>
              <a:rPr lang="zh-CN" altLang="en-US" sz="2000" noProof="1">
                <a:latin typeface="+mj-lt"/>
                <a:ea typeface="+mj-ea"/>
                <a:cs typeface="+mj-cs"/>
              </a:rPr>
              <a:t>填写预约信息</a:t>
            </a:r>
          </a:p>
        </p:txBody>
      </p:sp>
      <p:sp>
        <p:nvSpPr>
          <p:cNvPr id="25" name="文本框 5"/>
          <p:cNvSpPr txBox="1">
            <a:spLocks noChangeArrowheads="1"/>
          </p:cNvSpPr>
          <p:nvPr>
            <p:custDataLst>
              <p:tags r:id="rId5"/>
            </p:custDataLst>
          </p:nvPr>
        </p:nvSpPr>
        <p:spPr bwMode="auto">
          <a:xfrm>
            <a:off x="8083501" y="2023839"/>
            <a:ext cx="14605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olidFill>
                  <a:srgbClr val="7F7F7F"/>
                </a:solidFill>
              </a:rPr>
              <a:t>填写预约信息并提交。</a:t>
            </a:r>
          </a:p>
        </p:txBody>
      </p:sp>
      <p:sp>
        <p:nvSpPr>
          <p:cNvPr id="26" name="椭圆 25"/>
          <p:cNvSpPr/>
          <p:nvPr>
            <p:custDataLst>
              <p:tags r:id="rId6"/>
            </p:custDataLst>
          </p:nvPr>
        </p:nvSpPr>
        <p:spPr>
          <a:xfrm>
            <a:off x="6164214" y="1696814"/>
            <a:ext cx="641350" cy="6413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endParaRPr lang="zh-CN" altLang="en-US" noProof="1"/>
          </a:p>
        </p:txBody>
      </p:sp>
      <p:sp>
        <p:nvSpPr>
          <p:cNvPr id="28" name="泪滴形 27"/>
          <p:cNvSpPr/>
          <p:nvPr>
            <p:custDataLst>
              <p:tags r:id="rId7"/>
            </p:custDataLst>
          </p:nvPr>
        </p:nvSpPr>
        <p:spPr>
          <a:xfrm rot="13492661">
            <a:off x="7108776" y="1593627"/>
            <a:ext cx="895350" cy="89535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endParaRPr lang="zh-CN" altLang="en-US" noProof="1"/>
          </a:p>
        </p:txBody>
      </p:sp>
      <p:sp>
        <p:nvSpPr>
          <p:cNvPr id="29" name="泪滴形 28"/>
          <p:cNvSpPr/>
          <p:nvPr>
            <p:custDataLst>
              <p:tags r:id="rId8"/>
            </p:custDataLst>
          </p:nvPr>
        </p:nvSpPr>
        <p:spPr>
          <a:xfrm rot="2732192">
            <a:off x="4933901" y="1569814"/>
            <a:ext cx="896938" cy="896938"/>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endParaRPr lang="zh-CN" altLang="en-US" noProof="1"/>
          </a:p>
        </p:txBody>
      </p:sp>
      <p:sp>
        <p:nvSpPr>
          <p:cNvPr id="30" name="文本框 29"/>
          <p:cNvSpPr txBox="1"/>
          <p:nvPr>
            <p:custDataLst>
              <p:tags r:id="rId9"/>
            </p:custDataLst>
          </p:nvPr>
        </p:nvSpPr>
        <p:spPr>
          <a:xfrm>
            <a:off x="7219901" y="1684114"/>
            <a:ext cx="674688" cy="704850"/>
          </a:xfrm>
          <a:prstGeom prst="rect">
            <a:avLst/>
          </a:prstGeom>
          <a:noFill/>
        </p:spPr>
        <p:txBody>
          <a:bodyPr anchor="ctr">
            <a:normAutofit fontScale="85000" lnSpcReduction="20000"/>
          </a:bodyPr>
          <a:lstStyle/>
          <a:p>
            <a:pPr algn="ctr" fontAlgn="auto"/>
            <a:r>
              <a:rPr lang="en-US" altLang="zh-CN" sz="5400" noProof="1">
                <a:solidFill>
                  <a:schemeClr val="bg1"/>
                </a:solidFill>
                <a:latin typeface="+mn-lt"/>
                <a:ea typeface="+mn-ea"/>
              </a:rPr>
              <a:t>B</a:t>
            </a:r>
            <a:endParaRPr lang="zh-CN" altLang="en-US" sz="5400" noProof="1">
              <a:solidFill>
                <a:schemeClr val="bg1"/>
              </a:solidFill>
            </a:endParaRPr>
          </a:p>
        </p:txBody>
      </p:sp>
      <p:sp>
        <p:nvSpPr>
          <p:cNvPr id="31" name="文本框 30"/>
          <p:cNvSpPr txBox="1"/>
          <p:nvPr>
            <p:custDataLst>
              <p:tags r:id="rId10"/>
            </p:custDataLst>
          </p:nvPr>
        </p:nvSpPr>
        <p:spPr>
          <a:xfrm>
            <a:off x="5045026" y="1665064"/>
            <a:ext cx="674688" cy="704850"/>
          </a:xfrm>
          <a:prstGeom prst="rect">
            <a:avLst/>
          </a:prstGeom>
          <a:noFill/>
        </p:spPr>
        <p:txBody>
          <a:bodyPr anchor="ctr">
            <a:normAutofit fontScale="85000" lnSpcReduction="20000"/>
          </a:bodyPr>
          <a:lstStyle/>
          <a:p>
            <a:pPr algn="ctr" fontAlgn="auto"/>
            <a:r>
              <a:rPr lang="en-US" altLang="zh-CN" sz="5400" noProof="1">
                <a:solidFill>
                  <a:schemeClr val="bg1"/>
                </a:solidFill>
                <a:latin typeface="+mn-lt"/>
                <a:ea typeface="+mn-ea"/>
              </a:rPr>
              <a:t>A</a:t>
            </a:r>
            <a:endParaRPr lang="zh-CN" altLang="en-US" sz="5400" noProof="1">
              <a:solidFill>
                <a:schemeClr val="bg1"/>
              </a:solidFill>
            </a:endParaRPr>
          </a:p>
        </p:txBody>
      </p:sp>
      <p:pic>
        <p:nvPicPr>
          <p:cNvPr id="49" name="图片 1" descr="12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751" y="1384077"/>
            <a:ext cx="251936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12" descr="2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44001" y="1384077"/>
            <a:ext cx="251936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500"/>
                                        <p:tgtEl>
                                          <p:spTgt spid="3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500" fill="hold">
                                          <p:stCondLst>
                                            <p:cond delay="0"/>
                                          </p:stCondLst>
                                        </p:cTn>
                                        <p:tgtEl>
                                          <p:spTgt spid="49"/>
                                        </p:tgtEl>
                                        <p:attrNameLst>
                                          <p:attrName>style.visibility</p:attrName>
                                        </p:attrNameLst>
                                      </p:cBhvr>
                                      <p:to>
                                        <p:strVal val="visible"/>
                                      </p:to>
                                    </p:set>
                                    <p:animEffect transition="in" filter="box(in)">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500" fill="hold">
                                          <p:stCondLst>
                                            <p:cond delay="0"/>
                                          </p:stCondLst>
                                        </p:cTn>
                                        <p:tgtEl>
                                          <p:spTgt spid="50"/>
                                        </p:tgtEl>
                                        <p:attrNameLst>
                                          <p:attrName>style.visibility</p:attrName>
                                        </p:attrNameLst>
                                      </p:cBhvr>
                                      <p:to>
                                        <p:strVal val="visible"/>
                                      </p:to>
                                    </p:set>
                                    <p:animEffect transition="in" filter="box(i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22" grpId="0"/>
      <p:bldP spid="23" grpId="0"/>
      <p:bldP spid="24" grpId="0"/>
      <p:bldP spid="25" grpId="0"/>
      <p:bldP spid="26" grpId="0" animBg="1"/>
      <p:bldP spid="28" grpId="0" animBg="1"/>
      <p:bldP spid="29" grpId="0" animBg="1"/>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线上预约申请</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Online reservation application</a:t>
            </a:r>
          </a:p>
        </p:txBody>
      </p:sp>
      <p:sp>
        <p:nvSpPr>
          <p:cNvPr id="15" name="文本框 1"/>
          <p:cNvSpPr txBox="1">
            <a:spLocks noChangeArrowheads="1"/>
          </p:cNvSpPr>
          <p:nvPr>
            <p:custDataLst>
              <p:tags r:id="rId2"/>
            </p:custDataLst>
          </p:nvPr>
        </p:nvSpPr>
        <p:spPr bwMode="auto">
          <a:xfrm>
            <a:off x="3079104" y="1836638"/>
            <a:ext cx="14620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sz="2000"/>
              <a:t>预约成功</a:t>
            </a:r>
          </a:p>
        </p:txBody>
      </p:sp>
      <p:sp>
        <p:nvSpPr>
          <p:cNvPr id="17" name="文本框 11"/>
          <p:cNvSpPr txBox="1">
            <a:spLocks noChangeArrowheads="1"/>
          </p:cNvSpPr>
          <p:nvPr>
            <p:custDataLst>
              <p:tags r:id="rId3"/>
            </p:custDataLst>
          </p:nvPr>
        </p:nvSpPr>
        <p:spPr bwMode="auto">
          <a:xfrm>
            <a:off x="3079104" y="2239863"/>
            <a:ext cx="1462088"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dist"/>
            <a:r>
              <a:rPr lang="zh-CN" altLang="en-US">
                <a:solidFill>
                  <a:srgbClr val="7F7F7F"/>
                </a:solidFill>
              </a:rPr>
              <a:t>提交预约信息后即预约成功，预约成功后利率为4‱，客户可以进入砍利率模块，分享页面邀请好友来帮忙砍低利率。</a:t>
            </a:r>
          </a:p>
        </p:txBody>
      </p:sp>
      <p:sp>
        <p:nvSpPr>
          <p:cNvPr id="18" name="文本框 12"/>
          <p:cNvSpPr txBox="1">
            <a:spLocks noChangeArrowheads="1"/>
          </p:cNvSpPr>
          <p:nvPr>
            <p:custDataLst>
              <p:tags r:id="rId4"/>
            </p:custDataLst>
          </p:nvPr>
        </p:nvSpPr>
        <p:spPr bwMode="auto">
          <a:xfrm>
            <a:off x="7819379" y="1836638"/>
            <a:ext cx="14605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sz="2000"/>
              <a:t>查询进度</a:t>
            </a:r>
          </a:p>
        </p:txBody>
      </p:sp>
      <p:sp>
        <p:nvSpPr>
          <p:cNvPr id="19" name="文本框 13"/>
          <p:cNvSpPr txBox="1">
            <a:spLocks noChangeArrowheads="1"/>
          </p:cNvSpPr>
          <p:nvPr>
            <p:custDataLst>
              <p:tags r:id="rId5"/>
            </p:custDataLst>
          </p:nvPr>
        </p:nvSpPr>
        <p:spPr bwMode="auto">
          <a:xfrm>
            <a:off x="7819379" y="2239863"/>
            <a:ext cx="14605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dist"/>
            <a:r>
              <a:rPr lang="zh-CN" altLang="en-US" sz="1600">
                <a:solidFill>
                  <a:srgbClr val="7F7F7F"/>
                </a:solidFill>
              </a:rPr>
              <a:t>预约成功后登陆系统，从天天贷首页进入进度查询页面查看业务办理进度，共有申请提交、系统受理、电调结果、贷款调查、调查完成、待审通过、贷款办理、贷款办结、贷后接管、评价等</a:t>
            </a:r>
            <a:r>
              <a:rPr lang="en-US" altLang="zh-CN" sz="1600">
                <a:solidFill>
                  <a:srgbClr val="7F7F7F"/>
                </a:solidFill>
              </a:rPr>
              <a:t>10</a:t>
            </a:r>
            <a:r>
              <a:rPr lang="zh-CN" altLang="en-US" sz="1600">
                <a:solidFill>
                  <a:srgbClr val="7F7F7F"/>
                </a:solidFill>
              </a:rPr>
              <a:t>个节点。</a:t>
            </a:r>
          </a:p>
        </p:txBody>
      </p:sp>
      <p:sp>
        <p:nvSpPr>
          <p:cNvPr id="20" name="椭圆 19"/>
          <p:cNvSpPr/>
          <p:nvPr>
            <p:custDataLst>
              <p:tags r:id="rId6"/>
            </p:custDataLst>
          </p:nvPr>
        </p:nvSpPr>
        <p:spPr>
          <a:xfrm>
            <a:off x="5900092" y="1912838"/>
            <a:ext cx="641350" cy="6413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endParaRPr lang="zh-CN" altLang="en-US" noProof="1"/>
          </a:p>
        </p:txBody>
      </p:sp>
      <p:sp>
        <p:nvSpPr>
          <p:cNvPr id="21" name="泪滴形 20"/>
          <p:cNvSpPr/>
          <p:nvPr>
            <p:custDataLst>
              <p:tags r:id="rId7"/>
            </p:custDataLst>
          </p:nvPr>
        </p:nvSpPr>
        <p:spPr>
          <a:xfrm rot="13492661">
            <a:off x="6844654" y="1809651"/>
            <a:ext cx="895350" cy="89535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endParaRPr lang="zh-CN" altLang="en-US" noProof="1"/>
          </a:p>
        </p:txBody>
      </p:sp>
      <p:sp>
        <p:nvSpPr>
          <p:cNvPr id="32" name="泪滴形 31"/>
          <p:cNvSpPr/>
          <p:nvPr>
            <p:custDataLst>
              <p:tags r:id="rId8"/>
            </p:custDataLst>
          </p:nvPr>
        </p:nvSpPr>
        <p:spPr>
          <a:xfrm rot="2732192">
            <a:off x="4669779" y="1785838"/>
            <a:ext cx="896938" cy="896938"/>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endParaRPr lang="zh-CN" altLang="en-US" noProof="1"/>
          </a:p>
        </p:txBody>
      </p:sp>
      <p:sp>
        <p:nvSpPr>
          <p:cNvPr id="33" name="文本框 32"/>
          <p:cNvSpPr txBox="1"/>
          <p:nvPr>
            <p:custDataLst>
              <p:tags r:id="rId9"/>
            </p:custDataLst>
          </p:nvPr>
        </p:nvSpPr>
        <p:spPr>
          <a:xfrm>
            <a:off x="6955779" y="1900138"/>
            <a:ext cx="674688" cy="704850"/>
          </a:xfrm>
          <a:prstGeom prst="rect">
            <a:avLst/>
          </a:prstGeom>
          <a:noFill/>
        </p:spPr>
        <p:txBody>
          <a:bodyPr anchor="ctr">
            <a:normAutofit fontScale="85000" lnSpcReduction="20000"/>
          </a:bodyPr>
          <a:lstStyle/>
          <a:p>
            <a:pPr algn="ctr" fontAlgn="auto"/>
            <a:r>
              <a:rPr lang="en-US" altLang="zh-CN" sz="5400" noProof="1">
                <a:solidFill>
                  <a:schemeClr val="bg1"/>
                </a:solidFill>
                <a:ea typeface="黑体" panose="02010609060101010101" charset="-122"/>
              </a:rPr>
              <a:t>D</a:t>
            </a:r>
            <a:endParaRPr lang="en-US" altLang="zh-CN" sz="5400" noProof="1">
              <a:solidFill>
                <a:schemeClr val="bg1"/>
              </a:solidFill>
            </a:endParaRPr>
          </a:p>
        </p:txBody>
      </p:sp>
      <p:sp>
        <p:nvSpPr>
          <p:cNvPr id="34" name="文本框 33"/>
          <p:cNvSpPr txBox="1"/>
          <p:nvPr>
            <p:custDataLst>
              <p:tags r:id="rId10"/>
            </p:custDataLst>
          </p:nvPr>
        </p:nvSpPr>
        <p:spPr>
          <a:xfrm>
            <a:off x="4780904" y="1881088"/>
            <a:ext cx="674688" cy="704850"/>
          </a:xfrm>
          <a:prstGeom prst="rect">
            <a:avLst/>
          </a:prstGeom>
          <a:noFill/>
        </p:spPr>
        <p:txBody>
          <a:bodyPr anchor="ctr">
            <a:normAutofit fontScale="85000" lnSpcReduction="20000"/>
          </a:bodyPr>
          <a:lstStyle/>
          <a:p>
            <a:pPr algn="ctr" fontAlgn="auto"/>
            <a:r>
              <a:rPr lang="en-US" altLang="zh-CN" sz="5400" noProof="1">
                <a:solidFill>
                  <a:schemeClr val="bg1"/>
                </a:solidFill>
                <a:ea typeface="黑体" panose="02010609060101010101" charset="-122"/>
              </a:rPr>
              <a:t>C</a:t>
            </a:r>
            <a:endParaRPr lang="en-US" altLang="zh-CN" sz="5400" noProof="1">
              <a:solidFill>
                <a:schemeClr val="bg1"/>
              </a:solidFill>
            </a:endParaRPr>
          </a:p>
        </p:txBody>
      </p:sp>
      <p:pic>
        <p:nvPicPr>
          <p:cNvPr id="35" name="图片 25" descr="C:\Users\Administrator\Desktop\QQ截图20180728163241.pngQQ截图2018072816324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717" y="1600101"/>
            <a:ext cx="213677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26" descr="C:\Users\Administrator\Desktop\456.png45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1154" y="1600101"/>
            <a:ext cx="243681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500"/>
                                        <p:tgtEl>
                                          <p:spTgt spid="3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up)">
                                      <p:cBhvr>
                                        <p:cTn id="30" dur="500"/>
                                        <p:tgtEl>
                                          <p:spTgt spid="3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500" fill="hold">
                                          <p:stCondLst>
                                            <p:cond delay="0"/>
                                          </p:stCondLst>
                                        </p:cTn>
                                        <p:tgtEl>
                                          <p:spTgt spid="35"/>
                                        </p:tgtEl>
                                        <p:attrNameLst>
                                          <p:attrName>style.visibility</p:attrName>
                                        </p:attrNameLst>
                                      </p:cBhvr>
                                      <p:to>
                                        <p:strVal val="visible"/>
                                      </p:to>
                                    </p:set>
                                    <p:animEffect transition="in" filter="box(in)">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500" fill="hold">
                                          <p:stCondLst>
                                            <p:cond delay="0"/>
                                          </p:stCondLst>
                                        </p:cTn>
                                        <p:tgtEl>
                                          <p:spTgt spid="36"/>
                                        </p:tgtEl>
                                        <p:attrNameLst>
                                          <p:attrName>style.visibility</p:attrName>
                                        </p:attrNameLst>
                                      </p:cBhvr>
                                      <p:to>
                                        <p:strVal val="visible"/>
                                      </p:to>
                                    </p:set>
                                    <p:animEffect transition="in" filter="box(in)">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15" grpId="0"/>
      <p:bldP spid="17" grpId="0"/>
      <p:bldP spid="18" grpId="0"/>
      <p:bldP spid="19" grpId="0"/>
      <p:bldP spid="20" grpId="0" animBg="1"/>
      <p:bldP spid="21" grpId="0" animBg="1"/>
      <p:bldP spid="32" grpId="0" animBg="1"/>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账户信息查询</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Account information query</a:t>
            </a:r>
          </a:p>
        </p:txBody>
      </p:sp>
      <p:sp>
        <p:nvSpPr>
          <p:cNvPr id="22" name="L 形 21"/>
          <p:cNvSpPr/>
          <p:nvPr>
            <p:custDataLst>
              <p:tags r:id="rId2"/>
            </p:custDataLst>
          </p:nvPr>
        </p:nvSpPr>
        <p:spPr>
          <a:xfrm flipV="1">
            <a:off x="2813050" y="2297113"/>
            <a:ext cx="1330325" cy="1006475"/>
          </a:xfrm>
          <a:prstGeom prst="corner">
            <a:avLst>
              <a:gd name="adj1" fmla="val 11538"/>
              <a:gd name="adj2" fmla="val 12023"/>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fontAlgn="auto"/>
            <a:endParaRPr lang="zh-CN" altLang="en-US" noProof="1">
              <a:sym typeface="Arial" panose="020B0604020202020204" pitchFamily="34" charset="0"/>
            </a:endParaRPr>
          </a:p>
        </p:txBody>
      </p:sp>
      <p:sp>
        <p:nvSpPr>
          <p:cNvPr id="23" name="矩形 22"/>
          <p:cNvSpPr/>
          <p:nvPr>
            <p:custDataLst>
              <p:tags r:id="rId3"/>
            </p:custDataLst>
          </p:nvPr>
        </p:nvSpPr>
        <p:spPr>
          <a:xfrm>
            <a:off x="2976563" y="2457450"/>
            <a:ext cx="1166812" cy="846138"/>
          </a:xfrm>
          <a:prstGeom prst="rect">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r>
              <a:rPr lang="zh-CN" altLang="en-US" noProof="1">
                <a:latin typeface="+mj-lt"/>
                <a:ea typeface="+mj-ea"/>
                <a:cs typeface="+mj-cs"/>
                <a:sym typeface="Arial" panose="020B0604020202020204" pitchFamily="34" charset="0"/>
              </a:rPr>
              <a:t>存款</a:t>
            </a:r>
          </a:p>
          <a:p>
            <a:pPr algn="ctr" fontAlgn="auto"/>
            <a:r>
              <a:rPr lang="zh-CN" altLang="en-US" noProof="1">
                <a:latin typeface="+mj-lt"/>
                <a:ea typeface="+mj-ea"/>
                <a:cs typeface="+mj-cs"/>
                <a:sym typeface="Arial" panose="020B0604020202020204" pitchFamily="34" charset="0"/>
              </a:rPr>
              <a:t>消费</a:t>
            </a:r>
          </a:p>
        </p:txBody>
      </p:sp>
      <p:sp>
        <p:nvSpPr>
          <p:cNvPr id="24" name="椭圆 23"/>
          <p:cNvSpPr/>
          <p:nvPr>
            <p:custDataLst>
              <p:tags r:id="rId4"/>
            </p:custDataLst>
          </p:nvPr>
        </p:nvSpPr>
        <p:spPr>
          <a:xfrm>
            <a:off x="3200400" y="3632200"/>
            <a:ext cx="555625" cy="555625"/>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endParaRPr lang="zh-CN" altLang="en-US" noProof="1">
              <a:sym typeface="Arial" panose="020B0604020202020204" pitchFamily="34" charset="0"/>
            </a:endParaRPr>
          </a:p>
        </p:txBody>
      </p:sp>
      <p:sp>
        <p:nvSpPr>
          <p:cNvPr id="25" name="KSO_Shape"/>
          <p:cNvSpPr/>
          <p:nvPr>
            <p:custDataLst>
              <p:tags r:id="rId5"/>
            </p:custDataLst>
          </p:nvPr>
        </p:nvSpPr>
        <p:spPr bwMode="auto">
          <a:xfrm>
            <a:off x="3390900" y="3751263"/>
            <a:ext cx="200025" cy="319087"/>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ysClr val="window" lastClr="FFFFFF"/>
          </a:solidFill>
          <a:ln>
            <a:noFill/>
          </a:ln>
        </p:spPr>
        <p:txBody>
          <a:bodyPr anchor="ctr">
            <a:normAutofit fontScale="87500" lnSpcReduction="10000"/>
            <a:scene3d>
              <a:camera prst="orthographicFront"/>
              <a:lightRig rig="threePt" dir="t"/>
            </a:scene3d>
            <a:sp3d>
              <a:contourClr>
                <a:srgbClr val="FFFFFF"/>
              </a:contourClr>
            </a:sp3d>
          </a:bodyPr>
          <a:lstStyle/>
          <a:p>
            <a:pPr algn="ctr" fontAlgn="auto">
              <a:defRPr/>
            </a:pPr>
            <a:endParaRPr lang="zh-CN" altLang="en-US" noProof="1">
              <a:solidFill>
                <a:srgbClr val="FFFFFF"/>
              </a:solidFill>
              <a:sym typeface="Arial" panose="020B0604020202020204" pitchFamily="34" charset="0"/>
            </a:endParaRPr>
          </a:p>
        </p:txBody>
      </p:sp>
      <p:sp>
        <p:nvSpPr>
          <p:cNvPr id="26" name="文本框 7"/>
          <p:cNvSpPr txBox="1">
            <a:spLocks noChangeArrowheads="1"/>
          </p:cNvSpPr>
          <p:nvPr>
            <p:custDataLst>
              <p:tags r:id="rId6"/>
            </p:custDataLst>
          </p:nvPr>
        </p:nvSpPr>
        <p:spPr bwMode="auto">
          <a:xfrm>
            <a:off x="2284413" y="4835525"/>
            <a:ext cx="239871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天天贷的载体为福农卡，可以用来消费也可以用来存款。</a:t>
            </a:r>
          </a:p>
        </p:txBody>
      </p:sp>
      <p:sp>
        <p:nvSpPr>
          <p:cNvPr id="28" name="文本框 9"/>
          <p:cNvSpPr txBox="1">
            <a:spLocks noChangeArrowheads="1"/>
          </p:cNvSpPr>
          <p:nvPr>
            <p:custDataLst>
              <p:tags r:id="rId7"/>
            </p:custDataLst>
          </p:nvPr>
        </p:nvSpPr>
        <p:spPr bwMode="auto">
          <a:xfrm>
            <a:off x="2284413" y="4416425"/>
            <a:ext cx="23971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F6FC6"/>
                </a:solidFill>
                <a:sym typeface="Arial" panose="020B0604020202020204" pitchFamily="34" charset="0"/>
              </a:rPr>
              <a:t>Consumption</a:t>
            </a:r>
          </a:p>
        </p:txBody>
      </p:sp>
      <p:sp>
        <p:nvSpPr>
          <p:cNvPr id="29" name="L 形 28"/>
          <p:cNvSpPr/>
          <p:nvPr>
            <p:custDataLst>
              <p:tags r:id="rId8"/>
            </p:custDataLst>
          </p:nvPr>
        </p:nvSpPr>
        <p:spPr>
          <a:xfrm flipV="1">
            <a:off x="5438775" y="2297113"/>
            <a:ext cx="1331913" cy="1006475"/>
          </a:xfrm>
          <a:prstGeom prst="corner">
            <a:avLst>
              <a:gd name="adj1" fmla="val 11538"/>
              <a:gd name="adj2" fmla="val 12023"/>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fontAlgn="auto"/>
            <a:endParaRPr lang="zh-CN" altLang="en-US" noProof="1">
              <a:sym typeface="Arial" panose="020B0604020202020204" pitchFamily="34" charset="0"/>
            </a:endParaRPr>
          </a:p>
        </p:txBody>
      </p:sp>
      <p:sp>
        <p:nvSpPr>
          <p:cNvPr id="30" name="矩形 29"/>
          <p:cNvSpPr/>
          <p:nvPr>
            <p:custDataLst>
              <p:tags r:id="rId9"/>
            </p:custDataLst>
          </p:nvPr>
        </p:nvSpPr>
        <p:spPr>
          <a:xfrm>
            <a:off x="5603875" y="2457450"/>
            <a:ext cx="1166813" cy="846138"/>
          </a:xfrm>
          <a:prstGeom prst="rect">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r>
              <a:rPr lang="zh-CN" altLang="en-US" noProof="1">
                <a:latin typeface="+mj-lt"/>
                <a:ea typeface="+mj-ea"/>
                <a:cs typeface="+mj-cs"/>
                <a:sym typeface="Arial" panose="020B0604020202020204" pitchFamily="34" charset="0"/>
              </a:rPr>
              <a:t>账户</a:t>
            </a:r>
          </a:p>
          <a:p>
            <a:pPr algn="ctr" fontAlgn="auto"/>
            <a:r>
              <a:rPr lang="zh-CN" altLang="en-US" noProof="1">
                <a:latin typeface="+mj-lt"/>
                <a:ea typeface="+mj-ea"/>
                <a:cs typeface="+mj-cs"/>
                <a:sym typeface="Arial" panose="020B0604020202020204" pitchFamily="34" charset="0"/>
              </a:rPr>
              <a:t>信息</a:t>
            </a:r>
          </a:p>
        </p:txBody>
      </p:sp>
      <p:sp>
        <p:nvSpPr>
          <p:cNvPr id="31" name="椭圆 30"/>
          <p:cNvSpPr/>
          <p:nvPr>
            <p:custDataLst>
              <p:tags r:id="rId10"/>
            </p:custDataLst>
          </p:nvPr>
        </p:nvSpPr>
        <p:spPr>
          <a:xfrm>
            <a:off x="5827713" y="3632200"/>
            <a:ext cx="555625" cy="555625"/>
          </a:xfrm>
          <a:prstGeom prst="ellipse">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endParaRPr lang="zh-CN" altLang="en-US" noProof="1">
              <a:sym typeface="Arial" panose="020B0604020202020204" pitchFamily="34" charset="0"/>
            </a:endParaRPr>
          </a:p>
        </p:txBody>
      </p:sp>
      <p:sp>
        <p:nvSpPr>
          <p:cNvPr id="37" name="KSO_Shape"/>
          <p:cNvSpPr/>
          <p:nvPr>
            <p:custDataLst>
              <p:tags r:id="rId11"/>
            </p:custDataLst>
          </p:nvPr>
        </p:nvSpPr>
        <p:spPr bwMode="auto">
          <a:xfrm>
            <a:off x="5943600" y="3751263"/>
            <a:ext cx="323850" cy="31908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 lastClr="FFFFFF"/>
          </a:solidFill>
          <a:ln>
            <a:noFill/>
          </a:ln>
        </p:spPr>
        <p:txBody>
          <a:bodyPr lIns="501445" tIns="575655" rIns="501445" bIns="614746" anchor="ctr">
            <a:normAutofit fontScale="25000" lnSpcReduction="20000"/>
          </a:bodyPr>
          <a:lstStyle/>
          <a:p>
            <a:pPr fontAlgn="auto"/>
            <a:endParaRPr lang="zh-CN" altLang="en-US" noProof="1">
              <a:sym typeface="Arial" panose="020B0604020202020204" pitchFamily="34" charset="0"/>
            </a:endParaRPr>
          </a:p>
        </p:txBody>
      </p:sp>
      <p:sp>
        <p:nvSpPr>
          <p:cNvPr id="38" name="L 形 37"/>
          <p:cNvSpPr/>
          <p:nvPr>
            <p:custDataLst>
              <p:tags r:id="rId12"/>
            </p:custDataLst>
          </p:nvPr>
        </p:nvSpPr>
        <p:spPr>
          <a:xfrm flipV="1">
            <a:off x="8066088" y="2297113"/>
            <a:ext cx="1331912" cy="1006475"/>
          </a:xfrm>
          <a:prstGeom prst="corner">
            <a:avLst>
              <a:gd name="adj1" fmla="val 11538"/>
              <a:gd name="adj2" fmla="val 12023"/>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fontAlgn="auto"/>
            <a:endParaRPr lang="zh-CN" altLang="en-US" noProof="1">
              <a:sym typeface="Arial" panose="020B0604020202020204" pitchFamily="34" charset="0"/>
            </a:endParaRPr>
          </a:p>
        </p:txBody>
      </p:sp>
      <p:sp>
        <p:nvSpPr>
          <p:cNvPr id="39" name="矩形 38"/>
          <p:cNvSpPr/>
          <p:nvPr>
            <p:custDataLst>
              <p:tags r:id="rId13"/>
            </p:custDataLst>
          </p:nvPr>
        </p:nvSpPr>
        <p:spPr>
          <a:xfrm>
            <a:off x="8231188" y="2457450"/>
            <a:ext cx="1166812" cy="846138"/>
          </a:xfrm>
          <a:prstGeom prst="rect">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r>
              <a:rPr lang="zh-CN" altLang="en-US" noProof="1">
                <a:latin typeface="+mj-lt"/>
                <a:ea typeface="+mj-ea"/>
                <a:cs typeface="+mj-cs"/>
                <a:sym typeface="Arial" panose="020B0604020202020204" pitchFamily="34" charset="0"/>
              </a:rPr>
              <a:t>生成</a:t>
            </a:r>
          </a:p>
          <a:p>
            <a:pPr algn="ctr" fontAlgn="auto"/>
            <a:r>
              <a:rPr lang="zh-CN" altLang="en-US" noProof="1">
                <a:latin typeface="+mj-lt"/>
                <a:ea typeface="+mj-ea"/>
                <a:cs typeface="+mj-cs"/>
                <a:sym typeface="Arial" panose="020B0604020202020204" pitchFamily="34" charset="0"/>
              </a:rPr>
              <a:t>账单</a:t>
            </a:r>
          </a:p>
        </p:txBody>
      </p:sp>
      <p:sp>
        <p:nvSpPr>
          <p:cNvPr id="40" name="椭圆 39"/>
          <p:cNvSpPr/>
          <p:nvPr>
            <p:custDataLst>
              <p:tags r:id="rId14"/>
            </p:custDataLst>
          </p:nvPr>
        </p:nvSpPr>
        <p:spPr>
          <a:xfrm>
            <a:off x="8455025" y="3632200"/>
            <a:ext cx="555625" cy="555625"/>
          </a:xfrm>
          <a:prstGeom prst="ellipse">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endParaRPr lang="zh-CN" altLang="en-US" noProof="1">
              <a:sym typeface="Arial" panose="020B0604020202020204" pitchFamily="34" charset="0"/>
            </a:endParaRPr>
          </a:p>
        </p:txBody>
      </p:sp>
      <p:sp>
        <p:nvSpPr>
          <p:cNvPr id="41" name="KSO_Shape"/>
          <p:cNvSpPr/>
          <p:nvPr>
            <p:custDataLst>
              <p:tags r:id="rId15"/>
            </p:custDataLst>
          </p:nvPr>
        </p:nvSpPr>
        <p:spPr bwMode="auto">
          <a:xfrm>
            <a:off x="8596313" y="3797300"/>
            <a:ext cx="273050" cy="227013"/>
          </a:xfrm>
          <a:custGeom>
            <a:avLst/>
            <a:gdLst>
              <a:gd name="T0" fmla="*/ 24104 w 6050"/>
              <a:gd name="T1" fmla="*/ 1431700 h 5016"/>
              <a:gd name="T2" fmla="*/ 14284 w 6050"/>
              <a:gd name="T3" fmla="*/ 1374574 h 5016"/>
              <a:gd name="T4" fmla="*/ 5654 w 6050"/>
              <a:gd name="T5" fmla="*/ 734891 h 5016"/>
              <a:gd name="T6" fmla="*/ 1786 w 6050"/>
              <a:gd name="T7" fmla="*/ 125854 h 5016"/>
              <a:gd name="T8" fmla="*/ 11011 w 6050"/>
              <a:gd name="T9" fmla="*/ 63373 h 5016"/>
              <a:gd name="T10" fmla="*/ 28271 w 6050"/>
              <a:gd name="T11" fmla="*/ 28563 h 5016"/>
              <a:gd name="T12" fmla="*/ 52375 w 6050"/>
              <a:gd name="T13" fmla="*/ 13389 h 5016"/>
              <a:gd name="T14" fmla="*/ 97311 w 6050"/>
              <a:gd name="T15" fmla="*/ 2975 h 5016"/>
              <a:gd name="T16" fmla="*/ 1640891 w 6050"/>
              <a:gd name="T17" fmla="*/ 0 h 5016"/>
              <a:gd name="T18" fmla="*/ 1702789 w 6050"/>
              <a:gd name="T19" fmla="*/ 2975 h 5016"/>
              <a:gd name="T20" fmla="*/ 1754271 w 6050"/>
              <a:gd name="T21" fmla="*/ 13389 h 5016"/>
              <a:gd name="T22" fmla="*/ 1777185 w 6050"/>
              <a:gd name="T23" fmla="*/ 28563 h 5016"/>
              <a:gd name="T24" fmla="*/ 1791172 w 6050"/>
              <a:gd name="T25" fmla="*/ 62183 h 5016"/>
              <a:gd name="T26" fmla="*/ 1798611 w 6050"/>
              <a:gd name="T27" fmla="*/ 119606 h 5016"/>
              <a:gd name="T28" fmla="*/ 1800099 w 6050"/>
              <a:gd name="T29" fmla="*/ 1328755 h 5016"/>
              <a:gd name="T30" fmla="*/ 1793850 w 6050"/>
              <a:gd name="T31" fmla="*/ 1409087 h 5016"/>
              <a:gd name="T32" fmla="*/ 1782839 w 6050"/>
              <a:gd name="T33" fmla="*/ 1448659 h 5016"/>
              <a:gd name="T34" fmla="*/ 1764687 w 6050"/>
              <a:gd name="T35" fmla="*/ 1465023 h 5016"/>
              <a:gd name="T36" fmla="*/ 1720941 w 6050"/>
              <a:gd name="T37" fmla="*/ 1476626 h 5016"/>
              <a:gd name="T38" fmla="*/ 1651901 w 6050"/>
              <a:gd name="T39" fmla="*/ 1480791 h 5016"/>
              <a:gd name="T40" fmla="*/ 122010 w 6050"/>
              <a:gd name="T41" fmla="*/ 1479899 h 5016"/>
              <a:gd name="T42" fmla="*/ 66362 w 6050"/>
              <a:gd name="T43" fmla="*/ 1472163 h 5016"/>
              <a:gd name="T44" fmla="*/ 36306 w 6050"/>
              <a:gd name="T45" fmla="*/ 1456097 h 5016"/>
              <a:gd name="T46" fmla="*/ 1518583 w 6050"/>
              <a:gd name="T47" fmla="*/ 1338276 h 5016"/>
              <a:gd name="T48" fmla="*/ 1566792 w 6050"/>
              <a:gd name="T49" fmla="*/ 1332028 h 5016"/>
              <a:gd name="T50" fmla="*/ 1595658 w 6050"/>
              <a:gd name="T51" fmla="*/ 1318937 h 5016"/>
              <a:gd name="T52" fmla="*/ 1606668 w 6050"/>
              <a:gd name="T53" fmla="*/ 1300788 h 5016"/>
              <a:gd name="T54" fmla="*/ 1615596 w 6050"/>
              <a:gd name="T55" fmla="*/ 1252886 h 5016"/>
              <a:gd name="T56" fmla="*/ 1617679 w 6050"/>
              <a:gd name="T57" fmla="*/ 266287 h 5016"/>
              <a:gd name="T58" fmla="*/ 1611132 w 6050"/>
              <a:gd name="T59" fmla="*/ 195773 h 5016"/>
              <a:gd name="T60" fmla="*/ 1601014 w 6050"/>
              <a:gd name="T61" fmla="*/ 171078 h 5016"/>
              <a:gd name="T62" fmla="*/ 1582861 w 6050"/>
              <a:gd name="T63" fmla="*/ 161855 h 5016"/>
              <a:gd name="T64" fmla="*/ 1533462 w 6050"/>
              <a:gd name="T65" fmla="*/ 154714 h 5016"/>
              <a:gd name="T66" fmla="*/ 257412 w 6050"/>
              <a:gd name="T67" fmla="*/ 155012 h 5016"/>
              <a:gd name="T68" fmla="*/ 216048 w 6050"/>
              <a:gd name="T69" fmla="*/ 161557 h 5016"/>
              <a:gd name="T70" fmla="*/ 193729 w 6050"/>
              <a:gd name="T71" fmla="*/ 173756 h 5016"/>
              <a:gd name="T72" fmla="*/ 184503 w 6050"/>
              <a:gd name="T73" fmla="*/ 194285 h 5016"/>
              <a:gd name="T74" fmla="*/ 177659 w 6050"/>
              <a:gd name="T75" fmla="*/ 250220 h 5016"/>
              <a:gd name="T76" fmla="*/ 177659 w 6050"/>
              <a:gd name="T77" fmla="*/ 1228191 h 5016"/>
              <a:gd name="T78" fmla="*/ 185991 w 6050"/>
              <a:gd name="T79" fmla="*/ 1288887 h 5016"/>
              <a:gd name="T80" fmla="*/ 196407 w 6050"/>
              <a:gd name="T81" fmla="*/ 1312986 h 5016"/>
              <a:gd name="T82" fmla="*/ 220511 w 6050"/>
              <a:gd name="T83" fmla="*/ 1328755 h 5016"/>
              <a:gd name="T84" fmla="*/ 263364 w 6050"/>
              <a:gd name="T85" fmla="*/ 1336788 h 5016"/>
              <a:gd name="T86" fmla="*/ 626419 w 6050"/>
              <a:gd name="T87" fmla="*/ 387380 h 5016"/>
              <a:gd name="T88" fmla="*/ 849014 w 6050"/>
              <a:gd name="T89" fmla="*/ 1036584 h 5016"/>
              <a:gd name="T90" fmla="*/ 868357 w 6050"/>
              <a:gd name="T91" fmla="*/ 1012484 h 5016"/>
              <a:gd name="T92" fmla="*/ 892461 w 6050"/>
              <a:gd name="T93" fmla="*/ 999393 h 5016"/>
              <a:gd name="T94" fmla="*/ 917161 w 6050"/>
              <a:gd name="T95" fmla="*/ 997013 h 5016"/>
              <a:gd name="T96" fmla="*/ 949300 w 6050"/>
              <a:gd name="T97" fmla="*/ 1003856 h 5016"/>
              <a:gd name="T98" fmla="*/ 974297 w 6050"/>
              <a:gd name="T99" fmla="*/ 1021112 h 5016"/>
              <a:gd name="T100" fmla="*/ 992153 w 6050"/>
              <a:gd name="T101" fmla="*/ 1048782 h 5016"/>
              <a:gd name="T102" fmla="*/ 1003759 w 6050"/>
              <a:gd name="T103" fmla="*/ 1087163 h 5016"/>
              <a:gd name="T104" fmla="*/ 1008222 w 6050"/>
              <a:gd name="T105" fmla="*/ 1144884 h 5016"/>
              <a:gd name="T106" fmla="*/ 822231 w 6050"/>
              <a:gd name="T107" fmla="*/ 1110370 h 5016"/>
              <a:gd name="T108" fmla="*/ 831158 w 6050"/>
              <a:gd name="T109" fmla="*/ 1067824 h 5016"/>
              <a:gd name="T110" fmla="*/ 849014 w 6050"/>
              <a:gd name="T111" fmla="*/ 1036584 h 5016"/>
              <a:gd name="T112" fmla="*/ 1310272 w 6050"/>
              <a:gd name="T113" fmla="*/ 478423 h 50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50" h="5016">
                <a:moveTo>
                  <a:pt x="114" y="4881"/>
                </a:moveTo>
                <a:lnTo>
                  <a:pt x="114" y="4881"/>
                </a:lnTo>
                <a:lnTo>
                  <a:pt x="105" y="4869"/>
                </a:lnTo>
                <a:lnTo>
                  <a:pt x="96" y="4853"/>
                </a:lnTo>
                <a:lnTo>
                  <a:pt x="88" y="4833"/>
                </a:lnTo>
                <a:lnTo>
                  <a:pt x="81" y="4812"/>
                </a:lnTo>
                <a:lnTo>
                  <a:pt x="74" y="4787"/>
                </a:lnTo>
                <a:lnTo>
                  <a:pt x="68" y="4759"/>
                </a:lnTo>
                <a:lnTo>
                  <a:pt x="62" y="4728"/>
                </a:lnTo>
                <a:lnTo>
                  <a:pt x="57" y="4695"/>
                </a:lnTo>
                <a:lnTo>
                  <a:pt x="53" y="4659"/>
                </a:lnTo>
                <a:lnTo>
                  <a:pt x="48" y="4620"/>
                </a:lnTo>
                <a:lnTo>
                  <a:pt x="45" y="4579"/>
                </a:lnTo>
                <a:lnTo>
                  <a:pt x="42" y="4534"/>
                </a:lnTo>
                <a:lnTo>
                  <a:pt x="40" y="4486"/>
                </a:lnTo>
                <a:lnTo>
                  <a:pt x="39" y="4436"/>
                </a:lnTo>
                <a:lnTo>
                  <a:pt x="38" y="4327"/>
                </a:lnTo>
                <a:lnTo>
                  <a:pt x="19" y="2470"/>
                </a:lnTo>
                <a:lnTo>
                  <a:pt x="0" y="613"/>
                </a:lnTo>
                <a:lnTo>
                  <a:pt x="0" y="561"/>
                </a:lnTo>
                <a:lnTo>
                  <a:pt x="1" y="512"/>
                </a:lnTo>
                <a:lnTo>
                  <a:pt x="3" y="467"/>
                </a:lnTo>
                <a:lnTo>
                  <a:pt x="6" y="423"/>
                </a:lnTo>
                <a:lnTo>
                  <a:pt x="9" y="381"/>
                </a:lnTo>
                <a:lnTo>
                  <a:pt x="13" y="343"/>
                </a:lnTo>
                <a:lnTo>
                  <a:pt x="19" y="307"/>
                </a:lnTo>
                <a:lnTo>
                  <a:pt x="24" y="273"/>
                </a:lnTo>
                <a:lnTo>
                  <a:pt x="30" y="242"/>
                </a:lnTo>
                <a:lnTo>
                  <a:pt x="37" y="213"/>
                </a:lnTo>
                <a:lnTo>
                  <a:pt x="45" y="188"/>
                </a:lnTo>
                <a:lnTo>
                  <a:pt x="54" y="164"/>
                </a:lnTo>
                <a:lnTo>
                  <a:pt x="63" y="144"/>
                </a:lnTo>
                <a:lnTo>
                  <a:pt x="73" y="125"/>
                </a:lnTo>
                <a:lnTo>
                  <a:pt x="84" y="109"/>
                </a:lnTo>
                <a:lnTo>
                  <a:pt x="95" y="96"/>
                </a:lnTo>
                <a:lnTo>
                  <a:pt x="109" y="84"/>
                </a:lnTo>
                <a:lnTo>
                  <a:pt x="122" y="74"/>
                </a:lnTo>
                <a:lnTo>
                  <a:pt x="138" y="64"/>
                </a:lnTo>
                <a:lnTo>
                  <a:pt x="157" y="55"/>
                </a:lnTo>
                <a:lnTo>
                  <a:pt x="176" y="45"/>
                </a:lnTo>
                <a:lnTo>
                  <a:pt x="197" y="37"/>
                </a:lnTo>
                <a:lnTo>
                  <a:pt x="219" y="31"/>
                </a:lnTo>
                <a:lnTo>
                  <a:pt x="243" y="25"/>
                </a:lnTo>
                <a:lnTo>
                  <a:pt x="270" y="19"/>
                </a:lnTo>
                <a:lnTo>
                  <a:pt x="297" y="13"/>
                </a:lnTo>
                <a:lnTo>
                  <a:pt x="327" y="10"/>
                </a:lnTo>
                <a:lnTo>
                  <a:pt x="358" y="7"/>
                </a:lnTo>
                <a:lnTo>
                  <a:pt x="389" y="3"/>
                </a:lnTo>
                <a:lnTo>
                  <a:pt x="424" y="2"/>
                </a:lnTo>
                <a:lnTo>
                  <a:pt x="460" y="1"/>
                </a:lnTo>
                <a:lnTo>
                  <a:pt x="498" y="0"/>
                </a:lnTo>
                <a:lnTo>
                  <a:pt x="5514" y="0"/>
                </a:lnTo>
                <a:lnTo>
                  <a:pt x="5560" y="1"/>
                </a:lnTo>
                <a:lnTo>
                  <a:pt x="5605" y="2"/>
                </a:lnTo>
                <a:lnTo>
                  <a:pt x="5646" y="3"/>
                </a:lnTo>
                <a:lnTo>
                  <a:pt x="5686" y="7"/>
                </a:lnTo>
                <a:lnTo>
                  <a:pt x="5722" y="10"/>
                </a:lnTo>
                <a:lnTo>
                  <a:pt x="5758" y="13"/>
                </a:lnTo>
                <a:lnTo>
                  <a:pt x="5790" y="19"/>
                </a:lnTo>
                <a:lnTo>
                  <a:pt x="5819" y="25"/>
                </a:lnTo>
                <a:lnTo>
                  <a:pt x="5847" y="31"/>
                </a:lnTo>
                <a:lnTo>
                  <a:pt x="5872" y="37"/>
                </a:lnTo>
                <a:lnTo>
                  <a:pt x="5895" y="45"/>
                </a:lnTo>
                <a:lnTo>
                  <a:pt x="5915" y="55"/>
                </a:lnTo>
                <a:lnTo>
                  <a:pt x="5934" y="64"/>
                </a:lnTo>
                <a:lnTo>
                  <a:pt x="5948" y="74"/>
                </a:lnTo>
                <a:lnTo>
                  <a:pt x="5962" y="84"/>
                </a:lnTo>
                <a:lnTo>
                  <a:pt x="5972" y="96"/>
                </a:lnTo>
                <a:lnTo>
                  <a:pt x="5982" y="109"/>
                </a:lnTo>
                <a:lnTo>
                  <a:pt x="5991" y="124"/>
                </a:lnTo>
                <a:lnTo>
                  <a:pt x="5999" y="142"/>
                </a:lnTo>
                <a:lnTo>
                  <a:pt x="6007" y="162"/>
                </a:lnTo>
                <a:lnTo>
                  <a:pt x="6013" y="184"/>
                </a:lnTo>
                <a:lnTo>
                  <a:pt x="6019" y="209"/>
                </a:lnTo>
                <a:lnTo>
                  <a:pt x="6025" y="235"/>
                </a:lnTo>
                <a:lnTo>
                  <a:pt x="6031" y="263"/>
                </a:lnTo>
                <a:lnTo>
                  <a:pt x="6035" y="294"/>
                </a:lnTo>
                <a:lnTo>
                  <a:pt x="6039" y="327"/>
                </a:lnTo>
                <a:lnTo>
                  <a:pt x="6042" y="364"/>
                </a:lnTo>
                <a:lnTo>
                  <a:pt x="6044" y="402"/>
                </a:lnTo>
                <a:lnTo>
                  <a:pt x="6047" y="441"/>
                </a:lnTo>
                <a:lnTo>
                  <a:pt x="6049" y="484"/>
                </a:lnTo>
                <a:lnTo>
                  <a:pt x="6050" y="575"/>
                </a:lnTo>
                <a:lnTo>
                  <a:pt x="6050" y="4365"/>
                </a:lnTo>
                <a:lnTo>
                  <a:pt x="6049" y="4466"/>
                </a:lnTo>
                <a:lnTo>
                  <a:pt x="6045" y="4555"/>
                </a:lnTo>
                <a:lnTo>
                  <a:pt x="6043" y="4597"/>
                </a:lnTo>
                <a:lnTo>
                  <a:pt x="6040" y="4635"/>
                </a:lnTo>
                <a:lnTo>
                  <a:pt x="6036" y="4671"/>
                </a:lnTo>
                <a:lnTo>
                  <a:pt x="6033" y="4704"/>
                </a:lnTo>
                <a:lnTo>
                  <a:pt x="6028" y="4736"/>
                </a:lnTo>
                <a:lnTo>
                  <a:pt x="6024" y="4765"/>
                </a:lnTo>
                <a:lnTo>
                  <a:pt x="6018" y="4790"/>
                </a:lnTo>
                <a:lnTo>
                  <a:pt x="6012" y="4814"/>
                </a:lnTo>
                <a:lnTo>
                  <a:pt x="6005" y="4835"/>
                </a:lnTo>
                <a:lnTo>
                  <a:pt x="5999" y="4853"/>
                </a:lnTo>
                <a:lnTo>
                  <a:pt x="5991" y="4869"/>
                </a:lnTo>
                <a:lnTo>
                  <a:pt x="5983" y="4881"/>
                </a:lnTo>
                <a:lnTo>
                  <a:pt x="5974" y="4894"/>
                </a:lnTo>
                <a:lnTo>
                  <a:pt x="5961" y="4904"/>
                </a:lnTo>
                <a:lnTo>
                  <a:pt x="5947" y="4914"/>
                </a:lnTo>
                <a:lnTo>
                  <a:pt x="5930" y="4924"/>
                </a:lnTo>
                <a:lnTo>
                  <a:pt x="5912" y="4933"/>
                </a:lnTo>
                <a:lnTo>
                  <a:pt x="5890" y="4940"/>
                </a:lnTo>
                <a:lnTo>
                  <a:pt x="5867" y="4948"/>
                </a:lnTo>
                <a:lnTo>
                  <a:pt x="5841" y="4953"/>
                </a:lnTo>
                <a:lnTo>
                  <a:pt x="5813" y="4959"/>
                </a:lnTo>
                <a:lnTo>
                  <a:pt x="5783" y="4963"/>
                </a:lnTo>
                <a:lnTo>
                  <a:pt x="5750" y="4968"/>
                </a:lnTo>
                <a:lnTo>
                  <a:pt x="5714" y="4971"/>
                </a:lnTo>
                <a:lnTo>
                  <a:pt x="5678" y="4974"/>
                </a:lnTo>
                <a:lnTo>
                  <a:pt x="5638" y="4976"/>
                </a:lnTo>
                <a:lnTo>
                  <a:pt x="5596" y="4977"/>
                </a:lnTo>
                <a:lnTo>
                  <a:pt x="5551" y="4977"/>
                </a:lnTo>
                <a:lnTo>
                  <a:pt x="3542" y="5016"/>
                </a:lnTo>
                <a:lnTo>
                  <a:pt x="536" y="4977"/>
                </a:lnTo>
                <a:lnTo>
                  <a:pt x="491" y="4977"/>
                </a:lnTo>
                <a:lnTo>
                  <a:pt x="449" y="4976"/>
                </a:lnTo>
                <a:lnTo>
                  <a:pt x="410" y="4974"/>
                </a:lnTo>
                <a:lnTo>
                  <a:pt x="372" y="4971"/>
                </a:lnTo>
                <a:lnTo>
                  <a:pt x="338" y="4968"/>
                </a:lnTo>
                <a:lnTo>
                  <a:pt x="306" y="4963"/>
                </a:lnTo>
                <a:lnTo>
                  <a:pt x="275" y="4959"/>
                </a:lnTo>
                <a:lnTo>
                  <a:pt x="248" y="4953"/>
                </a:lnTo>
                <a:lnTo>
                  <a:pt x="223" y="4948"/>
                </a:lnTo>
                <a:lnTo>
                  <a:pt x="201" y="4940"/>
                </a:lnTo>
                <a:lnTo>
                  <a:pt x="181" y="4933"/>
                </a:lnTo>
                <a:lnTo>
                  <a:pt x="162" y="4924"/>
                </a:lnTo>
                <a:lnTo>
                  <a:pt x="146" y="4914"/>
                </a:lnTo>
                <a:lnTo>
                  <a:pt x="134" y="4904"/>
                </a:lnTo>
                <a:lnTo>
                  <a:pt x="122" y="4894"/>
                </a:lnTo>
                <a:lnTo>
                  <a:pt x="114" y="4881"/>
                </a:lnTo>
                <a:close/>
                <a:moveTo>
                  <a:pt x="5035" y="4499"/>
                </a:moveTo>
                <a:lnTo>
                  <a:pt x="5035" y="4499"/>
                </a:lnTo>
                <a:lnTo>
                  <a:pt x="5069" y="4499"/>
                </a:lnTo>
                <a:lnTo>
                  <a:pt x="5103" y="4498"/>
                </a:lnTo>
                <a:lnTo>
                  <a:pt x="5135" y="4496"/>
                </a:lnTo>
                <a:lnTo>
                  <a:pt x="5164" y="4493"/>
                </a:lnTo>
                <a:lnTo>
                  <a:pt x="5192" y="4491"/>
                </a:lnTo>
                <a:lnTo>
                  <a:pt x="5218" y="4486"/>
                </a:lnTo>
                <a:lnTo>
                  <a:pt x="5242" y="4483"/>
                </a:lnTo>
                <a:lnTo>
                  <a:pt x="5265" y="4477"/>
                </a:lnTo>
                <a:lnTo>
                  <a:pt x="5285" y="4472"/>
                </a:lnTo>
                <a:lnTo>
                  <a:pt x="5303" y="4466"/>
                </a:lnTo>
                <a:lnTo>
                  <a:pt x="5321" y="4458"/>
                </a:lnTo>
                <a:lnTo>
                  <a:pt x="5337" y="4451"/>
                </a:lnTo>
                <a:lnTo>
                  <a:pt x="5350" y="4442"/>
                </a:lnTo>
                <a:lnTo>
                  <a:pt x="5362" y="4433"/>
                </a:lnTo>
                <a:lnTo>
                  <a:pt x="5372" y="4424"/>
                </a:lnTo>
                <a:lnTo>
                  <a:pt x="5380" y="4413"/>
                </a:lnTo>
                <a:lnTo>
                  <a:pt x="5387" y="4401"/>
                </a:lnTo>
                <a:lnTo>
                  <a:pt x="5393" y="4388"/>
                </a:lnTo>
                <a:lnTo>
                  <a:pt x="5399" y="4372"/>
                </a:lnTo>
                <a:lnTo>
                  <a:pt x="5404" y="4355"/>
                </a:lnTo>
                <a:lnTo>
                  <a:pt x="5410" y="4336"/>
                </a:lnTo>
                <a:lnTo>
                  <a:pt x="5414" y="4315"/>
                </a:lnTo>
                <a:lnTo>
                  <a:pt x="5419" y="4292"/>
                </a:lnTo>
                <a:lnTo>
                  <a:pt x="5422" y="4267"/>
                </a:lnTo>
                <a:lnTo>
                  <a:pt x="5429" y="4211"/>
                </a:lnTo>
                <a:lnTo>
                  <a:pt x="5434" y="4149"/>
                </a:lnTo>
                <a:lnTo>
                  <a:pt x="5436" y="4079"/>
                </a:lnTo>
                <a:lnTo>
                  <a:pt x="5437" y="4001"/>
                </a:lnTo>
                <a:lnTo>
                  <a:pt x="5437" y="977"/>
                </a:lnTo>
                <a:lnTo>
                  <a:pt x="5436" y="895"/>
                </a:lnTo>
                <a:lnTo>
                  <a:pt x="5434" y="823"/>
                </a:lnTo>
                <a:lnTo>
                  <a:pt x="5429" y="759"/>
                </a:lnTo>
                <a:lnTo>
                  <a:pt x="5426" y="730"/>
                </a:lnTo>
                <a:lnTo>
                  <a:pt x="5422" y="704"/>
                </a:lnTo>
                <a:lnTo>
                  <a:pt x="5419" y="680"/>
                </a:lnTo>
                <a:lnTo>
                  <a:pt x="5414" y="658"/>
                </a:lnTo>
                <a:lnTo>
                  <a:pt x="5410" y="639"/>
                </a:lnTo>
                <a:lnTo>
                  <a:pt x="5404" y="622"/>
                </a:lnTo>
                <a:lnTo>
                  <a:pt x="5399" y="606"/>
                </a:lnTo>
                <a:lnTo>
                  <a:pt x="5393" y="593"/>
                </a:lnTo>
                <a:lnTo>
                  <a:pt x="5387" y="583"/>
                </a:lnTo>
                <a:lnTo>
                  <a:pt x="5380" y="575"/>
                </a:lnTo>
                <a:lnTo>
                  <a:pt x="5371" y="568"/>
                </a:lnTo>
                <a:lnTo>
                  <a:pt x="5362" y="561"/>
                </a:lnTo>
                <a:lnTo>
                  <a:pt x="5349" y="556"/>
                </a:lnTo>
                <a:lnTo>
                  <a:pt x="5335" y="550"/>
                </a:lnTo>
                <a:lnTo>
                  <a:pt x="5319" y="544"/>
                </a:lnTo>
                <a:lnTo>
                  <a:pt x="5301" y="540"/>
                </a:lnTo>
                <a:lnTo>
                  <a:pt x="5282" y="535"/>
                </a:lnTo>
                <a:lnTo>
                  <a:pt x="5260" y="532"/>
                </a:lnTo>
                <a:lnTo>
                  <a:pt x="5236" y="528"/>
                </a:lnTo>
                <a:lnTo>
                  <a:pt x="5210" y="525"/>
                </a:lnTo>
                <a:lnTo>
                  <a:pt x="5153" y="520"/>
                </a:lnTo>
                <a:lnTo>
                  <a:pt x="5088" y="518"/>
                </a:lnTo>
                <a:lnTo>
                  <a:pt x="5016" y="517"/>
                </a:lnTo>
                <a:lnTo>
                  <a:pt x="994" y="517"/>
                </a:lnTo>
                <a:lnTo>
                  <a:pt x="927" y="518"/>
                </a:lnTo>
                <a:lnTo>
                  <a:pt x="865" y="521"/>
                </a:lnTo>
                <a:lnTo>
                  <a:pt x="838" y="524"/>
                </a:lnTo>
                <a:lnTo>
                  <a:pt x="812" y="526"/>
                </a:lnTo>
                <a:lnTo>
                  <a:pt x="788" y="529"/>
                </a:lnTo>
                <a:lnTo>
                  <a:pt x="765" y="534"/>
                </a:lnTo>
                <a:lnTo>
                  <a:pt x="744" y="538"/>
                </a:lnTo>
                <a:lnTo>
                  <a:pt x="726" y="543"/>
                </a:lnTo>
                <a:lnTo>
                  <a:pt x="709" y="549"/>
                </a:lnTo>
                <a:lnTo>
                  <a:pt x="693" y="554"/>
                </a:lnTo>
                <a:lnTo>
                  <a:pt x="681" y="561"/>
                </a:lnTo>
                <a:lnTo>
                  <a:pt x="668" y="568"/>
                </a:lnTo>
                <a:lnTo>
                  <a:pt x="659" y="576"/>
                </a:lnTo>
                <a:lnTo>
                  <a:pt x="651" y="584"/>
                </a:lnTo>
                <a:lnTo>
                  <a:pt x="644" y="593"/>
                </a:lnTo>
                <a:lnTo>
                  <a:pt x="637" y="605"/>
                </a:lnTo>
                <a:lnTo>
                  <a:pt x="631" y="618"/>
                </a:lnTo>
                <a:lnTo>
                  <a:pt x="626" y="634"/>
                </a:lnTo>
                <a:lnTo>
                  <a:pt x="620" y="653"/>
                </a:lnTo>
                <a:lnTo>
                  <a:pt x="616" y="673"/>
                </a:lnTo>
                <a:lnTo>
                  <a:pt x="611" y="696"/>
                </a:lnTo>
                <a:lnTo>
                  <a:pt x="608" y="720"/>
                </a:lnTo>
                <a:lnTo>
                  <a:pt x="604" y="747"/>
                </a:lnTo>
                <a:lnTo>
                  <a:pt x="602" y="776"/>
                </a:lnTo>
                <a:lnTo>
                  <a:pt x="597" y="841"/>
                </a:lnTo>
                <a:lnTo>
                  <a:pt x="594" y="914"/>
                </a:lnTo>
                <a:lnTo>
                  <a:pt x="593" y="996"/>
                </a:lnTo>
                <a:lnTo>
                  <a:pt x="593" y="3963"/>
                </a:lnTo>
                <a:lnTo>
                  <a:pt x="594" y="4049"/>
                </a:lnTo>
                <a:lnTo>
                  <a:pt x="597" y="4128"/>
                </a:lnTo>
                <a:lnTo>
                  <a:pt x="603" y="4197"/>
                </a:lnTo>
                <a:lnTo>
                  <a:pt x="606" y="4228"/>
                </a:lnTo>
                <a:lnTo>
                  <a:pt x="610" y="4257"/>
                </a:lnTo>
                <a:lnTo>
                  <a:pt x="614" y="4284"/>
                </a:lnTo>
                <a:lnTo>
                  <a:pt x="619" y="4310"/>
                </a:lnTo>
                <a:lnTo>
                  <a:pt x="625" y="4332"/>
                </a:lnTo>
                <a:lnTo>
                  <a:pt x="630" y="4353"/>
                </a:lnTo>
                <a:lnTo>
                  <a:pt x="637" y="4371"/>
                </a:lnTo>
                <a:lnTo>
                  <a:pt x="644" y="4387"/>
                </a:lnTo>
                <a:lnTo>
                  <a:pt x="652" y="4401"/>
                </a:lnTo>
                <a:lnTo>
                  <a:pt x="660" y="4413"/>
                </a:lnTo>
                <a:lnTo>
                  <a:pt x="669" y="4424"/>
                </a:lnTo>
                <a:lnTo>
                  <a:pt x="681" y="4433"/>
                </a:lnTo>
                <a:lnTo>
                  <a:pt x="693" y="4442"/>
                </a:lnTo>
                <a:lnTo>
                  <a:pt x="707" y="4451"/>
                </a:lnTo>
                <a:lnTo>
                  <a:pt x="724" y="4458"/>
                </a:lnTo>
                <a:lnTo>
                  <a:pt x="741" y="4466"/>
                </a:lnTo>
                <a:lnTo>
                  <a:pt x="760" y="4472"/>
                </a:lnTo>
                <a:lnTo>
                  <a:pt x="782" y="4477"/>
                </a:lnTo>
                <a:lnTo>
                  <a:pt x="805" y="4483"/>
                </a:lnTo>
                <a:lnTo>
                  <a:pt x="830" y="4486"/>
                </a:lnTo>
                <a:lnTo>
                  <a:pt x="856" y="4491"/>
                </a:lnTo>
                <a:lnTo>
                  <a:pt x="885" y="4493"/>
                </a:lnTo>
                <a:lnTo>
                  <a:pt x="915" y="4496"/>
                </a:lnTo>
                <a:lnTo>
                  <a:pt x="945" y="4498"/>
                </a:lnTo>
                <a:lnTo>
                  <a:pt x="980" y="4499"/>
                </a:lnTo>
                <a:lnTo>
                  <a:pt x="1014" y="4499"/>
                </a:lnTo>
                <a:lnTo>
                  <a:pt x="5035" y="4499"/>
                </a:lnTo>
                <a:close/>
                <a:moveTo>
                  <a:pt x="2105" y="1302"/>
                </a:moveTo>
                <a:lnTo>
                  <a:pt x="2105" y="3140"/>
                </a:lnTo>
                <a:lnTo>
                  <a:pt x="1646" y="3140"/>
                </a:lnTo>
                <a:lnTo>
                  <a:pt x="1646" y="1302"/>
                </a:lnTo>
                <a:lnTo>
                  <a:pt x="2105" y="1302"/>
                </a:lnTo>
                <a:close/>
                <a:moveTo>
                  <a:pt x="2853" y="3484"/>
                </a:moveTo>
                <a:lnTo>
                  <a:pt x="2853" y="3484"/>
                </a:lnTo>
                <a:lnTo>
                  <a:pt x="2862" y="3468"/>
                </a:lnTo>
                <a:lnTo>
                  <a:pt x="2872" y="3453"/>
                </a:lnTo>
                <a:lnTo>
                  <a:pt x="2884" y="3439"/>
                </a:lnTo>
                <a:lnTo>
                  <a:pt x="2894" y="3426"/>
                </a:lnTo>
                <a:lnTo>
                  <a:pt x="2905" y="3414"/>
                </a:lnTo>
                <a:lnTo>
                  <a:pt x="2918" y="3403"/>
                </a:lnTo>
                <a:lnTo>
                  <a:pt x="2930" y="3393"/>
                </a:lnTo>
                <a:lnTo>
                  <a:pt x="2943" y="3384"/>
                </a:lnTo>
                <a:lnTo>
                  <a:pt x="2957" y="3376"/>
                </a:lnTo>
                <a:lnTo>
                  <a:pt x="2970" y="3369"/>
                </a:lnTo>
                <a:lnTo>
                  <a:pt x="2985" y="3363"/>
                </a:lnTo>
                <a:lnTo>
                  <a:pt x="2999" y="3359"/>
                </a:lnTo>
                <a:lnTo>
                  <a:pt x="3015" y="3355"/>
                </a:lnTo>
                <a:lnTo>
                  <a:pt x="3030" y="3352"/>
                </a:lnTo>
                <a:lnTo>
                  <a:pt x="3046" y="3351"/>
                </a:lnTo>
                <a:lnTo>
                  <a:pt x="3063" y="3351"/>
                </a:lnTo>
                <a:lnTo>
                  <a:pt x="3082" y="3351"/>
                </a:lnTo>
                <a:lnTo>
                  <a:pt x="3102" y="3352"/>
                </a:lnTo>
                <a:lnTo>
                  <a:pt x="3121" y="3354"/>
                </a:lnTo>
                <a:lnTo>
                  <a:pt x="3139" y="3358"/>
                </a:lnTo>
                <a:lnTo>
                  <a:pt x="3156" y="3362"/>
                </a:lnTo>
                <a:lnTo>
                  <a:pt x="3174" y="3368"/>
                </a:lnTo>
                <a:lnTo>
                  <a:pt x="3190" y="3374"/>
                </a:lnTo>
                <a:lnTo>
                  <a:pt x="3205" y="3382"/>
                </a:lnTo>
                <a:lnTo>
                  <a:pt x="3220" y="3390"/>
                </a:lnTo>
                <a:lnTo>
                  <a:pt x="3234" y="3399"/>
                </a:lnTo>
                <a:lnTo>
                  <a:pt x="3248" y="3409"/>
                </a:lnTo>
                <a:lnTo>
                  <a:pt x="3261" y="3420"/>
                </a:lnTo>
                <a:lnTo>
                  <a:pt x="3274" y="3432"/>
                </a:lnTo>
                <a:lnTo>
                  <a:pt x="3285" y="3446"/>
                </a:lnTo>
                <a:lnTo>
                  <a:pt x="3297" y="3459"/>
                </a:lnTo>
                <a:lnTo>
                  <a:pt x="3307" y="3475"/>
                </a:lnTo>
                <a:lnTo>
                  <a:pt x="3316" y="3491"/>
                </a:lnTo>
                <a:lnTo>
                  <a:pt x="3326" y="3508"/>
                </a:lnTo>
                <a:lnTo>
                  <a:pt x="3334" y="3525"/>
                </a:lnTo>
                <a:lnTo>
                  <a:pt x="3342" y="3545"/>
                </a:lnTo>
                <a:lnTo>
                  <a:pt x="3349" y="3564"/>
                </a:lnTo>
                <a:lnTo>
                  <a:pt x="3356" y="3586"/>
                </a:lnTo>
                <a:lnTo>
                  <a:pt x="3363" y="3608"/>
                </a:lnTo>
                <a:lnTo>
                  <a:pt x="3368" y="3630"/>
                </a:lnTo>
                <a:lnTo>
                  <a:pt x="3373" y="3654"/>
                </a:lnTo>
                <a:lnTo>
                  <a:pt x="3377" y="3678"/>
                </a:lnTo>
                <a:lnTo>
                  <a:pt x="3380" y="3705"/>
                </a:lnTo>
                <a:lnTo>
                  <a:pt x="3384" y="3731"/>
                </a:lnTo>
                <a:lnTo>
                  <a:pt x="3386" y="3759"/>
                </a:lnTo>
                <a:lnTo>
                  <a:pt x="3387" y="3788"/>
                </a:lnTo>
                <a:lnTo>
                  <a:pt x="3388" y="3848"/>
                </a:lnTo>
                <a:lnTo>
                  <a:pt x="2757" y="3848"/>
                </a:lnTo>
                <a:lnTo>
                  <a:pt x="2757" y="3818"/>
                </a:lnTo>
                <a:lnTo>
                  <a:pt x="2758" y="3788"/>
                </a:lnTo>
                <a:lnTo>
                  <a:pt x="2760" y="3759"/>
                </a:lnTo>
                <a:lnTo>
                  <a:pt x="2763" y="3732"/>
                </a:lnTo>
                <a:lnTo>
                  <a:pt x="2766" y="3706"/>
                </a:lnTo>
                <a:lnTo>
                  <a:pt x="2769" y="3681"/>
                </a:lnTo>
                <a:lnTo>
                  <a:pt x="2775" y="3656"/>
                </a:lnTo>
                <a:lnTo>
                  <a:pt x="2781" y="3633"/>
                </a:lnTo>
                <a:lnTo>
                  <a:pt x="2787" y="3611"/>
                </a:lnTo>
                <a:lnTo>
                  <a:pt x="2793" y="3589"/>
                </a:lnTo>
                <a:lnTo>
                  <a:pt x="2801" y="3569"/>
                </a:lnTo>
                <a:lnTo>
                  <a:pt x="2811" y="3551"/>
                </a:lnTo>
                <a:lnTo>
                  <a:pt x="2820" y="3532"/>
                </a:lnTo>
                <a:lnTo>
                  <a:pt x="2830" y="3515"/>
                </a:lnTo>
                <a:lnTo>
                  <a:pt x="2840" y="3499"/>
                </a:lnTo>
                <a:lnTo>
                  <a:pt x="2853" y="3484"/>
                </a:lnTo>
                <a:close/>
                <a:moveTo>
                  <a:pt x="4403" y="1608"/>
                </a:moveTo>
                <a:lnTo>
                  <a:pt x="4403" y="3025"/>
                </a:lnTo>
                <a:lnTo>
                  <a:pt x="3943" y="3025"/>
                </a:lnTo>
                <a:lnTo>
                  <a:pt x="3943" y="1608"/>
                </a:lnTo>
                <a:lnTo>
                  <a:pt x="4403" y="1608"/>
                </a:lnTo>
                <a:close/>
              </a:path>
            </a:pathLst>
          </a:custGeom>
          <a:solidFill>
            <a:sysClr val="window" lastClr="FFFFFF"/>
          </a:solidFill>
          <a:ln>
            <a:noFill/>
          </a:ln>
        </p:spPr>
        <p:txBody>
          <a:bodyPr anchor="ctr" anchorCtr="1">
            <a:normAutofit fontScale="52500" lnSpcReduction="20000"/>
          </a:bodyPr>
          <a:lstStyle/>
          <a:p>
            <a:pPr fontAlgn="auto"/>
            <a:endParaRPr lang="zh-CN" altLang="en-US" noProof="1">
              <a:sym typeface="Arial" panose="020B0604020202020204" pitchFamily="34" charset="0"/>
            </a:endParaRPr>
          </a:p>
        </p:txBody>
      </p:sp>
      <p:sp>
        <p:nvSpPr>
          <p:cNvPr id="42" name="文本框 28"/>
          <p:cNvSpPr txBox="1">
            <a:spLocks noChangeArrowheads="1"/>
          </p:cNvSpPr>
          <p:nvPr>
            <p:custDataLst>
              <p:tags r:id="rId16"/>
            </p:custDataLst>
          </p:nvPr>
        </p:nvSpPr>
        <p:spPr bwMode="auto">
          <a:xfrm>
            <a:off x="4897438" y="4835525"/>
            <a:ext cx="239871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根据对银行业务系统抛来的数据分析，生成客户账户信息。</a:t>
            </a:r>
          </a:p>
        </p:txBody>
      </p:sp>
      <p:sp>
        <p:nvSpPr>
          <p:cNvPr id="43" name="文本框 29"/>
          <p:cNvSpPr txBox="1">
            <a:spLocks noChangeArrowheads="1"/>
          </p:cNvSpPr>
          <p:nvPr>
            <p:custDataLst>
              <p:tags r:id="rId17"/>
            </p:custDataLst>
          </p:nvPr>
        </p:nvSpPr>
        <p:spPr bwMode="auto">
          <a:xfrm>
            <a:off x="4897438" y="4416425"/>
            <a:ext cx="23971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09DD9"/>
                </a:solidFill>
                <a:sym typeface="Arial" panose="020B0604020202020204" pitchFamily="34" charset="0"/>
              </a:rPr>
              <a:t>Account</a:t>
            </a:r>
          </a:p>
        </p:txBody>
      </p:sp>
      <p:sp>
        <p:nvSpPr>
          <p:cNvPr id="44" name="文本框 30"/>
          <p:cNvSpPr txBox="1">
            <a:spLocks noChangeArrowheads="1"/>
          </p:cNvSpPr>
          <p:nvPr>
            <p:custDataLst>
              <p:tags r:id="rId18"/>
            </p:custDataLst>
          </p:nvPr>
        </p:nvSpPr>
        <p:spPr bwMode="auto">
          <a:xfrm>
            <a:off x="7508875" y="4835525"/>
            <a:ext cx="239871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根据客户的用款情况每月生成账单，方便客户还款</a:t>
            </a:r>
          </a:p>
        </p:txBody>
      </p:sp>
      <p:sp>
        <p:nvSpPr>
          <p:cNvPr id="45" name="文本框 31"/>
          <p:cNvSpPr txBox="1">
            <a:spLocks noChangeArrowheads="1"/>
          </p:cNvSpPr>
          <p:nvPr>
            <p:custDataLst>
              <p:tags r:id="rId19"/>
            </p:custDataLst>
          </p:nvPr>
        </p:nvSpPr>
        <p:spPr bwMode="auto">
          <a:xfrm>
            <a:off x="7508875" y="4416425"/>
            <a:ext cx="23971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BD0D9"/>
                </a:solidFill>
                <a:sym typeface="Arial" panose="020B0604020202020204" pitchFamily="34" charset="0"/>
              </a:rPr>
              <a:t>Bill</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grpId="0" nodeType="clickEffect">
                                  <p:stCondLst>
                                    <p:cond delay="0"/>
                                  </p:stCondLst>
                                  <p:childTnLst>
                                    <p:set>
                                      <p:cBhvr>
                                        <p:cTn id="14" dur="500"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500"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500"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7" presetClass="entr" presetSubtype="8" fill="hold" grpId="0" nodeType="withEffect">
                                  <p:stCondLst>
                                    <p:cond delay="0"/>
                                  </p:stCondLst>
                                  <p:childTnLst>
                                    <p:set>
                                      <p:cBhvr>
                                        <p:cTn id="26" dur="500"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par>
                                <p:cTn id="29" presetID="7" presetClass="entr" presetSubtype="8" fill="hold" grpId="0" nodeType="withEffect">
                                  <p:stCondLst>
                                    <p:cond delay="0"/>
                                  </p:stCondLst>
                                  <p:childTnLst>
                                    <p:set>
                                      <p:cBhvr>
                                        <p:cTn id="30" dur="500"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strips(downRigh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ntr" presetSubtype="1" fill="hold" grpId="0" nodeType="clickEffect">
                                  <p:stCondLst>
                                    <p:cond delay="0"/>
                                  </p:stCondLst>
                                  <p:childTnLst>
                                    <p:set>
                                      <p:cBhvr>
                                        <p:cTn id="41" dur="500"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0-#ppt_h/2"/>
                                          </p:val>
                                        </p:tav>
                                        <p:tav tm="100000">
                                          <p:val>
                                            <p:strVal val="#ppt_y"/>
                                          </p:val>
                                        </p:tav>
                                      </p:tavLst>
                                    </p:anim>
                                  </p:childTnLst>
                                </p:cTn>
                              </p:par>
                              <p:par>
                                <p:cTn id="44" presetID="7" presetClass="entr" presetSubtype="1" fill="hold" grpId="0" nodeType="withEffect">
                                  <p:stCondLst>
                                    <p:cond delay="0"/>
                                  </p:stCondLst>
                                  <p:childTnLst>
                                    <p:set>
                                      <p:cBhvr>
                                        <p:cTn id="45" dur="500"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0-#ppt_h/2"/>
                                          </p:val>
                                        </p:tav>
                                        <p:tav tm="100000">
                                          <p:val>
                                            <p:strVal val="#ppt_y"/>
                                          </p:val>
                                        </p:tav>
                                      </p:tavLst>
                                    </p:anim>
                                  </p:childTnLst>
                                </p:cTn>
                              </p:par>
                              <p:par>
                                <p:cTn id="48" presetID="7" presetClass="entr" presetSubtype="1" fill="hold" grpId="0" nodeType="withEffect">
                                  <p:stCondLst>
                                    <p:cond delay="0"/>
                                  </p:stCondLst>
                                  <p:childTnLst>
                                    <p:set>
                                      <p:cBhvr>
                                        <p:cTn id="49" dur="500" fill="hold">
                                          <p:stCondLst>
                                            <p:cond delay="0"/>
                                          </p:stCondLst>
                                        </p:cTn>
                                        <p:tgtEl>
                                          <p:spTgt spid="37"/>
                                        </p:tgtEl>
                                        <p:attrNameLst>
                                          <p:attrName>style.visibility</p:attrName>
                                        </p:attrNameLst>
                                      </p:cBhvr>
                                      <p:to>
                                        <p:strVal val="visible"/>
                                      </p:to>
                                    </p:set>
                                    <p:anim calcmode="lin" valueType="num">
                                      <p:cBhvr additive="base">
                                        <p:cTn id="50" dur="500" fill="hold"/>
                                        <p:tgtEl>
                                          <p:spTgt spid="37"/>
                                        </p:tgtEl>
                                        <p:attrNameLst>
                                          <p:attrName>ppt_x</p:attrName>
                                        </p:attrNameLst>
                                      </p:cBhvr>
                                      <p:tavLst>
                                        <p:tav tm="0">
                                          <p:val>
                                            <p:strVal val="#ppt_x"/>
                                          </p:val>
                                        </p:tav>
                                        <p:tav tm="100000">
                                          <p:val>
                                            <p:strVal val="#ppt_x"/>
                                          </p:val>
                                        </p:tav>
                                      </p:tavLst>
                                    </p:anim>
                                    <p:anim calcmode="lin" valueType="num">
                                      <p:cBhvr additive="base">
                                        <p:cTn id="51" dur="500" fill="hold"/>
                                        <p:tgtEl>
                                          <p:spTgt spid="37"/>
                                        </p:tgtEl>
                                        <p:attrNameLst>
                                          <p:attrName>ppt_y</p:attrName>
                                        </p:attrNameLst>
                                      </p:cBhvr>
                                      <p:tavLst>
                                        <p:tav tm="0">
                                          <p:val>
                                            <p:strVal val="0-#ppt_h/2"/>
                                          </p:val>
                                        </p:tav>
                                        <p:tav tm="100000">
                                          <p:val>
                                            <p:strVal val="#ppt_y"/>
                                          </p:val>
                                        </p:tav>
                                      </p:tavLst>
                                    </p:anim>
                                  </p:childTnLst>
                                </p:cTn>
                              </p:par>
                              <p:par>
                                <p:cTn id="52" presetID="7" presetClass="entr" presetSubtype="1" fill="hold" grpId="0" nodeType="withEffect">
                                  <p:stCondLst>
                                    <p:cond delay="0"/>
                                  </p:stCondLst>
                                  <p:childTnLst>
                                    <p:set>
                                      <p:cBhvr>
                                        <p:cTn id="53" dur="500" fill="hold">
                                          <p:stCondLst>
                                            <p:cond delay="0"/>
                                          </p:stCondLst>
                                        </p:cTn>
                                        <p:tgtEl>
                                          <p:spTgt spid="31"/>
                                        </p:tgtEl>
                                        <p:attrNameLst>
                                          <p:attrName>style.visibility</p:attrName>
                                        </p:attrNameLst>
                                      </p:cBhvr>
                                      <p:to>
                                        <p:strVal val="visible"/>
                                      </p:to>
                                    </p:set>
                                    <p:anim calcmode="lin" valueType="num">
                                      <p:cBhvr additive="base">
                                        <p:cTn id="54" dur="500" fill="hold"/>
                                        <p:tgtEl>
                                          <p:spTgt spid="31"/>
                                        </p:tgtEl>
                                        <p:attrNameLst>
                                          <p:attrName>ppt_x</p:attrName>
                                        </p:attrNameLst>
                                      </p:cBhvr>
                                      <p:tavLst>
                                        <p:tav tm="0">
                                          <p:val>
                                            <p:strVal val="#ppt_x"/>
                                          </p:val>
                                        </p:tav>
                                        <p:tav tm="100000">
                                          <p:val>
                                            <p:strVal val="#ppt_x"/>
                                          </p:val>
                                        </p:tav>
                                      </p:tavLst>
                                    </p:anim>
                                    <p:anim calcmode="lin" valueType="num">
                                      <p:cBhvr additive="base">
                                        <p:cTn id="55" dur="500" fill="hold"/>
                                        <p:tgtEl>
                                          <p:spTgt spid="31"/>
                                        </p:tgtEl>
                                        <p:attrNameLst>
                                          <p:attrName>ppt_y</p:attrName>
                                        </p:attrNameLst>
                                      </p:cBhvr>
                                      <p:tavLst>
                                        <p:tav tm="0">
                                          <p:val>
                                            <p:strVal val="0-#ppt_h/2"/>
                                          </p:val>
                                        </p:tav>
                                        <p:tav tm="100000">
                                          <p:val>
                                            <p:strVal val="#ppt_y"/>
                                          </p:val>
                                        </p:tav>
                                      </p:tavLst>
                                    </p:anim>
                                  </p:childTnLst>
                                </p:cTn>
                              </p:par>
                              <p:par>
                                <p:cTn id="56" presetID="7" presetClass="entr" presetSubtype="1" fill="hold" grpId="0" nodeType="withEffect">
                                  <p:stCondLst>
                                    <p:cond delay="0"/>
                                  </p:stCondLst>
                                  <p:childTnLst>
                                    <p:set>
                                      <p:cBhvr>
                                        <p:cTn id="57" dur="500"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ppt_x"/>
                                          </p:val>
                                        </p:tav>
                                        <p:tav tm="100000">
                                          <p:val>
                                            <p:strVal val="#ppt_x"/>
                                          </p:val>
                                        </p:tav>
                                      </p:tavLst>
                                    </p:anim>
                                    <p:anim calcmode="lin" valueType="num">
                                      <p:cBhvr additive="base">
                                        <p:cTn id="59"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strips(downRigh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7" presetClass="entr" presetSubtype="2" fill="hold" grpId="0" nodeType="clickEffect">
                                  <p:stCondLst>
                                    <p:cond delay="0"/>
                                  </p:stCondLst>
                                  <p:childTnLst>
                                    <p:set>
                                      <p:cBhvr>
                                        <p:cTn id="68" dur="500"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1+#ppt_w/2"/>
                                          </p:val>
                                        </p:tav>
                                        <p:tav tm="100000">
                                          <p:val>
                                            <p:strVal val="#ppt_x"/>
                                          </p:val>
                                        </p:tav>
                                      </p:tavLst>
                                    </p:anim>
                                    <p:anim calcmode="lin" valueType="num">
                                      <p:cBhvr additive="base">
                                        <p:cTn id="70" dur="500" fill="hold"/>
                                        <p:tgtEl>
                                          <p:spTgt spid="38"/>
                                        </p:tgtEl>
                                        <p:attrNameLst>
                                          <p:attrName>ppt_y</p:attrName>
                                        </p:attrNameLst>
                                      </p:cBhvr>
                                      <p:tavLst>
                                        <p:tav tm="0">
                                          <p:val>
                                            <p:strVal val="#ppt_y"/>
                                          </p:val>
                                        </p:tav>
                                        <p:tav tm="100000">
                                          <p:val>
                                            <p:strVal val="#ppt_y"/>
                                          </p:val>
                                        </p:tav>
                                      </p:tavLst>
                                    </p:anim>
                                  </p:childTnLst>
                                </p:cTn>
                              </p:par>
                              <p:par>
                                <p:cTn id="71" presetID="7" presetClass="entr" presetSubtype="2" fill="hold" grpId="0" nodeType="withEffect">
                                  <p:stCondLst>
                                    <p:cond delay="0"/>
                                  </p:stCondLst>
                                  <p:childTnLst>
                                    <p:set>
                                      <p:cBhvr>
                                        <p:cTn id="72" dur="500"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1+#ppt_w/2"/>
                                          </p:val>
                                        </p:tav>
                                        <p:tav tm="100000">
                                          <p:val>
                                            <p:strVal val="#ppt_x"/>
                                          </p:val>
                                        </p:tav>
                                      </p:tavLst>
                                    </p:anim>
                                    <p:anim calcmode="lin" valueType="num">
                                      <p:cBhvr additive="base">
                                        <p:cTn id="74" dur="500" fill="hold"/>
                                        <p:tgtEl>
                                          <p:spTgt spid="39"/>
                                        </p:tgtEl>
                                        <p:attrNameLst>
                                          <p:attrName>ppt_y</p:attrName>
                                        </p:attrNameLst>
                                      </p:cBhvr>
                                      <p:tavLst>
                                        <p:tav tm="0">
                                          <p:val>
                                            <p:strVal val="#ppt_y"/>
                                          </p:val>
                                        </p:tav>
                                        <p:tav tm="100000">
                                          <p:val>
                                            <p:strVal val="#ppt_y"/>
                                          </p:val>
                                        </p:tav>
                                      </p:tavLst>
                                    </p:anim>
                                  </p:childTnLst>
                                </p:cTn>
                              </p:par>
                              <p:par>
                                <p:cTn id="75" presetID="7" presetClass="entr" presetSubtype="2" fill="hold" grpId="0" nodeType="withEffect">
                                  <p:stCondLst>
                                    <p:cond delay="0"/>
                                  </p:stCondLst>
                                  <p:childTnLst>
                                    <p:set>
                                      <p:cBhvr>
                                        <p:cTn id="76" dur="500" fill="hold">
                                          <p:stCondLst>
                                            <p:cond delay="0"/>
                                          </p:stCondLst>
                                        </p:cTn>
                                        <p:tgtEl>
                                          <p:spTgt spid="41"/>
                                        </p:tgtEl>
                                        <p:attrNameLst>
                                          <p:attrName>style.visibility</p:attrName>
                                        </p:attrNameLst>
                                      </p:cBhvr>
                                      <p:to>
                                        <p:strVal val="visible"/>
                                      </p:to>
                                    </p:set>
                                    <p:anim calcmode="lin" valueType="num">
                                      <p:cBhvr additive="base">
                                        <p:cTn id="77" dur="500" fill="hold"/>
                                        <p:tgtEl>
                                          <p:spTgt spid="41"/>
                                        </p:tgtEl>
                                        <p:attrNameLst>
                                          <p:attrName>ppt_x</p:attrName>
                                        </p:attrNameLst>
                                      </p:cBhvr>
                                      <p:tavLst>
                                        <p:tav tm="0">
                                          <p:val>
                                            <p:strVal val="1+#ppt_w/2"/>
                                          </p:val>
                                        </p:tav>
                                        <p:tav tm="100000">
                                          <p:val>
                                            <p:strVal val="#ppt_x"/>
                                          </p:val>
                                        </p:tav>
                                      </p:tavLst>
                                    </p:anim>
                                    <p:anim calcmode="lin" valueType="num">
                                      <p:cBhvr additive="base">
                                        <p:cTn id="78" dur="500" fill="hold"/>
                                        <p:tgtEl>
                                          <p:spTgt spid="41"/>
                                        </p:tgtEl>
                                        <p:attrNameLst>
                                          <p:attrName>ppt_y</p:attrName>
                                        </p:attrNameLst>
                                      </p:cBhvr>
                                      <p:tavLst>
                                        <p:tav tm="0">
                                          <p:val>
                                            <p:strVal val="#ppt_y"/>
                                          </p:val>
                                        </p:tav>
                                        <p:tav tm="100000">
                                          <p:val>
                                            <p:strVal val="#ppt_y"/>
                                          </p:val>
                                        </p:tav>
                                      </p:tavLst>
                                    </p:anim>
                                  </p:childTnLst>
                                </p:cTn>
                              </p:par>
                              <p:par>
                                <p:cTn id="79" presetID="7" presetClass="entr" presetSubtype="2" fill="hold" grpId="0" nodeType="withEffect">
                                  <p:stCondLst>
                                    <p:cond delay="0"/>
                                  </p:stCondLst>
                                  <p:childTnLst>
                                    <p:set>
                                      <p:cBhvr>
                                        <p:cTn id="80" dur="500" fill="hold">
                                          <p:stCondLst>
                                            <p:cond delay="0"/>
                                          </p:stCondLst>
                                        </p:cTn>
                                        <p:tgtEl>
                                          <p:spTgt spid="40"/>
                                        </p:tgtEl>
                                        <p:attrNameLst>
                                          <p:attrName>style.visibility</p:attrName>
                                        </p:attrNameLst>
                                      </p:cBhvr>
                                      <p:to>
                                        <p:strVal val="visible"/>
                                      </p:to>
                                    </p:set>
                                    <p:anim calcmode="lin" valueType="num">
                                      <p:cBhvr additive="base">
                                        <p:cTn id="81" dur="500" fill="hold"/>
                                        <p:tgtEl>
                                          <p:spTgt spid="40"/>
                                        </p:tgtEl>
                                        <p:attrNameLst>
                                          <p:attrName>ppt_x</p:attrName>
                                        </p:attrNameLst>
                                      </p:cBhvr>
                                      <p:tavLst>
                                        <p:tav tm="0">
                                          <p:val>
                                            <p:strVal val="1+#ppt_w/2"/>
                                          </p:val>
                                        </p:tav>
                                        <p:tav tm="100000">
                                          <p:val>
                                            <p:strVal val="#ppt_x"/>
                                          </p:val>
                                        </p:tav>
                                      </p:tavLst>
                                    </p:anim>
                                    <p:anim calcmode="lin" valueType="num">
                                      <p:cBhvr additive="base">
                                        <p:cTn id="82" dur="500" fill="hold"/>
                                        <p:tgtEl>
                                          <p:spTgt spid="40"/>
                                        </p:tgtEl>
                                        <p:attrNameLst>
                                          <p:attrName>ppt_y</p:attrName>
                                        </p:attrNameLst>
                                      </p:cBhvr>
                                      <p:tavLst>
                                        <p:tav tm="0">
                                          <p:val>
                                            <p:strVal val="#ppt_y"/>
                                          </p:val>
                                        </p:tav>
                                        <p:tav tm="100000">
                                          <p:val>
                                            <p:strVal val="#ppt_y"/>
                                          </p:val>
                                        </p:tav>
                                      </p:tavLst>
                                    </p:anim>
                                  </p:childTnLst>
                                </p:cTn>
                              </p:par>
                              <p:par>
                                <p:cTn id="83" presetID="7" presetClass="entr" presetSubtype="2" fill="hold" grpId="0" nodeType="withEffect">
                                  <p:stCondLst>
                                    <p:cond delay="0"/>
                                  </p:stCondLst>
                                  <p:childTnLst>
                                    <p:set>
                                      <p:cBhvr>
                                        <p:cTn id="84" dur="500" fill="hold">
                                          <p:stCondLst>
                                            <p:cond delay="0"/>
                                          </p:stCondLst>
                                        </p:cTn>
                                        <p:tgtEl>
                                          <p:spTgt spid="45"/>
                                        </p:tgtEl>
                                        <p:attrNameLst>
                                          <p:attrName>style.visibility</p:attrName>
                                        </p:attrNameLst>
                                      </p:cBhvr>
                                      <p:to>
                                        <p:strVal val="visible"/>
                                      </p:to>
                                    </p:set>
                                    <p:anim calcmode="lin" valueType="num">
                                      <p:cBhvr additive="base">
                                        <p:cTn id="85" dur="500" fill="hold"/>
                                        <p:tgtEl>
                                          <p:spTgt spid="45"/>
                                        </p:tgtEl>
                                        <p:attrNameLst>
                                          <p:attrName>ppt_x</p:attrName>
                                        </p:attrNameLst>
                                      </p:cBhvr>
                                      <p:tavLst>
                                        <p:tav tm="0">
                                          <p:val>
                                            <p:strVal val="1+#ppt_w/2"/>
                                          </p:val>
                                        </p:tav>
                                        <p:tav tm="100000">
                                          <p:val>
                                            <p:strVal val="#ppt_x"/>
                                          </p:val>
                                        </p:tav>
                                      </p:tavLst>
                                    </p:anim>
                                    <p:anim calcmode="lin" valueType="num">
                                      <p:cBhvr additive="base">
                                        <p:cTn id="8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8" presetClass="entr" presetSubtype="6"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strips(downRight)">
                                      <p:cBhvr>
                                        <p:cTn id="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22" grpId="0" animBg="1"/>
      <p:bldP spid="23" grpId="0" animBg="1"/>
      <p:bldP spid="24" grpId="0" animBg="1"/>
      <p:bldP spid="25" grpId="0" animBg="1"/>
      <p:bldP spid="26" grpId="0"/>
      <p:bldP spid="28" grpId="0"/>
      <p:bldP spid="29" grpId="0" animBg="1"/>
      <p:bldP spid="30" grpId="0" animBg="1"/>
      <p:bldP spid="31" grpId="0" animBg="1"/>
      <p:bldP spid="37" grpId="0" animBg="1"/>
      <p:bldP spid="38" grpId="0" animBg="1"/>
      <p:bldP spid="39" grpId="0" animBg="1"/>
      <p:bldP spid="40" grpId="0" animBg="1"/>
      <p:bldP spid="41" grpId="0" animBg="1"/>
      <p:bldP spid="42" grpId="0"/>
      <p:bldP spid="43" grpId="0"/>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账户信息查询</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Account information query</a:t>
            </a:r>
          </a:p>
        </p:txBody>
      </p:sp>
      <p:sp>
        <p:nvSpPr>
          <p:cNvPr id="32" name="矩形 31"/>
          <p:cNvSpPr/>
          <p:nvPr>
            <p:custDataLst>
              <p:tags r:id="rId2"/>
            </p:custDataLst>
          </p:nvPr>
        </p:nvSpPr>
        <p:spPr>
          <a:xfrm>
            <a:off x="1655763" y="1552575"/>
            <a:ext cx="2479675" cy="21701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33" name="任意多边形 6"/>
          <p:cNvSpPr/>
          <p:nvPr>
            <p:custDataLst>
              <p:tags r:id="rId3"/>
            </p:custDataLst>
          </p:nvPr>
        </p:nvSpPr>
        <p:spPr>
          <a:xfrm>
            <a:off x="1722438" y="1595438"/>
            <a:ext cx="2365375" cy="3708400"/>
          </a:xfrm>
          <a:custGeom>
            <a:avLst/>
            <a:gdLst>
              <a:gd name="connsiteX0" fmla="*/ 0 w 1886465"/>
              <a:gd name="connsiteY0" fmla="*/ 0 h 2957387"/>
              <a:gd name="connsiteX1" fmla="*/ 845409 w 1886465"/>
              <a:gd name="connsiteY1" fmla="*/ 0 h 2957387"/>
              <a:gd name="connsiteX2" fmla="*/ 943233 w 1886465"/>
              <a:gd name="connsiteY2" fmla="*/ 140043 h 2957387"/>
              <a:gd name="connsiteX3" fmla="*/ 1041057 w 1886465"/>
              <a:gd name="connsiteY3" fmla="*/ 0 h 2957387"/>
              <a:gd name="connsiteX4" fmla="*/ 1886465 w 1886465"/>
              <a:gd name="connsiteY4" fmla="*/ 0 h 2957387"/>
              <a:gd name="connsiteX5" fmla="*/ 1886465 w 1886465"/>
              <a:gd name="connsiteY5" fmla="*/ 2957387 h 2957387"/>
              <a:gd name="connsiteX6" fmla="*/ 0 w 1886465"/>
              <a:gd name="connsiteY6" fmla="*/ 2957387 h 295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6465" h="2957387">
                <a:moveTo>
                  <a:pt x="0" y="0"/>
                </a:moveTo>
                <a:lnTo>
                  <a:pt x="845409" y="0"/>
                </a:lnTo>
                <a:lnTo>
                  <a:pt x="943233" y="140043"/>
                </a:lnTo>
                <a:lnTo>
                  <a:pt x="1041057" y="0"/>
                </a:lnTo>
                <a:lnTo>
                  <a:pt x="1886465" y="0"/>
                </a:lnTo>
                <a:lnTo>
                  <a:pt x="1886465" y="2957387"/>
                </a:lnTo>
                <a:lnTo>
                  <a:pt x="0" y="2957387"/>
                </a:lnTo>
                <a:close/>
              </a:path>
            </a:pathLst>
          </a:custGeom>
          <a:blipFill dpi="0" rotWithShape="1">
            <a:blip r:embed="rId2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34" name="矩形 33"/>
          <p:cNvSpPr/>
          <p:nvPr>
            <p:custDataLst>
              <p:tags r:id="rId4"/>
            </p:custDataLst>
          </p:nvPr>
        </p:nvSpPr>
        <p:spPr>
          <a:xfrm>
            <a:off x="1504950" y="5318125"/>
            <a:ext cx="2800350"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35" name="矩形 34"/>
          <p:cNvSpPr/>
          <p:nvPr>
            <p:custDataLst>
              <p:tags r:id="rId5"/>
            </p:custDataLst>
          </p:nvPr>
        </p:nvSpPr>
        <p:spPr>
          <a:xfrm>
            <a:off x="2725738" y="5183188"/>
            <a:ext cx="381000" cy="382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36" name="燕尾形 9"/>
          <p:cNvSpPr/>
          <p:nvPr>
            <p:custDataLst>
              <p:tags r:id="rId6"/>
            </p:custDataLst>
          </p:nvPr>
        </p:nvSpPr>
        <p:spPr>
          <a:xfrm rot="5400000">
            <a:off x="2814637" y="5268913"/>
            <a:ext cx="182563" cy="211138"/>
          </a:xfrm>
          <a:prstGeom prst="chevron">
            <a:avLst>
              <a:gd name="adj" fmla="val 62000"/>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sp>
        <p:nvSpPr>
          <p:cNvPr id="46" name="矩形 45"/>
          <p:cNvSpPr/>
          <p:nvPr>
            <p:custDataLst>
              <p:tags r:id="rId7"/>
            </p:custDataLst>
          </p:nvPr>
        </p:nvSpPr>
        <p:spPr>
          <a:xfrm>
            <a:off x="1719263" y="5332413"/>
            <a:ext cx="2330450" cy="12906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50000"/>
              </a:lnSpc>
            </a:pPr>
            <a:r>
              <a:rPr lang="zh-CN" altLang="en-US" noProof="1">
                <a:solidFill>
                  <a:schemeClr val="accent1"/>
                </a:solidFill>
              </a:rPr>
              <a:t>账户信息</a:t>
            </a:r>
          </a:p>
        </p:txBody>
      </p:sp>
      <p:sp>
        <p:nvSpPr>
          <p:cNvPr id="47" name="矩形 46"/>
          <p:cNvSpPr/>
          <p:nvPr>
            <p:custDataLst>
              <p:tags r:id="rId8"/>
            </p:custDataLst>
          </p:nvPr>
        </p:nvSpPr>
        <p:spPr>
          <a:xfrm>
            <a:off x="4806950" y="1552575"/>
            <a:ext cx="2479675" cy="21701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8" name="任意多边形 12"/>
          <p:cNvSpPr/>
          <p:nvPr>
            <p:custDataLst>
              <p:tags r:id="rId9"/>
            </p:custDataLst>
          </p:nvPr>
        </p:nvSpPr>
        <p:spPr>
          <a:xfrm>
            <a:off x="4873625" y="1595438"/>
            <a:ext cx="2365375" cy="3708400"/>
          </a:xfrm>
          <a:custGeom>
            <a:avLst/>
            <a:gdLst>
              <a:gd name="connsiteX0" fmla="*/ 0 w 1886465"/>
              <a:gd name="connsiteY0" fmla="*/ 0 h 2957387"/>
              <a:gd name="connsiteX1" fmla="*/ 845409 w 1886465"/>
              <a:gd name="connsiteY1" fmla="*/ 0 h 2957387"/>
              <a:gd name="connsiteX2" fmla="*/ 943233 w 1886465"/>
              <a:gd name="connsiteY2" fmla="*/ 140043 h 2957387"/>
              <a:gd name="connsiteX3" fmla="*/ 1041057 w 1886465"/>
              <a:gd name="connsiteY3" fmla="*/ 0 h 2957387"/>
              <a:gd name="connsiteX4" fmla="*/ 1886465 w 1886465"/>
              <a:gd name="connsiteY4" fmla="*/ 0 h 2957387"/>
              <a:gd name="connsiteX5" fmla="*/ 1886465 w 1886465"/>
              <a:gd name="connsiteY5" fmla="*/ 2957387 h 2957387"/>
              <a:gd name="connsiteX6" fmla="*/ 0 w 1886465"/>
              <a:gd name="connsiteY6" fmla="*/ 2957387 h 295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6465" h="2957387">
                <a:moveTo>
                  <a:pt x="0" y="0"/>
                </a:moveTo>
                <a:lnTo>
                  <a:pt x="845409" y="0"/>
                </a:lnTo>
                <a:lnTo>
                  <a:pt x="943233" y="140043"/>
                </a:lnTo>
                <a:lnTo>
                  <a:pt x="1041057" y="0"/>
                </a:lnTo>
                <a:lnTo>
                  <a:pt x="1886465" y="0"/>
                </a:lnTo>
                <a:lnTo>
                  <a:pt x="1886465" y="2957387"/>
                </a:lnTo>
                <a:lnTo>
                  <a:pt x="0" y="2957387"/>
                </a:lnTo>
                <a:close/>
              </a:path>
            </a:pathLst>
          </a:custGeom>
          <a:blipFill dpi="0" rotWithShape="1">
            <a:blip r:embed="rId2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9" name="矩形 48"/>
          <p:cNvSpPr/>
          <p:nvPr>
            <p:custDataLst>
              <p:tags r:id="rId10"/>
            </p:custDataLst>
          </p:nvPr>
        </p:nvSpPr>
        <p:spPr>
          <a:xfrm>
            <a:off x="4656138" y="5318125"/>
            <a:ext cx="2800350"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0" name="矩形 49"/>
          <p:cNvSpPr/>
          <p:nvPr>
            <p:custDataLst>
              <p:tags r:id="rId11"/>
            </p:custDataLst>
          </p:nvPr>
        </p:nvSpPr>
        <p:spPr>
          <a:xfrm>
            <a:off x="5875338" y="5183188"/>
            <a:ext cx="382587" cy="382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1" name="燕尾形 15"/>
          <p:cNvSpPr/>
          <p:nvPr>
            <p:custDataLst>
              <p:tags r:id="rId12"/>
            </p:custDataLst>
          </p:nvPr>
        </p:nvSpPr>
        <p:spPr>
          <a:xfrm rot="5400000">
            <a:off x="5965031" y="5268119"/>
            <a:ext cx="182563" cy="212725"/>
          </a:xfrm>
          <a:prstGeom prst="chevron">
            <a:avLst>
              <a:gd name="adj" fmla="val 62000"/>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sp>
        <p:nvSpPr>
          <p:cNvPr id="52" name="矩形 51"/>
          <p:cNvSpPr/>
          <p:nvPr>
            <p:custDataLst>
              <p:tags r:id="rId13"/>
            </p:custDataLst>
          </p:nvPr>
        </p:nvSpPr>
        <p:spPr>
          <a:xfrm>
            <a:off x="4891088" y="5332413"/>
            <a:ext cx="2330450" cy="12906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50000"/>
              </a:lnSpc>
            </a:pPr>
            <a:r>
              <a:rPr lang="zh-CN" altLang="en-US" noProof="1">
                <a:solidFill>
                  <a:schemeClr val="accent1"/>
                </a:solidFill>
              </a:rPr>
              <a:t>账户信息</a:t>
            </a:r>
          </a:p>
        </p:txBody>
      </p:sp>
      <p:sp>
        <p:nvSpPr>
          <p:cNvPr id="53" name="矩形 52"/>
          <p:cNvSpPr/>
          <p:nvPr>
            <p:custDataLst>
              <p:tags r:id="rId14"/>
            </p:custDataLst>
          </p:nvPr>
        </p:nvSpPr>
        <p:spPr>
          <a:xfrm>
            <a:off x="8013700" y="1552575"/>
            <a:ext cx="2479675" cy="21701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4" name="任意多边形 18"/>
          <p:cNvSpPr/>
          <p:nvPr>
            <p:custDataLst>
              <p:tags r:id="rId15"/>
            </p:custDataLst>
          </p:nvPr>
        </p:nvSpPr>
        <p:spPr>
          <a:xfrm>
            <a:off x="8078788" y="1595438"/>
            <a:ext cx="2366962" cy="3708400"/>
          </a:xfrm>
          <a:custGeom>
            <a:avLst/>
            <a:gdLst>
              <a:gd name="connsiteX0" fmla="*/ 0 w 1886465"/>
              <a:gd name="connsiteY0" fmla="*/ 0 h 2957387"/>
              <a:gd name="connsiteX1" fmla="*/ 845409 w 1886465"/>
              <a:gd name="connsiteY1" fmla="*/ 0 h 2957387"/>
              <a:gd name="connsiteX2" fmla="*/ 943233 w 1886465"/>
              <a:gd name="connsiteY2" fmla="*/ 140043 h 2957387"/>
              <a:gd name="connsiteX3" fmla="*/ 1041057 w 1886465"/>
              <a:gd name="connsiteY3" fmla="*/ 0 h 2957387"/>
              <a:gd name="connsiteX4" fmla="*/ 1886465 w 1886465"/>
              <a:gd name="connsiteY4" fmla="*/ 0 h 2957387"/>
              <a:gd name="connsiteX5" fmla="*/ 1886465 w 1886465"/>
              <a:gd name="connsiteY5" fmla="*/ 2957387 h 2957387"/>
              <a:gd name="connsiteX6" fmla="*/ 0 w 1886465"/>
              <a:gd name="connsiteY6" fmla="*/ 2957387 h 295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6465" h="2957387">
                <a:moveTo>
                  <a:pt x="0" y="0"/>
                </a:moveTo>
                <a:lnTo>
                  <a:pt x="845409" y="0"/>
                </a:lnTo>
                <a:lnTo>
                  <a:pt x="943233" y="140043"/>
                </a:lnTo>
                <a:lnTo>
                  <a:pt x="1041057" y="0"/>
                </a:lnTo>
                <a:lnTo>
                  <a:pt x="1886465" y="0"/>
                </a:lnTo>
                <a:lnTo>
                  <a:pt x="1886465" y="2957387"/>
                </a:lnTo>
                <a:lnTo>
                  <a:pt x="0" y="2957387"/>
                </a:lnTo>
                <a:close/>
              </a:path>
            </a:pathLst>
          </a:custGeom>
          <a:blipFill dpi="0" rotWithShape="1">
            <a:blip r:embed="rId2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5" name="矩形 54"/>
          <p:cNvSpPr/>
          <p:nvPr>
            <p:custDataLst>
              <p:tags r:id="rId16"/>
            </p:custDataLst>
          </p:nvPr>
        </p:nvSpPr>
        <p:spPr>
          <a:xfrm>
            <a:off x="7829550" y="5318125"/>
            <a:ext cx="2800350"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6" name="矩形 55"/>
          <p:cNvSpPr/>
          <p:nvPr>
            <p:custDataLst>
              <p:tags r:id="rId17"/>
            </p:custDataLst>
          </p:nvPr>
        </p:nvSpPr>
        <p:spPr>
          <a:xfrm>
            <a:off x="9082088" y="5183188"/>
            <a:ext cx="382587" cy="382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7" name="燕尾形 21"/>
          <p:cNvSpPr/>
          <p:nvPr>
            <p:custDataLst>
              <p:tags r:id="rId18"/>
            </p:custDataLst>
          </p:nvPr>
        </p:nvSpPr>
        <p:spPr>
          <a:xfrm rot="5400000">
            <a:off x="9185275" y="5268913"/>
            <a:ext cx="182563" cy="211137"/>
          </a:xfrm>
          <a:prstGeom prst="chevron">
            <a:avLst>
              <a:gd name="adj" fmla="val 62000"/>
            </a:avLst>
          </a:prstGeom>
          <a:solidFill>
            <a:srgbClr val="FE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sp>
        <p:nvSpPr>
          <p:cNvPr id="58" name="矩形 57"/>
          <p:cNvSpPr/>
          <p:nvPr>
            <p:custDataLst>
              <p:tags r:id="rId19"/>
            </p:custDataLst>
          </p:nvPr>
        </p:nvSpPr>
        <p:spPr>
          <a:xfrm>
            <a:off x="8089900" y="5332413"/>
            <a:ext cx="2328863" cy="12906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50000"/>
              </a:lnSpc>
            </a:pPr>
            <a:r>
              <a:rPr lang="zh-CN" altLang="en-US" noProof="1">
                <a:solidFill>
                  <a:schemeClr val="accent1"/>
                </a:solidFill>
              </a:rPr>
              <a:t>每月账单</a:t>
            </a:r>
          </a:p>
        </p:txBody>
      </p:sp>
      <p:cxnSp>
        <p:nvCxnSpPr>
          <p:cNvPr id="59" name="直接连接符 58"/>
          <p:cNvCxnSpPr/>
          <p:nvPr>
            <p:custDataLst>
              <p:tags r:id="rId20"/>
            </p:custDataLst>
          </p:nvPr>
        </p:nvCxnSpPr>
        <p:spPr>
          <a:xfrm>
            <a:off x="5380038" y="1398588"/>
            <a:ext cx="1431925" cy="0"/>
          </a:xfrm>
          <a:prstGeom prst="line">
            <a:avLst/>
          </a:prstGeom>
          <a:ln w="19050">
            <a:solidFill>
              <a:schemeClr val="accent3">
                <a:lumMod val="40000"/>
                <a:lumOff val="6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000" fill="hold">
                                          <p:stCondLst>
                                            <p:cond delay="0"/>
                                          </p:stCondLst>
                                        </p:cTn>
                                        <p:tgtEl>
                                          <p:spTgt spid="32"/>
                                        </p:tgtEl>
                                        <p:attrNameLst>
                                          <p:attrName>style.visibility</p:attrName>
                                        </p:attrNameLst>
                                      </p:cBhvr>
                                      <p:to>
                                        <p:strVal val="visible"/>
                                      </p:to>
                                    </p:set>
                                    <p:animEffect transition="in" filter="box(in)">
                                      <p:cBhvr>
                                        <p:cTn id="15" dur="1000"/>
                                        <p:tgtEl>
                                          <p:spTgt spid="32"/>
                                        </p:tgtEl>
                                      </p:cBhvr>
                                    </p:animEffect>
                                  </p:childTnLst>
                                </p:cTn>
                              </p:par>
                              <p:par>
                                <p:cTn id="16" presetID="4" presetClass="entr" presetSubtype="16" fill="hold" grpId="0" nodeType="withEffect">
                                  <p:stCondLst>
                                    <p:cond delay="0"/>
                                  </p:stCondLst>
                                  <p:childTnLst>
                                    <p:set>
                                      <p:cBhvr>
                                        <p:cTn id="17" dur="1000" fill="hold">
                                          <p:stCondLst>
                                            <p:cond delay="0"/>
                                          </p:stCondLst>
                                        </p:cTn>
                                        <p:tgtEl>
                                          <p:spTgt spid="33"/>
                                        </p:tgtEl>
                                        <p:attrNameLst>
                                          <p:attrName>style.visibility</p:attrName>
                                        </p:attrNameLst>
                                      </p:cBhvr>
                                      <p:to>
                                        <p:strVal val="visible"/>
                                      </p:to>
                                    </p:set>
                                    <p:animEffect transition="in" filter="box(in)">
                                      <p:cBhvr>
                                        <p:cTn id="18" dur="1000"/>
                                        <p:tgtEl>
                                          <p:spTgt spid="33"/>
                                        </p:tgtEl>
                                      </p:cBhvr>
                                    </p:animEffect>
                                  </p:childTnLst>
                                </p:cTn>
                              </p:par>
                              <p:par>
                                <p:cTn id="19" presetID="4" presetClass="entr" presetSubtype="16" fill="hold" grpId="0" nodeType="withEffect">
                                  <p:stCondLst>
                                    <p:cond delay="0"/>
                                  </p:stCondLst>
                                  <p:childTnLst>
                                    <p:set>
                                      <p:cBhvr>
                                        <p:cTn id="20" dur="1000" fill="hold">
                                          <p:stCondLst>
                                            <p:cond delay="0"/>
                                          </p:stCondLst>
                                        </p:cTn>
                                        <p:tgtEl>
                                          <p:spTgt spid="34"/>
                                        </p:tgtEl>
                                        <p:attrNameLst>
                                          <p:attrName>style.visibility</p:attrName>
                                        </p:attrNameLst>
                                      </p:cBhvr>
                                      <p:to>
                                        <p:strVal val="visible"/>
                                      </p:to>
                                    </p:set>
                                    <p:animEffect transition="in" filter="box(in)">
                                      <p:cBhvr>
                                        <p:cTn id="21" dur="1000"/>
                                        <p:tgtEl>
                                          <p:spTgt spid="34"/>
                                        </p:tgtEl>
                                      </p:cBhvr>
                                    </p:animEffect>
                                  </p:childTnLst>
                                </p:cTn>
                              </p:par>
                              <p:par>
                                <p:cTn id="22" presetID="4" presetClass="entr" presetSubtype="16" fill="hold" grpId="0" nodeType="withEffect">
                                  <p:stCondLst>
                                    <p:cond delay="0"/>
                                  </p:stCondLst>
                                  <p:childTnLst>
                                    <p:set>
                                      <p:cBhvr>
                                        <p:cTn id="23" dur="1000" fill="hold">
                                          <p:stCondLst>
                                            <p:cond delay="0"/>
                                          </p:stCondLst>
                                        </p:cTn>
                                        <p:tgtEl>
                                          <p:spTgt spid="35"/>
                                        </p:tgtEl>
                                        <p:attrNameLst>
                                          <p:attrName>style.visibility</p:attrName>
                                        </p:attrNameLst>
                                      </p:cBhvr>
                                      <p:to>
                                        <p:strVal val="visible"/>
                                      </p:to>
                                    </p:set>
                                    <p:animEffect transition="in" filter="box(in)">
                                      <p:cBhvr>
                                        <p:cTn id="24" dur="1000"/>
                                        <p:tgtEl>
                                          <p:spTgt spid="35"/>
                                        </p:tgtEl>
                                      </p:cBhvr>
                                    </p:animEffect>
                                  </p:childTnLst>
                                </p:cTn>
                              </p:par>
                              <p:par>
                                <p:cTn id="25" presetID="4" presetClass="entr" presetSubtype="16" fill="hold" grpId="0" nodeType="withEffect">
                                  <p:stCondLst>
                                    <p:cond delay="0"/>
                                  </p:stCondLst>
                                  <p:childTnLst>
                                    <p:set>
                                      <p:cBhvr>
                                        <p:cTn id="26" dur="1000" fill="hold">
                                          <p:stCondLst>
                                            <p:cond delay="0"/>
                                          </p:stCondLst>
                                        </p:cTn>
                                        <p:tgtEl>
                                          <p:spTgt spid="36"/>
                                        </p:tgtEl>
                                        <p:attrNameLst>
                                          <p:attrName>style.visibility</p:attrName>
                                        </p:attrNameLst>
                                      </p:cBhvr>
                                      <p:to>
                                        <p:strVal val="visible"/>
                                      </p:to>
                                    </p:set>
                                    <p:animEffect transition="in" filter="box(in)">
                                      <p:cBhvr>
                                        <p:cTn id="27" dur="1000"/>
                                        <p:tgtEl>
                                          <p:spTgt spid="36"/>
                                        </p:tgtEl>
                                      </p:cBhvr>
                                    </p:animEffect>
                                  </p:childTnLst>
                                </p:cTn>
                              </p:par>
                              <p:par>
                                <p:cTn id="28" presetID="4" presetClass="entr" presetSubtype="16" fill="hold" grpId="0" nodeType="withEffect">
                                  <p:stCondLst>
                                    <p:cond delay="0"/>
                                  </p:stCondLst>
                                  <p:childTnLst>
                                    <p:set>
                                      <p:cBhvr>
                                        <p:cTn id="29" dur="1000" fill="hold">
                                          <p:stCondLst>
                                            <p:cond delay="0"/>
                                          </p:stCondLst>
                                        </p:cTn>
                                        <p:tgtEl>
                                          <p:spTgt spid="46"/>
                                        </p:tgtEl>
                                        <p:attrNameLst>
                                          <p:attrName>style.visibility</p:attrName>
                                        </p:attrNameLst>
                                      </p:cBhvr>
                                      <p:to>
                                        <p:strVal val="visible"/>
                                      </p:to>
                                    </p:set>
                                    <p:animEffect transition="in" filter="box(i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000" fill="hold">
                                          <p:stCondLst>
                                            <p:cond delay="0"/>
                                          </p:stCondLst>
                                        </p:cTn>
                                        <p:tgtEl>
                                          <p:spTgt spid="47"/>
                                        </p:tgtEl>
                                        <p:attrNameLst>
                                          <p:attrName>style.visibility</p:attrName>
                                        </p:attrNameLst>
                                      </p:cBhvr>
                                      <p:to>
                                        <p:strVal val="visible"/>
                                      </p:to>
                                    </p:set>
                                    <p:animEffect transition="in" filter="box(in)">
                                      <p:cBhvr>
                                        <p:cTn id="35" dur="1000"/>
                                        <p:tgtEl>
                                          <p:spTgt spid="47"/>
                                        </p:tgtEl>
                                      </p:cBhvr>
                                    </p:animEffect>
                                  </p:childTnLst>
                                </p:cTn>
                              </p:par>
                              <p:par>
                                <p:cTn id="36" presetID="4" presetClass="entr" presetSubtype="16" fill="hold" grpId="0" nodeType="withEffect">
                                  <p:stCondLst>
                                    <p:cond delay="0"/>
                                  </p:stCondLst>
                                  <p:childTnLst>
                                    <p:set>
                                      <p:cBhvr>
                                        <p:cTn id="37" dur="1000" fill="hold">
                                          <p:stCondLst>
                                            <p:cond delay="0"/>
                                          </p:stCondLst>
                                        </p:cTn>
                                        <p:tgtEl>
                                          <p:spTgt spid="48"/>
                                        </p:tgtEl>
                                        <p:attrNameLst>
                                          <p:attrName>style.visibility</p:attrName>
                                        </p:attrNameLst>
                                      </p:cBhvr>
                                      <p:to>
                                        <p:strVal val="visible"/>
                                      </p:to>
                                    </p:set>
                                    <p:animEffect transition="in" filter="box(in)">
                                      <p:cBhvr>
                                        <p:cTn id="38" dur="1000"/>
                                        <p:tgtEl>
                                          <p:spTgt spid="48"/>
                                        </p:tgtEl>
                                      </p:cBhvr>
                                    </p:animEffect>
                                  </p:childTnLst>
                                </p:cTn>
                              </p:par>
                              <p:par>
                                <p:cTn id="39" presetID="4" presetClass="entr" presetSubtype="16" fill="hold" grpId="0" nodeType="withEffect">
                                  <p:stCondLst>
                                    <p:cond delay="0"/>
                                  </p:stCondLst>
                                  <p:childTnLst>
                                    <p:set>
                                      <p:cBhvr>
                                        <p:cTn id="40" dur="1000" fill="hold">
                                          <p:stCondLst>
                                            <p:cond delay="0"/>
                                          </p:stCondLst>
                                        </p:cTn>
                                        <p:tgtEl>
                                          <p:spTgt spid="49"/>
                                        </p:tgtEl>
                                        <p:attrNameLst>
                                          <p:attrName>style.visibility</p:attrName>
                                        </p:attrNameLst>
                                      </p:cBhvr>
                                      <p:to>
                                        <p:strVal val="visible"/>
                                      </p:to>
                                    </p:set>
                                    <p:animEffect transition="in" filter="box(in)">
                                      <p:cBhvr>
                                        <p:cTn id="41" dur="1000"/>
                                        <p:tgtEl>
                                          <p:spTgt spid="49"/>
                                        </p:tgtEl>
                                      </p:cBhvr>
                                    </p:animEffect>
                                  </p:childTnLst>
                                </p:cTn>
                              </p:par>
                              <p:par>
                                <p:cTn id="42" presetID="4" presetClass="entr" presetSubtype="16" fill="hold" grpId="0" nodeType="withEffect">
                                  <p:stCondLst>
                                    <p:cond delay="0"/>
                                  </p:stCondLst>
                                  <p:childTnLst>
                                    <p:set>
                                      <p:cBhvr>
                                        <p:cTn id="43" dur="1000" fill="hold">
                                          <p:stCondLst>
                                            <p:cond delay="0"/>
                                          </p:stCondLst>
                                        </p:cTn>
                                        <p:tgtEl>
                                          <p:spTgt spid="50"/>
                                        </p:tgtEl>
                                        <p:attrNameLst>
                                          <p:attrName>style.visibility</p:attrName>
                                        </p:attrNameLst>
                                      </p:cBhvr>
                                      <p:to>
                                        <p:strVal val="visible"/>
                                      </p:to>
                                    </p:set>
                                    <p:animEffect transition="in" filter="box(in)">
                                      <p:cBhvr>
                                        <p:cTn id="44" dur="1000"/>
                                        <p:tgtEl>
                                          <p:spTgt spid="50"/>
                                        </p:tgtEl>
                                      </p:cBhvr>
                                    </p:animEffect>
                                  </p:childTnLst>
                                </p:cTn>
                              </p:par>
                              <p:par>
                                <p:cTn id="45" presetID="4" presetClass="entr" presetSubtype="16" fill="hold" grpId="0" nodeType="withEffect">
                                  <p:stCondLst>
                                    <p:cond delay="0"/>
                                  </p:stCondLst>
                                  <p:childTnLst>
                                    <p:set>
                                      <p:cBhvr>
                                        <p:cTn id="46" dur="1000" fill="hold">
                                          <p:stCondLst>
                                            <p:cond delay="0"/>
                                          </p:stCondLst>
                                        </p:cTn>
                                        <p:tgtEl>
                                          <p:spTgt spid="51"/>
                                        </p:tgtEl>
                                        <p:attrNameLst>
                                          <p:attrName>style.visibility</p:attrName>
                                        </p:attrNameLst>
                                      </p:cBhvr>
                                      <p:to>
                                        <p:strVal val="visible"/>
                                      </p:to>
                                    </p:set>
                                    <p:animEffect transition="in" filter="box(in)">
                                      <p:cBhvr>
                                        <p:cTn id="47" dur="1000"/>
                                        <p:tgtEl>
                                          <p:spTgt spid="51"/>
                                        </p:tgtEl>
                                      </p:cBhvr>
                                    </p:animEffect>
                                  </p:childTnLst>
                                </p:cTn>
                              </p:par>
                              <p:par>
                                <p:cTn id="48" presetID="4" presetClass="entr" presetSubtype="16" fill="hold" grpId="0" nodeType="withEffect">
                                  <p:stCondLst>
                                    <p:cond delay="0"/>
                                  </p:stCondLst>
                                  <p:childTnLst>
                                    <p:set>
                                      <p:cBhvr>
                                        <p:cTn id="49" dur="1000" fill="hold">
                                          <p:stCondLst>
                                            <p:cond delay="0"/>
                                          </p:stCondLst>
                                        </p:cTn>
                                        <p:tgtEl>
                                          <p:spTgt spid="52"/>
                                        </p:tgtEl>
                                        <p:attrNameLst>
                                          <p:attrName>style.visibility</p:attrName>
                                        </p:attrNameLst>
                                      </p:cBhvr>
                                      <p:to>
                                        <p:strVal val="visible"/>
                                      </p:to>
                                    </p:set>
                                    <p:animEffect transition="in" filter="box(in)">
                                      <p:cBhvr>
                                        <p:cTn id="50" dur="10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000" fill="hold">
                                          <p:stCondLst>
                                            <p:cond delay="0"/>
                                          </p:stCondLst>
                                        </p:cTn>
                                        <p:tgtEl>
                                          <p:spTgt spid="53"/>
                                        </p:tgtEl>
                                        <p:attrNameLst>
                                          <p:attrName>style.visibility</p:attrName>
                                        </p:attrNameLst>
                                      </p:cBhvr>
                                      <p:to>
                                        <p:strVal val="visible"/>
                                      </p:to>
                                    </p:set>
                                    <p:animEffect transition="in" filter="box(in)">
                                      <p:cBhvr>
                                        <p:cTn id="55" dur="1000"/>
                                        <p:tgtEl>
                                          <p:spTgt spid="53"/>
                                        </p:tgtEl>
                                      </p:cBhvr>
                                    </p:animEffect>
                                  </p:childTnLst>
                                </p:cTn>
                              </p:par>
                              <p:par>
                                <p:cTn id="56" presetID="4" presetClass="entr" presetSubtype="16" fill="hold" grpId="0" nodeType="withEffect">
                                  <p:stCondLst>
                                    <p:cond delay="0"/>
                                  </p:stCondLst>
                                  <p:childTnLst>
                                    <p:set>
                                      <p:cBhvr>
                                        <p:cTn id="57" dur="1000" fill="hold">
                                          <p:stCondLst>
                                            <p:cond delay="0"/>
                                          </p:stCondLst>
                                        </p:cTn>
                                        <p:tgtEl>
                                          <p:spTgt spid="54"/>
                                        </p:tgtEl>
                                        <p:attrNameLst>
                                          <p:attrName>style.visibility</p:attrName>
                                        </p:attrNameLst>
                                      </p:cBhvr>
                                      <p:to>
                                        <p:strVal val="visible"/>
                                      </p:to>
                                    </p:set>
                                    <p:animEffect transition="in" filter="box(in)">
                                      <p:cBhvr>
                                        <p:cTn id="58" dur="1000"/>
                                        <p:tgtEl>
                                          <p:spTgt spid="54"/>
                                        </p:tgtEl>
                                      </p:cBhvr>
                                    </p:animEffect>
                                  </p:childTnLst>
                                </p:cTn>
                              </p:par>
                              <p:par>
                                <p:cTn id="59" presetID="4" presetClass="entr" presetSubtype="16" fill="hold" grpId="0" nodeType="withEffect">
                                  <p:stCondLst>
                                    <p:cond delay="0"/>
                                  </p:stCondLst>
                                  <p:childTnLst>
                                    <p:set>
                                      <p:cBhvr>
                                        <p:cTn id="60" dur="1000" fill="hold">
                                          <p:stCondLst>
                                            <p:cond delay="0"/>
                                          </p:stCondLst>
                                        </p:cTn>
                                        <p:tgtEl>
                                          <p:spTgt spid="55"/>
                                        </p:tgtEl>
                                        <p:attrNameLst>
                                          <p:attrName>style.visibility</p:attrName>
                                        </p:attrNameLst>
                                      </p:cBhvr>
                                      <p:to>
                                        <p:strVal val="visible"/>
                                      </p:to>
                                    </p:set>
                                    <p:animEffect transition="in" filter="box(in)">
                                      <p:cBhvr>
                                        <p:cTn id="61" dur="1000"/>
                                        <p:tgtEl>
                                          <p:spTgt spid="55"/>
                                        </p:tgtEl>
                                      </p:cBhvr>
                                    </p:animEffect>
                                  </p:childTnLst>
                                </p:cTn>
                              </p:par>
                              <p:par>
                                <p:cTn id="62" presetID="4" presetClass="entr" presetSubtype="16" fill="hold" grpId="0" nodeType="withEffect">
                                  <p:stCondLst>
                                    <p:cond delay="0"/>
                                  </p:stCondLst>
                                  <p:childTnLst>
                                    <p:set>
                                      <p:cBhvr>
                                        <p:cTn id="63" dur="1000" fill="hold">
                                          <p:stCondLst>
                                            <p:cond delay="0"/>
                                          </p:stCondLst>
                                        </p:cTn>
                                        <p:tgtEl>
                                          <p:spTgt spid="56"/>
                                        </p:tgtEl>
                                        <p:attrNameLst>
                                          <p:attrName>style.visibility</p:attrName>
                                        </p:attrNameLst>
                                      </p:cBhvr>
                                      <p:to>
                                        <p:strVal val="visible"/>
                                      </p:to>
                                    </p:set>
                                    <p:animEffect transition="in" filter="box(in)">
                                      <p:cBhvr>
                                        <p:cTn id="64" dur="1000"/>
                                        <p:tgtEl>
                                          <p:spTgt spid="56"/>
                                        </p:tgtEl>
                                      </p:cBhvr>
                                    </p:animEffect>
                                  </p:childTnLst>
                                </p:cTn>
                              </p:par>
                              <p:par>
                                <p:cTn id="65" presetID="4" presetClass="entr" presetSubtype="16" fill="hold" grpId="0" nodeType="withEffect">
                                  <p:stCondLst>
                                    <p:cond delay="0"/>
                                  </p:stCondLst>
                                  <p:childTnLst>
                                    <p:set>
                                      <p:cBhvr>
                                        <p:cTn id="66" dur="1000" fill="hold">
                                          <p:stCondLst>
                                            <p:cond delay="0"/>
                                          </p:stCondLst>
                                        </p:cTn>
                                        <p:tgtEl>
                                          <p:spTgt spid="57"/>
                                        </p:tgtEl>
                                        <p:attrNameLst>
                                          <p:attrName>style.visibility</p:attrName>
                                        </p:attrNameLst>
                                      </p:cBhvr>
                                      <p:to>
                                        <p:strVal val="visible"/>
                                      </p:to>
                                    </p:set>
                                    <p:animEffect transition="in" filter="box(in)">
                                      <p:cBhvr>
                                        <p:cTn id="67" dur="1000"/>
                                        <p:tgtEl>
                                          <p:spTgt spid="57"/>
                                        </p:tgtEl>
                                      </p:cBhvr>
                                    </p:animEffect>
                                  </p:childTnLst>
                                </p:cTn>
                              </p:par>
                              <p:par>
                                <p:cTn id="68" presetID="4" presetClass="entr" presetSubtype="16" fill="hold" grpId="0" nodeType="withEffect">
                                  <p:stCondLst>
                                    <p:cond delay="0"/>
                                  </p:stCondLst>
                                  <p:childTnLst>
                                    <p:set>
                                      <p:cBhvr>
                                        <p:cTn id="69" dur="1000" fill="hold">
                                          <p:stCondLst>
                                            <p:cond delay="0"/>
                                          </p:stCondLst>
                                        </p:cTn>
                                        <p:tgtEl>
                                          <p:spTgt spid="58"/>
                                        </p:tgtEl>
                                        <p:attrNameLst>
                                          <p:attrName>style.visibility</p:attrName>
                                        </p:attrNameLst>
                                      </p:cBhvr>
                                      <p:to>
                                        <p:strVal val="visible"/>
                                      </p:to>
                                    </p:set>
                                    <p:animEffect transition="in" filter="box(in)">
                                      <p:cBhvr>
                                        <p:cTn id="70"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32" grpId="0" animBg="1"/>
      <p:bldP spid="33" grpId="0" animBg="1"/>
      <p:bldP spid="34" grpId="0" animBg="1"/>
      <p:bldP spid="35" grpId="0" animBg="1"/>
      <p:bldP spid="36"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精彩活动</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Wonderful activities</a:t>
            </a:r>
          </a:p>
        </p:txBody>
      </p:sp>
      <p:sp>
        <p:nvSpPr>
          <p:cNvPr id="23" name="L 形 22"/>
          <p:cNvSpPr/>
          <p:nvPr>
            <p:custDataLst>
              <p:tags r:id="rId2"/>
            </p:custDataLst>
          </p:nvPr>
        </p:nvSpPr>
        <p:spPr>
          <a:xfrm flipV="1">
            <a:off x="2508250" y="1744117"/>
            <a:ext cx="1331913" cy="1006475"/>
          </a:xfrm>
          <a:prstGeom prst="corner">
            <a:avLst>
              <a:gd name="adj1" fmla="val 11538"/>
              <a:gd name="adj2" fmla="val 12023"/>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24" name="矩形 23"/>
          <p:cNvSpPr/>
          <p:nvPr>
            <p:custDataLst>
              <p:tags r:id="rId3"/>
            </p:custDataLst>
          </p:nvPr>
        </p:nvSpPr>
        <p:spPr>
          <a:xfrm>
            <a:off x="2671763" y="1904454"/>
            <a:ext cx="1168400" cy="846138"/>
          </a:xfrm>
          <a:prstGeom prst="rect">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积分</a:t>
            </a:r>
          </a:p>
          <a:p>
            <a:pPr algn="ctr"/>
            <a:r>
              <a:rPr lang="zh-CN" altLang="en-US" noProof="1">
                <a:latin typeface="+mj-lt"/>
                <a:ea typeface="+mj-ea"/>
                <a:cs typeface="+mj-cs"/>
                <a:sym typeface="Arial" panose="020B0604020202020204" pitchFamily="34" charset="0"/>
              </a:rPr>
              <a:t>商城</a:t>
            </a:r>
          </a:p>
        </p:txBody>
      </p:sp>
      <p:sp>
        <p:nvSpPr>
          <p:cNvPr id="25" name="椭圆 24"/>
          <p:cNvSpPr/>
          <p:nvPr>
            <p:custDataLst>
              <p:tags r:id="rId4"/>
            </p:custDataLst>
          </p:nvPr>
        </p:nvSpPr>
        <p:spPr>
          <a:xfrm>
            <a:off x="2895600" y="3079204"/>
            <a:ext cx="555625" cy="555625"/>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26" name="KSO_Shape"/>
          <p:cNvSpPr/>
          <p:nvPr>
            <p:custDataLst>
              <p:tags r:id="rId5"/>
            </p:custDataLst>
          </p:nvPr>
        </p:nvSpPr>
        <p:spPr bwMode="auto">
          <a:xfrm>
            <a:off x="3086100" y="3198267"/>
            <a:ext cx="201613" cy="319087"/>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ysClr val="window" lastClr="FFFFFF"/>
          </a:solidFill>
          <a:ln>
            <a:noFill/>
          </a:ln>
        </p:spPr>
        <p:txBody>
          <a:bodyPr anchor="ctr">
            <a:normAutofit fontScale="87500" lnSpcReduction="10000"/>
            <a:scene3d>
              <a:camera prst="orthographicFront"/>
              <a:lightRig rig="threePt" dir="t"/>
            </a:scene3d>
            <a:sp3d>
              <a:contourClr>
                <a:srgbClr val="FFFFFF"/>
              </a:contourClr>
            </a:sp3d>
          </a:bodyPr>
          <a:lstStyle/>
          <a:p>
            <a:pPr algn="ctr">
              <a:defRPr/>
            </a:pPr>
            <a:endParaRPr lang="zh-CN" altLang="en-US" noProof="1">
              <a:solidFill>
                <a:srgbClr val="FFFFFF"/>
              </a:solidFill>
              <a:sym typeface="Arial" panose="020B0604020202020204" pitchFamily="34" charset="0"/>
            </a:endParaRPr>
          </a:p>
        </p:txBody>
      </p:sp>
      <p:sp>
        <p:nvSpPr>
          <p:cNvPr id="28" name="文本框 9"/>
          <p:cNvSpPr txBox="1">
            <a:spLocks noChangeArrowheads="1"/>
          </p:cNvSpPr>
          <p:nvPr>
            <p:custDataLst>
              <p:tags r:id="rId6"/>
            </p:custDataLst>
          </p:nvPr>
        </p:nvSpPr>
        <p:spPr bwMode="auto">
          <a:xfrm>
            <a:off x="2589213" y="4282529"/>
            <a:ext cx="11652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用获取的积分换取实用礼品</a:t>
            </a:r>
          </a:p>
        </p:txBody>
      </p:sp>
      <p:sp>
        <p:nvSpPr>
          <p:cNvPr id="29" name="文本框 22"/>
          <p:cNvSpPr txBox="1">
            <a:spLocks noChangeArrowheads="1"/>
          </p:cNvSpPr>
          <p:nvPr>
            <p:custDataLst>
              <p:tags r:id="rId7"/>
            </p:custDataLst>
          </p:nvPr>
        </p:nvSpPr>
        <p:spPr bwMode="auto">
          <a:xfrm>
            <a:off x="2589213" y="3863429"/>
            <a:ext cx="11652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F6FC6"/>
                </a:solidFill>
                <a:sym typeface="Arial" panose="020B0604020202020204" pitchFamily="34" charset="0"/>
              </a:rPr>
              <a:t>LOREM</a:t>
            </a:r>
          </a:p>
        </p:txBody>
      </p:sp>
      <p:sp>
        <p:nvSpPr>
          <p:cNvPr id="30" name="L 形 29"/>
          <p:cNvSpPr/>
          <p:nvPr>
            <p:custDataLst>
              <p:tags r:id="rId8"/>
            </p:custDataLst>
          </p:nvPr>
        </p:nvSpPr>
        <p:spPr>
          <a:xfrm flipV="1">
            <a:off x="4468813" y="1744117"/>
            <a:ext cx="1331912" cy="1006475"/>
          </a:xfrm>
          <a:prstGeom prst="corner">
            <a:avLst>
              <a:gd name="adj1" fmla="val 11538"/>
              <a:gd name="adj2" fmla="val 12023"/>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31" name="矩形 30"/>
          <p:cNvSpPr/>
          <p:nvPr>
            <p:custDataLst>
              <p:tags r:id="rId9"/>
            </p:custDataLst>
          </p:nvPr>
        </p:nvSpPr>
        <p:spPr>
          <a:xfrm>
            <a:off x="4632325" y="1904454"/>
            <a:ext cx="1168400" cy="846138"/>
          </a:xfrm>
          <a:prstGeom prst="rect">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反息</a:t>
            </a:r>
          </a:p>
          <a:p>
            <a:pPr algn="ctr"/>
            <a:r>
              <a:rPr lang="zh-CN" altLang="en-US" noProof="1">
                <a:latin typeface="+mj-lt"/>
                <a:ea typeface="+mj-ea"/>
                <a:cs typeface="+mj-cs"/>
                <a:sym typeface="Arial" panose="020B0604020202020204" pitchFamily="34" charset="0"/>
              </a:rPr>
              <a:t>抽奖</a:t>
            </a:r>
          </a:p>
        </p:txBody>
      </p:sp>
      <p:sp>
        <p:nvSpPr>
          <p:cNvPr id="37" name="椭圆 36"/>
          <p:cNvSpPr/>
          <p:nvPr>
            <p:custDataLst>
              <p:tags r:id="rId10"/>
            </p:custDataLst>
          </p:nvPr>
        </p:nvSpPr>
        <p:spPr>
          <a:xfrm>
            <a:off x="4856163" y="3079204"/>
            <a:ext cx="555625" cy="555625"/>
          </a:xfrm>
          <a:prstGeom prst="ellipse">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8" name="KSO_Shape"/>
          <p:cNvSpPr/>
          <p:nvPr>
            <p:custDataLst>
              <p:tags r:id="rId11"/>
            </p:custDataLst>
          </p:nvPr>
        </p:nvSpPr>
        <p:spPr bwMode="auto">
          <a:xfrm>
            <a:off x="4973638" y="3198267"/>
            <a:ext cx="322262" cy="31908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 lastClr="FFFFFF"/>
          </a:solidFill>
          <a:ln>
            <a:noFill/>
          </a:ln>
        </p:spPr>
        <p:txBody>
          <a:bodyPr lIns="501445" tIns="575655" rIns="501445" bIns="614746" anchor="ctr">
            <a:normAutofit fontScale="25000" lnSpcReduction="20000"/>
          </a:bodyPr>
          <a:lstStyle/>
          <a:p>
            <a:endParaRPr lang="zh-CN" altLang="en-US" noProof="1">
              <a:sym typeface="Arial" panose="020B0604020202020204" pitchFamily="34" charset="0"/>
            </a:endParaRPr>
          </a:p>
        </p:txBody>
      </p:sp>
      <p:sp>
        <p:nvSpPr>
          <p:cNvPr id="39" name="文本框 24"/>
          <p:cNvSpPr txBox="1">
            <a:spLocks noChangeArrowheads="1"/>
          </p:cNvSpPr>
          <p:nvPr>
            <p:custDataLst>
              <p:tags r:id="rId12"/>
            </p:custDataLst>
          </p:nvPr>
        </p:nvSpPr>
        <p:spPr bwMode="auto">
          <a:xfrm>
            <a:off x="4564063" y="4282529"/>
            <a:ext cx="116363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抽取反息券，实用返还利息</a:t>
            </a:r>
          </a:p>
        </p:txBody>
      </p:sp>
      <p:sp>
        <p:nvSpPr>
          <p:cNvPr id="40" name="文本框 25"/>
          <p:cNvSpPr txBox="1">
            <a:spLocks noChangeArrowheads="1"/>
          </p:cNvSpPr>
          <p:nvPr>
            <p:custDataLst>
              <p:tags r:id="rId13"/>
            </p:custDataLst>
          </p:nvPr>
        </p:nvSpPr>
        <p:spPr bwMode="auto">
          <a:xfrm>
            <a:off x="4564063" y="3863429"/>
            <a:ext cx="11636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09DD9"/>
                </a:solidFill>
                <a:sym typeface="Arial" panose="020B0604020202020204" pitchFamily="34" charset="0"/>
              </a:rPr>
              <a:t>LOREM</a:t>
            </a:r>
          </a:p>
        </p:txBody>
      </p:sp>
      <p:sp>
        <p:nvSpPr>
          <p:cNvPr id="41" name="L 形 40"/>
          <p:cNvSpPr/>
          <p:nvPr>
            <p:custDataLst>
              <p:tags r:id="rId14"/>
            </p:custDataLst>
          </p:nvPr>
        </p:nvSpPr>
        <p:spPr>
          <a:xfrm flipV="1">
            <a:off x="6429375" y="1744117"/>
            <a:ext cx="1331913" cy="1006475"/>
          </a:xfrm>
          <a:prstGeom prst="corner">
            <a:avLst>
              <a:gd name="adj1" fmla="val 11538"/>
              <a:gd name="adj2" fmla="val 12023"/>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42" name="矩形 41"/>
          <p:cNvSpPr/>
          <p:nvPr>
            <p:custDataLst>
              <p:tags r:id="rId15"/>
            </p:custDataLst>
          </p:nvPr>
        </p:nvSpPr>
        <p:spPr>
          <a:xfrm>
            <a:off x="6594475" y="1904454"/>
            <a:ext cx="1166813" cy="846138"/>
          </a:xfrm>
          <a:prstGeom prst="rect">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搜集</a:t>
            </a:r>
          </a:p>
          <a:p>
            <a:pPr algn="ctr"/>
            <a:r>
              <a:rPr lang="zh-CN" altLang="en-US" noProof="1">
                <a:latin typeface="+mj-lt"/>
                <a:ea typeface="+mj-ea"/>
                <a:cs typeface="+mj-cs"/>
                <a:sym typeface="Arial" panose="020B0604020202020204" pitchFamily="34" charset="0"/>
              </a:rPr>
              <a:t>福卡</a:t>
            </a:r>
          </a:p>
        </p:txBody>
      </p:sp>
      <p:sp>
        <p:nvSpPr>
          <p:cNvPr id="43" name="椭圆 42"/>
          <p:cNvSpPr/>
          <p:nvPr>
            <p:custDataLst>
              <p:tags r:id="rId16"/>
            </p:custDataLst>
          </p:nvPr>
        </p:nvSpPr>
        <p:spPr>
          <a:xfrm>
            <a:off x="6818313" y="3079204"/>
            <a:ext cx="555625" cy="555625"/>
          </a:xfrm>
          <a:prstGeom prst="ellipse">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44" name="KSO_Shape"/>
          <p:cNvSpPr/>
          <p:nvPr>
            <p:custDataLst>
              <p:tags r:id="rId17"/>
            </p:custDataLst>
          </p:nvPr>
        </p:nvSpPr>
        <p:spPr bwMode="auto">
          <a:xfrm>
            <a:off x="6959600" y="3244304"/>
            <a:ext cx="271463" cy="227013"/>
          </a:xfrm>
          <a:custGeom>
            <a:avLst/>
            <a:gdLst>
              <a:gd name="T0" fmla="*/ 24104 w 6050"/>
              <a:gd name="T1" fmla="*/ 1431700 h 5016"/>
              <a:gd name="T2" fmla="*/ 14284 w 6050"/>
              <a:gd name="T3" fmla="*/ 1374574 h 5016"/>
              <a:gd name="T4" fmla="*/ 5654 w 6050"/>
              <a:gd name="T5" fmla="*/ 734891 h 5016"/>
              <a:gd name="T6" fmla="*/ 1786 w 6050"/>
              <a:gd name="T7" fmla="*/ 125854 h 5016"/>
              <a:gd name="T8" fmla="*/ 11011 w 6050"/>
              <a:gd name="T9" fmla="*/ 63373 h 5016"/>
              <a:gd name="T10" fmla="*/ 28271 w 6050"/>
              <a:gd name="T11" fmla="*/ 28563 h 5016"/>
              <a:gd name="T12" fmla="*/ 52375 w 6050"/>
              <a:gd name="T13" fmla="*/ 13389 h 5016"/>
              <a:gd name="T14" fmla="*/ 97311 w 6050"/>
              <a:gd name="T15" fmla="*/ 2975 h 5016"/>
              <a:gd name="T16" fmla="*/ 1640891 w 6050"/>
              <a:gd name="T17" fmla="*/ 0 h 5016"/>
              <a:gd name="T18" fmla="*/ 1702789 w 6050"/>
              <a:gd name="T19" fmla="*/ 2975 h 5016"/>
              <a:gd name="T20" fmla="*/ 1754271 w 6050"/>
              <a:gd name="T21" fmla="*/ 13389 h 5016"/>
              <a:gd name="T22" fmla="*/ 1777185 w 6050"/>
              <a:gd name="T23" fmla="*/ 28563 h 5016"/>
              <a:gd name="T24" fmla="*/ 1791172 w 6050"/>
              <a:gd name="T25" fmla="*/ 62183 h 5016"/>
              <a:gd name="T26" fmla="*/ 1798611 w 6050"/>
              <a:gd name="T27" fmla="*/ 119606 h 5016"/>
              <a:gd name="T28" fmla="*/ 1800099 w 6050"/>
              <a:gd name="T29" fmla="*/ 1328755 h 5016"/>
              <a:gd name="T30" fmla="*/ 1793850 w 6050"/>
              <a:gd name="T31" fmla="*/ 1409087 h 5016"/>
              <a:gd name="T32" fmla="*/ 1782839 w 6050"/>
              <a:gd name="T33" fmla="*/ 1448659 h 5016"/>
              <a:gd name="T34" fmla="*/ 1764687 w 6050"/>
              <a:gd name="T35" fmla="*/ 1465023 h 5016"/>
              <a:gd name="T36" fmla="*/ 1720941 w 6050"/>
              <a:gd name="T37" fmla="*/ 1476626 h 5016"/>
              <a:gd name="T38" fmla="*/ 1651901 w 6050"/>
              <a:gd name="T39" fmla="*/ 1480791 h 5016"/>
              <a:gd name="T40" fmla="*/ 122010 w 6050"/>
              <a:gd name="T41" fmla="*/ 1479899 h 5016"/>
              <a:gd name="T42" fmla="*/ 66362 w 6050"/>
              <a:gd name="T43" fmla="*/ 1472163 h 5016"/>
              <a:gd name="T44" fmla="*/ 36306 w 6050"/>
              <a:gd name="T45" fmla="*/ 1456097 h 5016"/>
              <a:gd name="T46" fmla="*/ 1518583 w 6050"/>
              <a:gd name="T47" fmla="*/ 1338276 h 5016"/>
              <a:gd name="T48" fmla="*/ 1566792 w 6050"/>
              <a:gd name="T49" fmla="*/ 1332028 h 5016"/>
              <a:gd name="T50" fmla="*/ 1595658 w 6050"/>
              <a:gd name="T51" fmla="*/ 1318937 h 5016"/>
              <a:gd name="T52" fmla="*/ 1606668 w 6050"/>
              <a:gd name="T53" fmla="*/ 1300788 h 5016"/>
              <a:gd name="T54" fmla="*/ 1615596 w 6050"/>
              <a:gd name="T55" fmla="*/ 1252886 h 5016"/>
              <a:gd name="T56" fmla="*/ 1617679 w 6050"/>
              <a:gd name="T57" fmla="*/ 266287 h 5016"/>
              <a:gd name="T58" fmla="*/ 1611132 w 6050"/>
              <a:gd name="T59" fmla="*/ 195773 h 5016"/>
              <a:gd name="T60" fmla="*/ 1601014 w 6050"/>
              <a:gd name="T61" fmla="*/ 171078 h 5016"/>
              <a:gd name="T62" fmla="*/ 1582861 w 6050"/>
              <a:gd name="T63" fmla="*/ 161855 h 5016"/>
              <a:gd name="T64" fmla="*/ 1533462 w 6050"/>
              <a:gd name="T65" fmla="*/ 154714 h 5016"/>
              <a:gd name="T66" fmla="*/ 257412 w 6050"/>
              <a:gd name="T67" fmla="*/ 155012 h 5016"/>
              <a:gd name="T68" fmla="*/ 216048 w 6050"/>
              <a:gd name="T69" fmla="*/ 161557 h 5016"/>
              <a:gd name="T70" fmla="*/ 193729 w 6050"/>
              <a:gd name="T71" fmla="*/ 173756 h 5016"/>
              <a:gd name="T72" fmla="*/ 184503 w 6050"/>
              <a:gd name="T73" fmla="*/ 194285 h 5016"/>
              <a:gd name="T74" fmla="*/ 177659 w 6050"/>
              <a:gd name="T75" fmla="*/ 250220 h 5016"/>
              <a:gd name="T76" fmla="*/ 177659 w 6050"/>
              <a:gd name="T77" fmla="*/ 1228191 h 5016"/>
              <a:gd name="T78" fmla="*/ 185991 w 6050"/>
              <a:gd name="T79" fmla="*/ 1288887 h 5016"/>
              <a:gd name="T80" fmla="*/ 196407 w 6050"/>
              <a:gd name="T81" fmla="*/ 1312986 h 5016"/>
              <a:gd name="T82" fmla="*/ 220511 w 6050"/>
              <a:gd name="T83" fmla="*/ 1328755 h 5016"/>
              <a:gd name="T84" fmla="*/ 263364 w 6050"/>
              <a:gd name="T85" fmla="*/ 1336788 h 5016"/>
              <a:gd name="T86" fmla="*/ 626419 w 6050"/>
              <a:gd name="T87" fmla="*/ 387380 h 5016"/>
              <a:gd name="T88" fmla="*/ 849014 w 6050"/>
              <a:gd name="T89" fmla="*/ 1036584 h 5016"/>
              <a:gd name="T90" fmla="*/ 868357 w 6050"/>
              <a:gd name="T91" fmla="*/ 1012484 h 5016"/>
              <a:gd name="T92" fmla="*/ 892461 w 6050"/>
              <a:gd name="T93" fmla="*/ 999393 h 5016"/>
              <a:gd name="T94" fmla="*/ 917161 w 6050"/>
              <a:gd name="T95" fmla="*/ 997013 h 5016"/>
              <a:gd name="T96" fmla="*/ 949300 w 6050"/>
              <a:gd name="T97" fmla="*/ 1003856 h 5016"/>
              <a:gd name="T98" fmla="*/ 974297 w 6050"/>
              <a:gd name="T99" fmla="*/ 1021112 h 5016"/>
              <a:gd name="T100" fmla="*/ 992153 w 6050"/>
              <a:gd name="T101" fmla="*/ 1048782 h 5016"/>
              <a:gd name="T102" fmla="*/ 1003759 w 6050"/>
              <a:gd name="T103" fmla="*/ 1087163 h 5016"/>
              <a:gd name="T104" fmla="*/ 1008222 w 6050"/>
              <a:gd name="T105" fmla="*/ 1144884 h 5016"/>
              <a:gd name="T106" fmla="*/ 822231 w 6050"/>
              <a:gd name="T107" fmla="*/ 1110370 h 5016"/>
              <a:gd name="T108" fmla="*/ 831158 w 6050"/>
              <a:gd name="T109" fmla="*/ 1067824 h 5016"/>
              <a:gd name="T110" fmla="*/ 849014 w 6050"/>
              <a:gd name="T111" fmla="*/ 1036584 h 5016"/>
              <a:gd name="T112" fmla="*/ 1310272 w 6050"/>
              <a:gd name="T113" fmla="*/ 478423 h 50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50" h="5016">
                <a:moveTo>
                  <a:pt x="114" y="4881"/>
                </a:moveTo>
                <a:lnTo>
                  <a:pt x="114" y="4881"/>
                </a:lnTo>
                <a:lnTo>
                  <a:pt x="105" y="4869"/>
                </a:lnTo>
                <a:lnTo>
                  <a:pt x="96" y="4853"/>
                </a:lnTo>
                <a:lnTo>
                  <a:pt x="88" y="4833"/>
                </a:lnTo>
                <a:lnTo>
                  <a:pt x="81" y="4812"/>
                </a:lnTo>
                <a:lnTo>
                  <a:pt x="74" y="4787"/>
                </a:lnTo>
                <a:lnTo>
                  <a:pt x="68" y="4759"/>
                </a:lnTo>
                <a:lnTo>
                  <a:pt x="62" y="4728"/>
                </a:lnTo>
                <a:lnTo>
                  <a:pt x="57" y="4695"/>
                </a:lnTo>
                <a:lnTo>
                  <a:pt x="53" y="4659"/>
                </a:lnTo>
                <a:lnTo>
                  <a:pt x="48" y="4620"/>
                </a:lnTo>
                <a:lnTo>
                  <a:pt x="45" y="4579"/>
                </a:lnTo>
                <a:lnTo>
                  <a:pt x="42" y="4534"/>
                </a:lnTo>
                <a:lnTo>
                  <a:pt x="40" y="4486"/>
                </a:lnTo>
                <a:lnTo>
                  <a:pt x="39" y="4436"/>
                </a:lnTo>
                <a:lnTo>
                  <a:pt x="38" y="4327"/>
                </a:lnTo>
                <a:lnTo>
                  <a:pt x="19" y="2470"/>
                </a:lnTo>
                <a:lnTo>
                  <a:pt x="0" y="613"/>
                </a:lnTo>
                <a:lnTo>
                  <a:pt x="0" y="561"/>
                </a:lnTo>
                <a:lnTo>
                  <a:pt x="1" y="512"/>
                </a:lnTo>
                <a:lnTo>
                  <a:pt x="3" y="467"/>
                </a:lnTo>
                <a:lnTo>
                  <a:pt x="6" y="423"/>
                </a:lnTo>
                <a:lnTo>
                  <a:pt x="9" y="381"/>
                </a:lnTo>
                <a:lnTo>
                  <a:pt x="13" y="343"/>
                </a:lnTo>
                <a:lnTo>
                  <a:pt x="19" y="307"/>
                </a:lnTo>
                <a:lnTo>
                  <a:pt x="24" y="273"/>
                </a:lnTo>
                <a:lnTo>
                  <a:pt x="30" y="242"/>
                </a:lnTo>
                <a:lnTo>
                  <a:pt x="37" y="213"/>
                </a:lnTo>
                <a:lnTo>
                  <a:pt x="45" y="188"/>
                </a:lnTo>
                <a:lnTo>
                  <a:pt x="54" y="164"/>
                </a:lnTo>
                <a:lnTo>
                  <a:pt x="63" y="144"/>
                </a:lnTo>
                <a:lnTo>
                  <a:pt x="73" y="125"/>
                </a:lnTo>
                <a:lnTo>
                  <a:pt x="84" y="109"/>
                </a:lnTo>
                <a:lnTo>
                  <a:pt x="95" y="96"/>
                </a:lnTo>
                <a:lnTo>
                  <a:pt x="109" y="84"/>
                </a:lnTo>
                <a:lnTo>
                  <a:pt x="122" y="74"/>
                </a:lnTo>
                <a:lnTo>
                  <a:pt x="138" y="64"/>
                </a:lnTo>
                <a:lnTo>
                  <a:pt x="157" y="55"/>
                </a:lnTo>
                <a:lnTo>
                  <a:pt x="176" y="45"/>
                </a:lnTo>
                <a:lnTo>
                  <a:pt x="197" y="37"/>
                </a:lnTo>
                <a:lnTo>
                  <a:pt x="219" y="31"/>
                </a:lnTo>
                <a:lnTo>
                  <a:pt x="243" y="25"/>
                </a:lnTo>
                <a:lnTo>
                  <a:pt x="270" y="19"/>
                </a:lnTo>
                <a:lnTo>
                  <a:pt x="297" y="13"/>
                </a:lnTo>
                <a:lnTo>
                  <a:pt x="327" y="10"/>
                </a:lnTo>
                <a:lnTo>
                  <a:pt x="358" y="7"/>
                </a:lnTo>
                <a:lnTo>
                  <a:pt x="389" y="3"/>
                </a:lnTo>
                <a:lnTo>
                  <a:pt x="424" y="2"/>
                </a:lnTo>
                <a:lnTo>
                  <a:pt x="460" y="1"/>
                </a:lnTo>
                <a:lnTo>
                  <a:pt x="498" y="0"/>
                </a:lnTo>
                <a:lnTo>
                  <a:pt x="5514" y="0"/>
                </a:lnTo>
                <a:lnTo>
                  <a:pt x="5560" y="1"/>
                </a:lnTo>
                <a:lnTo>
                  <a:pt x="5605" y="2"/>
                </a:lnTo>
                <a:lnTo>
                  <a:pt x="5646" y="3"/>
                </a:lnTo>
                <a:lnTo>
                  <a:pt x="5686" y="7"/>
                </a:lnTo>
                <a:lnTo>
                  <a:pt x="5722" y="10"/>
                </a:lnTo>
                <a:lnTo>
                  <a:pt x="5758" y="13"/>
                </a:lnTo>
                <a:lnTo>
                  <a:pt x="5790" y="19"/>
                </a:lnTo>
                <a:lnTo>
                  <a:pt x="5819" y="25"/>
                </a:lnTo>
                <a:lnTo>
                  <a:pt x="5847" y="31"/>
                </a:lnTo>
                <a:lnTo>
                  <a:pt x="5872" y="37"/>
                </a:lnTo>
                <a:lnTo>
                  <a:pt x="5895" y="45"/>
                </a:lnTo>
                <a:lnTo>
                  <a:pt x="5915" y="55"/>
                </a:lnTo>
                <a:lnTo>
                  <a:pt x="5934" y="64"/>
                </a:lnTo>
                <a:lnTo>
                  <a:pt x="5948" y="74"/>
                </a:lnTo>
                <a:lnTo>
                  <a:pt x="5962" y="84"/>
                </a:lnTo>
                <a:lnTo>
                  <a:pt x="5972" y="96"/>
                </a:lnTo>
                <a:lnTo>
                  <a:pt x="5982" y="109"/>
                </a:lnTo>
                <a:lnTo>
                  <a:pt x="5991" y="124"/>
                </a:lnTo>
                <a:lnTo>
                  <a:pt x="5999" y="142"/>
                </a:lnTo>
                <a:lnTo>
                  <a:pt x="6007" y="162"/>
                </a:lnTo>
                <a:lnTo>
                  <a:pt x="6013" y="184"/>
                </a:lnTo>
                <a:lnTo>
                  <a:pt x="6019" y="209"/>
                </a:lnTo>
                <a:lnTo>
                  <a:pt x="6025" y="235"/>
                </a:lnTo>
                <a:lnTo>
                  <a:pt x="6031" y="263"/>
                </a:lnTo>
                <a:lnTo>
                  <a:pt x="6035" y="294"/>
                </a:lnTo>
                <a:lnTo>
                  <a:pt x="6039" y="327"/>
                </a:lnTo>
                <a:lnTo>
                  <a:pt x="6042" y="364"/>
                </a:lnTo>
                <a:lnTo>
                  <a:pt x="6044" y="402"/>
                </a:lnTo>
                <a:lnTo>
                  <a:pt x="6047" y="441"/>
                </a:lnTo>
                <a:lnTo>
                  <a:pt x="6049" y="484"/>
                </a:lnTo>
                <a:lnTo>
                  <a:pt x="6050" y="575"/>
                </a:lnTo>
                <a:lnTo>
                  <a:pt x="6050" y="4365"/>
                </a:lnTo>
                <a:lnTo>
                  <a:pt x="6049" y="4466"/>
                </a:lnTo>
                <a:lnTo>
                  <a:pt x="6045" y="4555"/>
                </a:lnTo>
                <a:lnTo>
                  <a:pt x="6043" y="4597"/>
                </a:lnTo>
                <a:lnTo>
                  <a:pt x="6040" y="4635"/>
                </a:lnTo>
                <a:lnTo>
                  <a:pt x="6036" y="4671"/>
                </a:lnTo>
                <a:lnTo>
                  <a:pt x="6033" y="4704"/>
                </a:lnTo>
                <a:lnTo>
                  <a:pt x="6028" y="4736"/>
                </a:lnTo>
                <a:lnTo>
                  <a:pt x="6024" y="4765"/>
                </a:lnTo>
                <a:lnTo>
                  <a:pt x="6018" y="4790"/>
                </a:lnTo>
                <a:lnTo>
                  <a:pt x="6012" y="4814"/>
                </a:lnTo>
                <a:lnTo>
                  <a:pt x="6005" y="4835"/>
                </a:lnTo>
                <a:lnTo>
                  <a:pt x="5999" y="4853"/>
                </a:lnTo>
                <a:lnTo>
                  <a:pt x="5991" y="4869"/>
                </a:lnTo>
                <a:lnTo>
                  <a:pt x="5983" y="4881"/>
                </a:lnTo>
                <a:lnTo>
                  <a:pt x="5974" y="4894"/>
                </a:lnTo>
                <a:lnTo>
                  <a:pt x="5961" y="4904"/>
                </a:lnTo>
                <a:lnTo>
                  <a:pt x="5947" y="4914"/>
                </a:lnTo>
                <a:lnTo>
                  <a:pt x="5930" y="4924"/>
                </a:lnTo>
                <a:lnTo>
                  <a:pt x="5912" y="4933"/>
                </a:lnTo>
                <a:lnTo>
                  <a:pt x="5890" y="4940"/>
                </a:lnTo>
                <a:lnTo>
                  <a:pt x="5867" y="4948"/>
                </a:lnTo>
                <a:lnTo>
                  <a:pt x="5841" y="4953"/>
                </a:lnTo>
                <a:lnTo>
                  <a:pt x="5813" y="4959"/>
                </a:lnTo>
                <a:lnTo>
                  <a:pt x="5783" y="4963"/>
                </a:lnTo>
                <a:lnTo>
                  <a:pt x="5750" y="4968"/>
                </a:lnTo>
                <a:lnTo>
                  <a:pt x="5714" y="4971"/>
                </a:lnTo>
                <a:lnTo>
                  <a:pt x="5678" y="4974"/>
                </a:lnTo>
                <a:lnTo>
                  <a:pt x="5638" y="4976"/>
                </a:lnTo>
                <a:lnTo>
                  <a:pt x="5596" y="4977"/>
                </a:lnTo>
                <a:lnTo>
                  <a:pt x="5551" y="4977"/>
                </a:lnTo>
                <a:lnTo>
                  <a:pt x="3542" y="5016"/>
                </a:lnTo>
                <a:lnTo>
                  <a:pt x="536" y="4977"/>
                </a:lnTo>
                <a:lnTo>
                  <a:pt x="491" y="4977"/>
                </a:lnTo>
                <a:lnTo>
                  <a:pt x="449" y="4976"/>
                </a:lnTo>
                <a:lnTo>
                  <a:pt x="410" y="4974"/>
                </a:lnTo>
                <a:lnTo>
                  <a:pt x="372" y="4971"/>
                </a:lnTo>
                <a:lnTo>
                  <a:pt x="338" y="4968"/>
                </a:lnTo>
                <a:lnTo>
                  <a:pt x="306" y="4963"/>
                </a:lnTo>
                <a:lnTo>
                  <a:pt x="275" y="4959"/>
                </a:lnTo>
                <a:lnTo>
                  <a:pt x="248" y="4953"/>
                </a:lnTo>
                <a:lnTo>
                  <a:pt x="223" y="4948"/>
                </a:lnTo>
                <a:lnTo>
                  <a:pt x="201" y="4940"/>
                </a:lnTo>
                <a:lnTo>
                  <a:pt x="181" y="4933"/>
                </a:lnTo>
                <a:lnTo>
                  <a:pt x="162" y="4924"/>
                </a:lnTo>
                <a:lnTo>
                  <a:pt x="146" y="4914"/>
                </a:lnTo>
                <a:lnTo>
                  <a:pt x="134" y="4904"/>
                </a:lnTo>
                <a:lnTo>
                  <a:pt x="122" y="4894"/>
                </a:lnTo>
                <a:lnTo>
                  <a:pt x="114" y="4881"/>
                </a:lnTo>
                <a:close/>
                <a:moveTo>
                  <a:pt x="5035" y="4499"/>
                </a:moveTo>
                <a:lnTo>
                  <a:pt x="5035" y="4499"/>
                </a:lnTo>
                <a:lnTo>
                  <a:pt x="5069" y="4499"/>
                </a:lnTo>
                <a:lnTo>
                  <a:pt x="5103" y="4498"/>
                </a:lnTo>
                <a:lnTo>
                  <a:pt x="5135" y="4496"/>
                </a:lnTo>
                <a:lnTo>
                  <a:pt x="5164" y="4493"/>
                </a:lnTo>
                <a:lnTo>
                  <a:pt x="5192" y="4491"/>
                </a:lnTo>
                <a:lnTo>
                  <a:pt x="5218" y="4486"/>
                </a:lnTo>
                <a:lnTo>
                  <a:pt x="5242" y="4483"/>
                </a:lnTo>
                <a:lnTo>
                  <a:pt x="5265" y="4477"/>
                </a:lnTo>
                <a:lnTo>
                  <a:pt x="5285" y="4472"/>
                </a:lnTo>
                <a:lnTo>
                  <a:pt x="5303" y="4466"/>
                </a:lnTo>
                <a:lnTo>
                  <a:pt x="5321" y="4458"/>
                </a:lnTo>
                <a:lnTo>
                  <a:pt x="5337" y="4451"/>
                </a:lnTo>
                <a:lnTo>
                  <a:pt x="5350" y="4442"/>
                </a:lnTo>
                <a:lnTo>
                  <a:pt x="5362" y="4433"/>
                </a:lnTo>
                <a:lnTo>
                  <a:pt x="5372" y="4424"/>
                </a:lnTo>
                <a:lnTo>
                  <a:pt x="5380" y="4413"/>
                </a:lnTo>
                <a:lnTo>
                  <a:pt x="5387" y="4401"/>
                </a:lnTo>
                <a:lnTo>
                  <a:pt x="5393" y="4388"/>
                </a:lnTo>
                <a:lnTo>
                  <a:pt x="5399" y="4372"/>
                </a:lnTo>
                <a:lnTo>
                  <a:pt x="5404" y="4355"/>
                </a:lnTo>
                <a:lnTo>
                  <a:pt x="5410" y="4336"/>
                </a:lnTo>
                <a:lnTo>
                  <a:pt x="5414" y="4315"/>
                </a:lnTo>
                <a:lnTo>
                  <a:pt x="5419" y="4292"/>
                </a:lnTo>
                <a:lnTo>
                  <a:pt x="5422" y="4267"/>
                </a:lnTo>
                <a:lnTo>
                  <a:pt x="5429" y="4211"/>
                </a:lnTo>
                <a:lnTo>
                  <a:pt x="5434" y="4149"/>
                </a:lnTo>
                <a:lnTo>
                  <a:pt x="5436" y="4079"/>
                </a:lnTo>
                <a:lnTo>
                  <a:pt x="5437" y="4001"/>
                </a:lnTo>
                <a:lnTo>
                  <a:pt x="5437" y="977"/>
                </a:lnTo>
                <a:lnTo>
                  <a:pt x="5436" y="895"/>
                </a:lnTo>
                <a:lnTo>
                  <a:pt x="5434" y="823"/>
                </a:lnTo>
                <a:lnTo>
                  <a:pt x="5429" y="759"/>
                </a:lnTo>
                <a:lnTo>
                  <a:pt x="5426" y="730"/>
                </a:lnTo>
                <a:lnTo>
                  <a:pt x="5422" y="704"/>
                </a:lnTo>
                <a:lnTo>
                  <a:pt x="5419" y="680"/>
                </a:lnTo>
                <a:lnTo>
                  <a:pt x="5414" y="658"/>
                </a:lnTo>
                <a:lnTo>
                  <a:pt x="5410" y="639"/>
                </a:lnTo>
                <a:lnTo>
                  <a:pt x="5404" y="622"/>
                </a:lnTo>
                <a:lnTo>
                  <a:pt x="5399" y="606"/>
                </a:lnTo>
                <a:lnTo>
                  <a:pt x="5393" y="593"/>
                </a:lnTo>
                <a:lnTo>
                  <a:pt x="5387" y="583"/>
                </a:lnTo>
                <a:lnTo>
                  <a:pt x="5380" y="575"/>
                </a:lnTo>
                <a:lnTo>
                  <a:pt x="5371" y="568"/>
                </a:lnTo>
                <a:lnTo>
                  <a:pt x="5362" y="561"/>
                </a:lnTo>
                <a:lnTo>
                  <a:pt x="5349" y="556"/>
                </a:lnTo>
                <a:lnTo>
                  <a:pt x="5335" y="550"/>
                </a:lnTo>
                <a:lnTo>
                  <a:pt x="5319" y="544"/>
                </a:lnTo>
                <a:lnTo>
                  <a:pt x="5301" y="540"/>
                </a:lnTo>
                <a:lnTo>
                  <a:pt x="5282" y="535"/>
                </a:lnTo>
                <a:lnTo>
                  <a:pt x="5260" y="532"/>
                </a:lnTo>
                <a:lnTo>
                  <a:pt x="5236" y="528"/>
                </a:lnTo>
                <a:lnTo>
                  <a:pt x="5210" y="525"/>
                </a:lnTo>
                <a:lnTo>
                  <a:pt x="5153" y="520"/>
                </a:lnTo>
                <a:lnTo>
                  <a:pt x="5088" y="518"/>
                </a:lnTo>
                <a:lnTo>
                  <a:pt x="5016" y="517"/>
                </a:lnTo>
                <a:lnTo>
                  <a:pt x="994" y="517"/>
                </a:lnTo>
                <a:lnTo>
                  <a:pt x="927" y="518"/>
                </a:lnTo>
                <a:lnTo>
                  <a:pt x="865" y="521"/>
                </a:lnTo>
                <a:lnTo>
                  <a:pt x="838" y="524"/>
                </a:lnTo>
                <a:lnTo>
                  <a:pt x="812" y="526"/>
                </a:lnTo>
                <a:lnTo>
                  <a:pt x="788" y="529"/>
                </a:lnTo>
                <a:lnTo>
                  <a:pt x="765" y="534"/>
                </a:lnTo>
                <a:lnTo>
                  <a:pt x="744" y="538"/>
                </a:lnTo>
                <a:lnTo>
                  <a:pt x="726" y="543"/>
                </a:lnTo>
                <a:lnTo>
                  <a:pt x="709" y="549"/>
                </a:lnTo>
                <a:lnTo>
                  <a:pt x="693" y="554"/>
                </a:lnTo>
                <a:lnTo>
                  <a:pt x="681" y="561"/>
                </a:lnTo>
                <a:lnTo>
                  <a:pt x="668" y="568"/>
                </a:lnTo>
                <a:lnTo>
                  <a:pt x="659" y="576"/>
                </a:lnTo>
                <a:lnTo>
                  <a:pt x="651" y="584"/>
                </a:lnTo>
                <a:lnTo>
                  <a:pt x="644" y="593"/>
                </a:lnTo>
                <a:lnTo>
                  <a:pt x="637" y="605"/>
                </a:lnTo>
                <a:lnTo>
                  <a:pt x="631" y="618"/>
                </a:lnTo>
                <a:lnTo>
                  <a:pt x="626" y="634"/>
                </a:lnTo>
                <a:lnTo>
                  <a:pt x="620" y="653"/>
                </a:lnTo>
                <a:lnTo>
                  <a:pt x="616" y="673"/>
                </a:lnTo>
                <a:lnTo>
                  <a:pt x="611" y="696"/>
                </a:lnTo>
                <a:lnTo>
                  <a:pt x="608" y="720"/>
                </a:lnTo>
                <a:lnTo>
                  <a:pt x="604" y="747"/>
                </a:lnTo>
                <a:lnTo>
                  <a:pt x="602" y="776"/>
                </a:lnTo>
                <a:lnTo>
                  <a:pt x="597" y="841"/>
                </a:lnTo>
                <a:lnTo>
                  <a:pt x="594" y="914"/>
                </a:lnTo>
                <a:lnTo>
                  <a:pt x="593" y="996"/>
                </a:lnTo>
                <a:lnTo>
                  <a:pt x="593" y="3963"/>
                </a:lnTo>
                <a:lnTo>
                  <a:pt x="594" y="4049"/>
                </a:lnTo>
                <a:lnTo>
                  <a:pt x="597" y="4128"/>
                </a:lnTo>
                <a:lnTo>
                  <a:pt x="603" y="4197"/>
                </a:lnTo>
                <a:lnTo>
                  <a:pt x="606" y="4228"/>
                </a:lnTo>
                <a:lnTo>
                  <a:pt x="610" y="4257"/>
                </a:lnTo>
                <a:lnTo>
                  <a:pt x="614" y="4284"/>
                </a:lnTo>
                <a:lnTo>
                  <a:pt x="619" y="4310"/>
                </a:lnTo>
                <a:lnTo>
                  <a:pt x="625" y="4332"/>
                </a:lnTo>
                <a:lnTo>
                  <a:pt x="630" y="4353"/>
                </a:lnTo>
                <a:lnTo>
                  <a:pt x="637" y="4371"/>
                </a:lnTo>
                <a:lnTo>
                  <a:pt x="644" y="4387"/>
                </a:lnTo>
                <a:lnTo>
                  <a:pt x="652" y="4401"/>
                </a:lnTo>
                <a:lnTo>
                  <a:pt x="660" y="4413"/>
                </a:lnTo>
                <a:lnTo>
                  <a:pt x="669" y="4424"/>
                </a:lnTo>
                <a:lnTo>
                  <a:pt x="681" y="4433"/>
                </a:lnTo>
                <a:lnTo>
                  <a:pt x="693" y="4442"/>
                </a:lnTo>
                <a:lnTo>
                  <a:pt x="707" y="4451"/>
                </a:lnTo>
                <a:lnTo>
                  <a:pt x="724" y="4458"/>
                </a:lnTo>
                <a:lnTo>
                  <a:pt x="741" y="4466"/>
                </a:lnTo>
                <a:lnTo>
                  <a:pt x="760" y="4472"/>
                </a:lnTo>
                <a:lnTo>
                  <a:pt x="782" y="4477"/>
                </a:lnTo>
                <a:lnTo>
                  <a:pt x="805" y="4483"/>
                </a:lnTo>
                <a:lnTo>
                  <a:pt x="830" y="4486"/>
                </a:lnTo>
                <a:lnTo>
                  <a:pt x="856" y="4491"/>
                </a:lnTo>
                <a:lnTo>
                  <a:pt x="885" y="4493"/>
                </a:lnTo>
                <a:lnTo>
                  <a:pt x="915" y="4496"/>
                </a:lnTo>
                <a:lnTo>
                  <a:pt x="945" y="4498"/>
                </a:lnTo>
                <a:lnTo>
                  <a:pt x="980" y="4499"/>
                </a:lnTo>
                <a:lnTo>
                  <a:pt x="1014" y="4499"/>
                </a:lnTo>
                <a:lnTo>
                  <a:pt x="5035" y="4499"/>
                </a:lnTo>
                <a:close/>
                <a:moveTo>
                  <a:pt x="2105" y="1302"/>
                </a:moveTo>
                <a:lnTo>
                  <a:pt x="2105" y="3140"/>
                </a:lnTo>
                <a:lnTo>
                  <a:pt x="1646" y="3140"/>
                </a:lnTo>
                <a:lnTo>
                  <a:pt x="1646" y="1302"/>
                </a:lnTo>
                <a:lnTo>
                  <a:pt x="2105" y="1302"/>
                </a:lnTo>
                <a:close/>
                <a:moveTo>
                  <a:pt x="2853" y="3484"/>
                </a:moveTo>
                <a:lnTo>
                  <a:pt x="2853" y="3484"/>
                </a:lnTo>
                <a:lnTo>
                  <a:pt x="2862" y="3468"/>
                </a:lnTo>
                <a:lnTo>
                  <a:pt x="2872" y="3453"/>
                </a:lnTo>
                <a:lnTo>
                  <a:pt x="2884" y="3439"/>
                </a:lnTo>
                <a:lnTo>
                  <a:pt x="2894" y="3426"/>
                </a:lnTo>
                <a:lnTo>
                  <a:pt x="2905" y="3414"/>
                </a:lnTo>
                <a:lnTo>
                  <a:pt x="2918" y="3403"/>
                </a:lnTo>
                <a:lnTo>
                  <a:pt x="2930" y="3393"/>
                </a:lnTo>
                <a:lnTo>
                  <a:pt x="2943" y="3384"/>
                </a:lnTo>
                <a:lnTo>
                  <a:pt x="2957" y="3376"/>
                </a:lnTo>
                <a:lnTo>
                  <a:pt x="2970" y="3369"/>
                </a:lnTo>
                <a:lnTo>
                  <a:pt x="2985" y="3363"/>
                </a:lnTo>
                <a:lnTo>
                  <a:pt x="2999" y="3359"/>
                </a:lnTo>
                <a:lnTo>
                  <a:pt x="3015" y="3355"/>
                </a:lnTo>
                <a:lnTo>
                  <a:pt x="3030" y="3352"/>
                </a:lnTo>
                <a:lnTo>
                  <a:pt x="3046" y="3351"/>
                </a:lnTo>
                <a:lnTo>
                  <a:pt x="3063" y="3351"/>
                </a:lnTo>
                <a:lnTo>
                  <a:pt x="3082" y="3351"/>
                </a:lnTo>
                <a:lnTo>
                  <a:pt x="3102" y="3352"/>
                </a:lnTo>
                <a:lnTo>
                  <a:pt x="3121" y="3354"/>
                </a:lnTo>
                <a:lnTo>
                  <a:pt x="3139" y="3358"/>
                </a:lnTo>
                <a:lnTo>
                  <a:pt x="3156" y="3362"/>
                </a:lnTo>
                <a:lnTo>
                  <a:pt x="3174" y="3368"/>
                </a:lnTo>
                <a:lnTo>
                  <a:pt x="3190" y="3374"/>
                </a:lnTo>
                <a:lnTo>
                  <a:pt x="3205" y="3382"/>
                </a:lnTo>
                <a:lnTo>
                  <a:pt x="3220" y="3390"/>
                </a:lnTo>
                <a:lnTo>
                  <a:pt x="3234" y="3399"/>
                </a:lnTo>
                <a:lnTo>
                  <a:pt x="3248" y="3409"/>
                </a:lnTo>
                <a:lnTo>
                  <a:pt x="3261" y="3420"/>
                </a:lnTo>
                <a:lnTo>
                  <a:pt x="3274" y="3432"/>
                </a:lnTo>
                <a:lnTo>
                  <a:pt x="3285" y="3446"/>
                </a:lnTo>
                <a:lnTo>
                  <a:pt x="3297" y="3459"/>
                </a:lnTo>
                <a:lnTo>
                  <a:pt x="3307" y="3475"/>
                </a:lnTo>
                <a:lnTo>
                  <a:pt x="3316" y="3491"/>
                </a:lnTo>
                <a:lnTo>
                  <a:pt x="3326" y="3508"/>
                </a:lnTo>
                <a:lnTo>
                  <a:pt x="3334" y="3525"/>
                </a:lnTo>
                <a:lnTo>
                  <a:pt x="3342" y="3545"/>
                </a:lnTo>
                <a:lnTo>
                  <a:pt x="3349" y="3564"/>
                </a:lnTo>
                <a:lnTo>
                  <a:pt x="3356" y="3586"/>
                </a:lnTo>
                <a:lnTo>
                  <a:pt x="3363" y="3608"/>
                </a:lnTo>
                <a:lnTo>
                  <a:pt x="3368" y="3630"/>
                </a:lnTo>
                <a:lnTo>
                  <a:pt x="3373" y="3654"/>
                </a:lnTo>
                <a:lnTo>
                  <a:pt x="3377" y="3678"/>
                </a:lnTo>
                <a:lnTo>
                  <a:pt x="3380" y="3705"/>
                </a:lnTo>
                <a:lnTo>
                  <a:pt x="3384" y="3731"/>
                </a:lnTo>
                <a:lnTo>
                  <a:pt x="3386" y="3759"/>
                </a:lnTo>
                <a:lnTo>
                  <a:pt x="3387" y="3788"/>
                </a:lnTo>
                <a:lnTo>
                  <a:pt x="3388" y="3848"/>
                </a:lnTo>
                <a:lnTo>
                  <a:pt x="2757" y="3848"/>
                </a:lnTo>
                <a:lnTo>
                  <a:pt x="2757" y="3818"/>
                </a:lnTo>
                <a:lnTo>
                  <a:pt x="2758" y="3788"/>
                </a:lnTo>
                <a:lnTo>
                  <a:pt x="2760" y="3759"/>
                </a:lnTo>
                <a:lnTo>
                  <a:pt x="2763" y="3732"/>
                </a:lnTo>
                <a:lnTo>
                  <a:pt x="2766" y="3706"/>
                </a:lnTo>
                <a:lnTo>
                  <a:pt x="2769" y="3681"/>
                </a:lnTo>
                <a:lnTo>
                  <a:pt x="2775" y="3656"/>
                </a:lnTo>
                <a:lnTo>
                  <a:pt x="2781" y="3633"/>
                </a:lnTo>
                <a:lnTo>
                  <a:pt x="2787" y="3611"/>
                </a:lnTo>
                <a:lnTo>
                  <a:pt x="2793" y="3589"/>
                </a:lnTo>
                <a:lnTo>
                  <a:pt x="2801" y="3569"/>
                </a:lnTo>
                <a:lnTo>
                  <a:pt x="2811" y="3551"/>
                </a:lnTo>
                <a:lnTo>
                  <a:pt x="2820" y="3532"/>
                </a:lnTo>
                <a:lnTo>
                  <a:pt x="2830" y="3515"/>
                </a:lnTo>
                <a:lnTo>
                  <a:pt x="2840" y="3499"/>
                </a:lnTo>
                <a:lnTo>
                  <a:pt x="2853" y="3484"/>
                </a:lnTo>
                <a:close/>
                <a:moveTo>
                  <a:pt x="4403" y="1608"/>
                </a:moveTo>
                <a:lnTo>
                  <a:pt x="4403" y="3025"/>
                </a:lnTo>
                <a:lnTo>
                  <a:pt x="3943" y="3025"/>
                </a:lnTo>
                <a:lnTo>
                  <a:pt x="3943" y="1608"/>
                </a:lnTo>
                <a:lnTo>
                  <a:pt x="4403" y="1608"/>
                </a:lnTo>
                <a:close/>
              </a:path>
            </a:pathLst>
          </a:custGeom>
          <a:solidFill>
            <a:sysClr val="window" lastClr="FFFFFF"/>
          </a:solidFill>
          <a:ln>
            <a:noFill/>
          </a:ln>
        </p:spPr>
        <p:txBody>
          <a:bodyPr anchor="ctr" anchorCtr="1">
            <a:normAutofit fontScale="52500" lnSpcReduction="20000"/>
          </a:bodyPr>
          <a:lstStyle/>
          <a:p>
            <a:endParaRPr lang="zh-CN" altLang="en-US" noProof="1">
              <a:sym typeface="Arial" panose="020B0604020202020204" pitchFamily="34" charset="0"/>
            </a:endParaRPr>
          </a:p>
        </p:txBody>
      </p:sp>
      <p:sp>
        <p:nvSpPr>
          <p:cNvPr id="45" name="文本框 44"/>
          <p:cNvSpPr txBox="1"/>
          <p:nvPr>
            <p:custDataLst>
              <p:tags r:id="rId18"/>
            </p:custDataLst>
          </p:nvPr>
        </p:nvSpPr>
        <p:spPr>
          <a:xfrm>
            <a:off x="6537325" y="4282529"/>
            <a:ext cx="1163638" cy="931863"/>
          </a:xfrm>
          <a:prstGeom prst="rect">
            <a:avLst/>
          </a:prstGeom>
          <a:noFill/>
        </p:spPr>
        <p:txBody>
          <a:bodyPr>
            <a:normAutofit fontScale="85000" lnSpcReduction="10000"/>
          </a:bodyPr>
          <a:lstStyle/>
          <a:p>
            <a:pPr algn="ctr"/>
            <a:r>
              <a:rPr lang="zh-CN" altLang="en-US" noProof="1">
                <a:ea typeface="黑体" panose="02010609060101010101" charset="-122"/>
                <a:sym typeface="Arial" panose="020B0604020202020204" pitchFamily="34" charset="0"/>
              </a:rPr>
              <a:t>搜集小福卡合成大福卡，刮开福卡抽反息券</a:t>
            </a:r>
            <a:endParaRPr lang="zh-CN" altLang="en-US" noProof="1">
              <a:sym typeface="Arial" panose="020B0604020202020204" pitchFamily="34" charset="0"/>
            </a:endParaRPr>
          </a:p>
        </p:txBody>
      </p:sp>
      <p:sp>
        <p:nvSpPr>
          <p:cNvPr id="60" name="文本框 32"/>
          <p:cNvSpPr txBox="1">
            <a:spLocks noChangeArrowheads="1"/>
          </p:cNvSpPr>
          <p:nvPr>
            <p:custDataLst>
              <p:tags r:id="rId19"/>
            </p:custDataLst>
          </p:nvPr>
        </p:nvSpPr>
        <p:spPr bwMode="auto">
          <a:xfrm>
            <a:off x="6537325" y="3863429"/>
            <a:ext cx="11636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BD0D9"/>
                </a:solidFill>
                <a:sym typeface="Arial" panose="020B0604020202020204" pitchFamily="34" charset="0"/>
              </a:rPr>
              <a:t>LOREM</a:t>
            </a:r>
          </a:p>
        </p:txBody>
      </p:sp>
      <p:sp>
        <p:nvSpPr>
          <p:cNvPr id="61" name="L 形 60"/>
          <p:cNvSpPr/>
          <p:nvPr>
            <p:custDataLst>
              <p:tags r:id="rId20"/>
            </p:custDataLst>
          </p:nvPr>
        </p:nvSpPr>
        <p:spPr>
          <a:xfrm flipV="1">
            <a:off x="8389938" y="1744117"/>
            <a:ext cx="1331912" cy="1006475"/>
          </a:xfrm>
          <a:prstGeom prst="corner">
            <a:avLst>
              <a:gd name="adj1" fmla="val 11538"/>
              <a:gd name="adj2" fmla="val 12023"/>
            </a:avLst>
          </a:prstGeom>
          <a:solidFill>
            <a:srgbClr val="10CF9B"/>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62" name="矩形 61"/>
          <p:cNvSpPr/>
          <p:nvPr>
            <p:custDataLst>
              <p:tags r:id="rId21"/>
            </p:custDataLst>
          </p:nvPr>
        </p:nvSpPr>
        <p:spPr>
          <a:xfrm>
            <a:off x="8555038" y="1904454"/>
            <a:ext cx="1166812" cy="846138"/>
          </a:xfrm>
          <a:prstGeom prst="rect">
            <a:avLst/>
          </a:prstGeom>
          <a:solidFill>
            <a:srgbClr val="10CF9B"/>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更多</a:t>
            </a:r>
          </a:p>
          <a:p>
            <a:pPr algn="ctr"/>
            <a:r>
              <a:rPr lang="zh-CN" altLang="en-US" noProof="1">
                <a:latin typeface="+mj-lt"/>
                <a:ea typeface="+mj-ea"/>
                <a:cs typeface="+mj-cs"/>
                <a:sym typeface="Arial" panose="020B0604020202020204" pitchFamily="34" charset="0"/>
              </a:rPr>
              <a:t>活动</a:t>
            </a:r>
          </a:p>
        </p:txBody>
      </p:sp>
      <p:sp>
        <p:nvSpPr>
          <p:cNvPr id="63" name="椭圆 62"/>
          <p:cNvSpPr/>
          <p:nvPr>
            <p:custDataLst>
              <p:tags r:id="rId22"/>
            </p:custDataLst>
          </p:nvPr>
        </p:nvSpPr>
        <p:spPr>
          <a:xfrm>
            <a:off x="8778875" y="3079204"/>
            <a:ext cx="555625" cy="555625"/>
          </a:xfrm>
          <a:prstGeom prst="ellipse">
            <a:avLst/>
          </a:prstGeom>
          <a:solidFill>
            <a:srgbClr val="10CF9B"/>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64" name="KSO_Shape"/>
          <p:cNvSpPr/>
          <p:nvPr>
            <p:custDataLst>
              <p:tags r:id="rId23"/>
            </p:custDataLst>
          </p:nvPr>
        </p:nvSpPr>
        <p:spPr bwMode="auto">
          <a:xfrm>
            <a:off x="8921750" y="3190329"/>
            <a:ext cx="268288" cy="312738"/>
          </a:xfrm>
          <a:custGeom>
            <a:avLst/>
            <a:gdLst>
              <a:gd name="T0" fmla="*/ 173780540 w 5685"/>
              <a:gd name="T1" fmla="*/ 145097863 h 6610"/>
              <a:gd name="T2" fmla="*/ 111127547 w 5685"/>
              <a:gd name="T3" fmla="*/ 189532100 h 6610"/>
              <a:gd name="T4" fmla="*/ 72748759 w 5685"/>
              <a:gd name="T5" fmla="*/ 256517628 h 6610"/>
              <a:gd name="T6" fmla="*/ 65325538 w 5685"/>
              <a:gd name="T7" fmla="*/ 324764131 h 6610"/>
              <a:gd name="T8" fmla="*/ 83067190 w 5685"/>
              <a:gd name="T9" fmla="*/ 395310073 h 6610"/>
              <a:gd name="T10" fmla="*/ 47138281 w 5685"/>
              <a:gd name="T11" fmla="*/ 338042492 h 6610"/>
              <a:gd name="T12" fmla="*/ 30509962 w 5685"/>
              <a:gd name="T13" fmla="*/ 275285450 h 6610"/>
              <a:gd name="T14" fmla="*/ 38304384 w 5685"/>
              <a:gd name="T15" fmla="*/ 196356886 h 6610"/>
              <a:gd name="T16" fmla="*/ 80914383 w 5685"/>
              <a:gd name="T17" fmla="*/ 114832022 h 6610"/>
              <a:gd name="T18" fmla="*/ 134956419 w 5685"/>
              <a:gd name="T19" fmla="*/ 68839950 h 6610"/>
              <a:gd name="T20" fmla="*/ 207631047 w 5685"/>
              <a:gd name="T21" fmla="*/ 42431385 h 6610"/>
              <a:gd name="T22" fmla="*/ 215871075 w 5685"/>
              <a:gd name="T23" fmla="*/ 2002852 h 6610"/>
              <a:gd name="T24" fmla="*/ 135772954 w 5685"/>
              <a:gd name="T25" fmla="*/ 26334214 h 6610"/>
              <a:gd name="T26" fmla="*/ 57234046 w 5685"/>
              <a:gd name="T27" fmla="*/ 89610625 h 6610"/>
              <a:gd name="T28" fmla="*/ 20488328 w 5685"/>
              <a:gd name="T29" fmla="*/ 149993875 h 6610"/>
              <a:gd name="T30" fmla="*/ 1336272 w 5685"/>
              <a:gd name="T31" fmla="*/ 222394241 h 6610"/>
              <a:gd name="T32" fmla="*/ 6977887 w 5685"/>
              <a:gd name="T33" fmla="*/ 308741039 h 6610"/>
              <a:gd name="T34" fmla="*/ 52483097 w 5685"/>
              <a:gd name="T35" fmla="*/ 399760796 h 6610"/>
              <a:gd name="T36" fmla="*/ 98359237 w 5685"/>
              <a:gd name="T37" fmla="*/ 442637471 h 6610"/>
              <a:gd name="T38" fmla="*/ 178160287 w 5685"/>
              <a:gd name="T39" fmla="*/ 480469703 h 6610"/>
              <a:gd name="T40" fmla="*/ 263900022 w 5685"/>
              <a:gd name="T41" fmla="*/ 488926403 h 6610"/>
              <a:gd name="T42" fmla="*/ 332269034 w 5685"/>
              <a:gd name="T43" fmla="*/ 465559428 h 6610"/>
              <a:gd name="T44" fmla="*/ 388166808 w 5685"/>
              <a:gd name="T45" fmla="*/ 414151974 h 6610"/>
              <a:gd name="T46" fmla="*/ 421274910 w 5685"/>
              <a:gd name="T47" fmla="*/ 326099184 h 6610"/>
              <a:gd name="T48" fmla="*/ 411179145 w 5685"/>
              <a:gd name="T49" fmla="*/ 248209358 h 6610"/>
              <a:gd name="T50" fmla="*/ 369682752 w 5685"/>
              <a:gd name="T51" fmla="*/ 183375113 h 6610"/>
              <a:gd name="T52" fmla="*/ 304728415 w 5685"/>
              <a:gd name="T53" fmla="*/ 141908115 h 6610"/>
              <a:gd name="T54" fmla="*/ 173929076 w 5685"/>
              <a:gd name="T55" fmla="*/ 425353405 h 6610"/>
              <a:gd name="T56" fmla="*/ 139930034 w 5685"/>
              <a:gd name="T57" fmla="*/ 407253109 h 6610"/>
              <a:gd name="T58" fmla="*/ 131838541 w 5685"/>
              <a:gd name="T59" fmla="*/ 370978711 h 6610"/>
              <a:gd name="T60" fmla="*/ 154628212 w 5685"/>
              <a:gd name="T61" fmla="*/ 340267853 h 6610"/>
              <a:gd name="T62" fmla="*/ 191819263 w 5685"/>
              <a:gd name="T63" fmla="*/ 337597202 h 6610"/>
              <a:gd name="T64" fmla="*/ 218840417 w 5685"/>
              <a:gd name="T65" fmla="*/ 364599215 h 6610"/>
              <a:gd name="T66" fmla="*/ 216019338 w 5685"/>
              <a:gd name="T67" fmla="*/ 401763921 h 6610"/>
              <a:gd name="T68" fmla="*/ 185361113 w 5685"/>
              <a:gd name="T69" fmla="*/ 424537448 h 6610"/>
              <a:gd name="T70" fmla="*/ 159676231 w 5685"/>
              <a:gd name="T71" fmla="*/ 284706265 h 6610"/>
              <a:gd name="T72" fmla="*/ 138445499 w 5685"/>
              <a:gd name="T73" fmla="*/ 252882590 h 6610"/>
              <a:gd name="T74" fmla="*/ 148244194 w 5685"/>
              <a:gd name="T75" fmla="*/ 217201640 h 6610"/>
              <a:gd name="T76" fmla="*/ 183282437 w 5685"/>
              <a:gd name="T77" fmla="*/ 200733530 h 6610"/>
              <a:gd name="T78" fmla="*/ 216761741 w 5685"/>
              <a:gd name="T79" fmla="*/ 215569727 h 6610"/>
              <a:gd name="T80" fmla="*/ 228342041 w 5685"/>
              <a:gd name="T81" fmla="*/ 250583150 h 6610"/>
              <a:gd name="T82" fmla="*/ 208596117 w 5685"/>
              <a:gd name="T83" fmla="*/ 283519369 h 6610"/>
              <a:gd name="T84" fmla="*/ 246232501 w 5685"/>
              <a:gd name="T85" fmla="*/ 334704314 h 6610"/>
              <a:gd name="T86" fmla="*/ 236433534 w 5685"/>
              <a:gd name="T87" fmla="*/ 313636779 h 6610"/>
              <a:gd name="T88" fmla="*/ 258406670 w 5685"/>
              <a:gd name="T89" fmla="*/ 305996308 h 6610"/>
              <a:gd name="T90" fmla="*/ 263900022 w 5685"/>
              <a:gd name="T91" fmla="*/ 328472975 h 6610"/>
              <a:gd name="T92" fmla="*/ 297379326 w 5685"/>
              <a:gd name="T93" fmla="*/ 429136601 h 6610"/>
              <a:gd name="T94" fmla="*/ 267908566 w 5685"/>
              <a:gd name="T95" fmla="*/ 404953669 h 6610"/>
              <a:gd name="T96" fmla="*/ 266943496 w 5685"/>
              <a:gd name="T97" fmla="*/ 367714884 h 6610"/>
              <a:gd name="T98" fmla="*/ 295300650 w 5685"/>
              <a:gd name="T99" fmla="*/ 342048197 h 6610"/>
              <a:gd name="T100" fmla="*/ 332194903 w 5685"/>
              <a:gd name="T101" fmla="*/ 346647350 h 6610"/>
              <a:gd name="T102" fmla="*/ 353499766 w 5685"/>
              <a:gd name="T103" fmla="*/ 378471025 h 6610"/>
              <a:gd name="T104" fmla="*/ 343626668 w 5685"/>
              <a:gd name="T105" fmla="*/ 414077895 h 6610"/>
              <a:gd name="T106" fmla="*/ 308736960 w 5685"/>
              <a:gd name="T107" fmla="*/ 430620084 h 6610"/>
              <a:gd name="T108" fmla="*/ 283497683 w 5685"/>
              <a:gd name="T109" fmla="*/ 286486608 h 6610"/>
              <a:gd name="T110" fmla="*/ 268576839 w 5685"/>
              <a:gd name="T111" fmla="*/ 252956941 h 6610"/>
              <a:gd name="T112" fmla="*/ 285130754 w 5685"/>
              <a:gd name="T113" fmla="*/ 218017597 h 6610"/>
              <a:gd name="T114" fmla="*/ 320836997 w 5685"/>
              <a:gd name="T115" fmla="*/ 208225843 h 6610"/>
              <a:gd name="T116" fmla="*/ 352757362 w 5685"/>
              <a:gd name="T117" fmla="*/ 229515615 h 6610"/>
              <a:gd name="T118" fmla="*/ 357211513 w 5685"/>
              <a:gd name="T119" fmla="*/ 266457811 h 6610"/>
              <a:gd name="T120" fmla="*/ 331526631 w 5685"/>
              <a:gd name="T121" fmla="*/ 294720799 h 6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85" h="6610">
                <a:moveTo>
                  <a:pt x="3278" y="1767"/>
                </a:moveTo>
                <a:lnTo>
                  <a:pt x="3278" y="1767"/>
                </a:lnTo>
                <a:lnTo>
                  <a:pt x="3216" y="1768"/>
                </a:lnTo>
                <a:lnTo>
                  <a:pt x="3155" y="1770"/>
                </a:lnTo>
                <a:lnTo>
                  <a:pt x="3093" y="1774"/>
                </a:lnTo>
                <a:lnTo>
                  <a:pt x="3031" y="1779"/>
                </a:lnTo>
                <a:lnTo>
                  <a:pt x="2972" y="1786"/>
                </a:lnTo>
                <a:lnTo>
                  <a:pt x="2912" y="1794"/>
                </a:lnTo>
                <a:lnTo>
                  <a:pt x="2852" y="1804"/>
                </a:lnTo>
                <a:lnTo>
                  <a:pt x="2793" y="1816"/>
                </a:lnTo>
                <a:lnTo>
                  <a:pt x="2735" y="1828"/>
                </a:lnTo>
                <a:lnTo>
                  <a:pt x="2676" y="1842"/>
                </a:lnTo>
                <a:lnTo>
                  <a:pt x="2619" y="1858"/>
                </a:lnTo>
                <a:lnTo>
                  <a:pt x="2562" y="1875"/>
                </a:lnTo>
                <a:lnTo>
                  <a:pt x="2506" y="1893"/>
                </a:lnTo>
                <a:lnTo>
                  <a:pt x="2450" y="1913"/>
                </a:lnTo>
                <a:lnTo>
                  <a:pt x="2396" y="1933"/>
                </a:lnTo>
                <a:lnTo>
                  <a:pt x="2341" y="1956"/>
                </a:lnTo>
                <a:lnTo>
                  <a:pt x="2287" y="1979"/>
                </a:lnTo>
                <a:lnTo>
                  <a:pt x="2235" y="2004"/>
                </a:lnTo>
                <a:lnTo>
                  <a:pt x="2182" y="2030"/>
                </a:lnTo>
                <a:lnTo>
                  <a:pt x="2131" y="2058"/>
                </a:lnTo>
                <a:lnTo>
                  <a:pt x="2081" y="2085"/>
                </a:lnTo>
                <a:lnTo>
                  <a:pt x="2030" y="2115"/>
                </a:lnTo>
                <a:lnTo>
                  <a:pt x="1981" y="2146"/>
                </a:lnTo>
                <a:lnTo>
                  <a:pt x="1932" y="2178"/>
                </a:lnTo>
                <a:lnTo>
                  <a:pt x="1885" y="2211"/>
                </a:lnTo>
                <a:lnTo>
                  <a:pt x="1839" y="2245"/>
                </a:lnTo>
                <a:lnTo>
                  <a:pt x="1792" y="2280"/>
                </a:lnTo>
                <a:lnTo>
                  <a:pt x="1747" y="2317"/>
                </a:lnTo>
                <a:lnTo>
                  <a:pt x="1703" y="2353"/>
                </a:lnTo>
                <a:lnTo>
                  <a:pt x="1660" y="2392"/>
                </a:lnTo>
                <a:lnTo>
                  <a:pt x="1618" y="2431"/>
                </a:lnTo>
                <a:lnTo>
                  <a:pt x="1576" y="2472"/>
                </a:lnTo>
                <a:lnTo>
                  <a:pt x="1536" y="2513"/>
                </a:lnTo>
                <a:lnTo>
                  <a:pt x="1497" y="2555"/>
                </a:lnTo>
                <a:lnTo>
                  <a:pt x="1458" y="2599"/>
                </a:lnTo>
                <a:lnTo>
                  <a:pt x="1421" y="2642"/>
                </a:lnTo>
                <a:lnTo>
                  <a:pt x="1385" y="2688"/>
                </a:lnTo>
                <a:lnTo>
                  <a:pt x="1350" y="2734"/>
                </a:lnTo>
                <a:lnTo>
                  <a:pt x="1316" y="2780"/>
                </a:lnTo>
                <a:lnTo>
                  <a:pt x="1283" y="2828"/>
                </a:lnTo>
                <a:lnTo>
                  <a:pt x="1251" y="2876"/>
                </a:lnTo>
                <a:lnTo>
                  <a:pt x="1220" y="2925"/>
                </a:lnTo>
                <a:lnTo>
                  <a:pt x="1190" y="2975"/>
                </a:lnTo>
                <a:lnTo>
                  <a:pt x="1162" y="3027"/>
                </a:lnTo>
                <a:lnTo>
                  <a:pt x="1134" y="3078"/>
                </a:lnTo>
                <a:lnTo>
                  <a:pt x="1109" y="3130"/>
                </a:lnTo>
                <a:lnTo>
                  <a:pt x="1084" y="3183"/>
                </a:lnTo>
                <a:lnTo>
                  <a:pt x="1061" y="3237"/>
                </a:lnTo>
                <a:lnTo>
                  <a:pt x="1038" y="3291"/>
                </a:lnTo>
                <a:lnTo>
                  <a:pt x="1018" y="3346"/>
                </a:lnTo>
                <a:lnTo>
                  <a:pt x="998" y="3401"/>
                </a:lnTo>
                <a:lnTo>
                  <a:pt x="980" y="3458"/>
                </a:lnTo>
                <a:lnTo>
                  <a:pt x="963" y="3514"/>
                </a:lnTo>
                <a:lnTo>
                  <a:pt x="947" y="3572"/>
                </a:lnTo>
                <a:lnTo>
                  <a:pt x="933" y="3629"/>
                </a:lnTo>
                <a:lnTo>
                  <a:pt x="921" y="3689"/>
                </a:lnTo>
                <a:lnTo>
                  <a:pt x="909" y="3747"/>
                </a:lnTo>
                <a:lnTo>
                  <a:pt x="899" y="3808"/>
                </a:lnTo>
                <a:lnTo>
                  <a:pt x="891" y="3867"/>
                </a:lnTo>
                <a:lnTo>
                  <a:pt x="884" y="3927"/>
                </a:lnTo>
                <a:lnTo>
                  <a:pt x="879" y="3988"/>
                </a:lnTo>
                <a:lnTo>
                  <a:pt x="875" y="4050"/>
                </a:lnTo>
                <a:lnTo>
                  <a:pt x="873" y="4111"/>
                </a:lnTo>
                <a:lnTo>
                  <a:pt x="872" y="4174"/>
                </a:lnTo>
                <a:lnTo>
                  <a:pt x="872" y="4215"/>
                </a:lnTo>
                <a:lnTo>
                  <a:pt x="873" y="4256"/>
                </a:lnTo>
                <a:lnTo>
                  <a:pt x="875" y="4297"/>
                </a:lnTo>
                <a:lnTo>
                  <a:pt x="877" y="4338"/>
                </a:lnTo>
                <a:lnTo>
                  <a:pt x="880" y="4378"/>
                </a:lnTo>
                <a:lnTo>
                  <a:pt x="884" y="4419"/>
                </a:lnTo>
                <a:lnTo>
                  <a:pt x="893" y="4499"/>
                </a:lnTo>
                <a:lnTo>
                  <a:pt x="906" y="4579"/>
                </a:lnTo>
                <a:lnTo>
                  <a:pt x="921" y="4658"/>
                </a:lnTo>
                <a:lnTo>
                  <a:pt x="938" y="4735"/>
                </a:lnTo>
                <a:lnTo>
                  <a:pt x="957" y="4812"/>
                </a:lnTo>
                <a:lnTo>
                  <a:pt x="980" y="4887"/>
                </a:lnTo>
                <a:lnTo>
                  <a:pt x="1004" y="4963"/>
                </a:lnTo>
                <a:lnTo>
                  <a:pt x="1032" y="5036"/>
                </a:lnTo>
                <a:lnTo>
                  <a:pt x="1060" y="5109"/>
                </a:lnTo>
                <a:lnTo>
                  <a:pt x="1092" y="5179"/>
                </a:lnTo>
                <a:lnTo>
                  <a:pt x="1126" y="5250"/>
                </a:lnTo>
                <a:lnTo>
                  <a:pt x="1162" y="5319"/>
                </a:lnTo>
                <a:lnTo>
                  <a:pt x="1199" y="5386"/>
                </a:lnTo>
                <a:lnTo>
                  <a:pt x="1175" y="5370"/>
                </a:lnTo>
                <a:lnTo>
                  <a:pt x="1148" y="5351"/>
                </a:lnTo>
                <a:lnTo>
                  <a:pt x="1119" y="5329"/>
                </a:lnTo>
                <a:lnTo>
                  <a:pt x="1090" y="5302"/>
                </a:lnTo>
                <a:lnTo>
                  <a:pt x="1058" y="5271"/>
                </a:lnTo>
                <a:lnTo>
                  <a:pt x="1024" y="5235"/>
                </a:lnTo>
                <a:lnTo>
                  <a:pt x="989" y="5194"/>
                </a:lnTo>
                <a:lnTo>
                  <a:pt x="953" y="5149"/>
                </a:lnTo>
                <a:lnTo>
                  <a:pt x="915" y="5098"/>
                </a:lnTo>
                <a:lnTo>
                  <a:pt x="877" y="5040"/>
                </a:lnTo>
                <a:lnTo>
                  <a:pt x="839" y="4977"/>
                </a:lnTo>
                <a:lnTo>
                  <a:pt x="818" y="4943"/>
                </a:lnTo>
                <a:lnTo>
                  <a:pt x="799" y="4908"/>
                </a:lnTo>
                <a:lnTo>
                  <a:pt x="778" y="4870"/>
                </a:lnTo>
                <a:lnTo>
                  <a:pt x="758" y="4831"/>
                </a:lnTo>
                <a:lnTo>
                  <a:pt x="738" y="4790"/>
                </a:lnTo>
                <a:lnTo>
                  <a:pt x="718" y="4747"/>
                </a:lnTo>
                <a:lnTo>
                  <a:pt x="697" y="4702"/>
                </a:lnTo>
                <a:lnTo>
                  <a:pt x="677" y="4656"/>
                </a:lnTo>
                <a:lnTo>
                  <a:pt x="656" y="4608"/>
                </a:lnTo>
                <a:lnTo>
                  <a:pt x="635" y="4557"/>
                </a:lnTo>
                <a:lnTo>
                  <a:pt x="627" y="4540"/>
                </a:lnTo>
                <a:lnTo>
                  <a:pt x="606" y="4493"/>
                </a:lnTo>
                <a:lnTo>
                  <a:pt x="591" y="4459"/>
                </a:lnTo>
                <a:lnTo>
                  <a:pt x="574" y="4417"/>
                </a:lnTo>
                <a:lnTo>
                  <a:pt x="556" y="4368"/>
                </a:lnTo>
                <a:lnTo>
                  <a:pt x="536" y="4313"/>
                </a:lnTo>
                <a:lnTo>
                  <a:pt x="517" y="4252"/>
                </a:lnTo>
                <a:lnTo>
                  <a:pt x="497" y="4184"/>
                </a:lnTo>
                <a:lnTo>
                  <a:pt x="478" y="4110"/>
                </a:lnTo>
                <a:lnTo>
                  <a:pt x="460" y="4030"/>
                </a:lnTo>
                <a:lnTo>
                  <a:pt x="452" y="3989"/>
                </a:lnTo>
                <a:lnTo>
                  <a:pt x="443" y="3946"/>
                </a:lnTo>
                <a:lnTo>
                  <a:pt x="436" y="3901"/>
                </a:lnTo>
                <a:lnTo>
                  <a:pt x="429" y="3855"/>
                </a:lnTo>
                <a:lnTo>
                  <a:pt x="422" y="3809"/>
                </a:lnTo>
                <a:lnTo>
                  <a:pt x="416" y="3760"/>
                </a:lnTo>
                <a:lnTo>
                  <a:pt x="411" y="3711"/>
                </a:lnTo>
                <a:lnTo>
                  <a:pt x="407" y="3660"/>
                </a:lnTo>
                <a:lnTo>
                  <a:pt x="404" y="3608"/>
                </a:lnTo>
                <a:lnTo>
                  <a:pt x="401" y="3555"/>
                </a:lnTo>
                <a:lnTo>
                  <a:pt x="399" y="3502"/>
                </a:lnTo>
                <a:lnTo>
                  <a:pt x="399" y="3446"/>
                </a:lnTo>
                <a:lnTo>
                  <a:pt x="399" y="3390"/>
                </a:lnTo>
                <a:lnTo>
                  <a:pt x="401" y="3333"/>
                </a:lnTo>
                <a:lnTo>
                  <a:pt x="405" y="3275"/>
                </a:lnTo>
                <a:lnTo>
                  <a:pt x="408" y="3216"/>
                </a:lnTo>
                <a:lnTo>
                  <a:pt x="414" y="3156"/>
                </a:lnTo>
                <a:lnTo>
                  <a:pt x="422" y="3095"/>
                </a:lnTo>
                <a:lnTo>
                  <a:pt x="430" y="3034"/>
                </a:lnTo>
                <a:lnTo>
                  <a:pt x="440" y="2971"/>
                </a:lnTo>
                <a:lnTo>
                  <a:pt x="452" y="2908"/>
                </a:lnTo>
                <a:lnTo>
                  <a:pt x="465" y="2844"/>
                </a:lnTo>
                <a:lnTo>
                  <a:pt x="480" y="2779"/>
                </a:lnTo>
                <a:lnTo>
                  <a:pt x="497" y="2714"/>
                </a:lnTo>
                <a:lnTo>
                  <a:pt x="516" y="2647"/>
                </a:lnTo>
                <a:lnTo>
                  <a:pt x="536" y="2581"/>
                </a:lnTo>
                <a:lnTo>
                  <a:pt x="559" y="2513"/>
                </a:lnTo>
                <a:lnTo>
                  <a:pt x="584" y="2445"/>
                </a:lnTo>
                <a:lnTo>
                  <a:pt x="610" y="2376"/>
                </a:lnTo>
                <a:lnTo>
                  <a:pt x="639" y="2307"/>
                </a:lnTo>
                <a:lnTo>
                  <a:pt x="671" y="2237"/>
                </a:lnTo>
                <a:lnTo>
                  <a:pt x="704" y="2167"/>
                </a:lnTo>
                <a:lnTo>
                  <a:pt x="739" y="2097"/>
                </a:lnTo>
                <a:lnTo>
                  <a:pt x="777" y="2025"/>
                </a:lnTo>
                <a:lnTo>
                  <a:pt x="818" y="1954"/>
                </a:lnTo>
                <a:lnTo>
                  <a:pt x="860" y="1882"/>
                </a:lnTo>
                <a:lnTo>
                  <a:pt x="906" y="1809"/>
                </a:lnTo>
                <a:lnTo>
                  <a:pt x="954" y="1737"/>
                </a:lnTo>
                <a:lnTo>
                  <a:pt x="1005" y="1664"/>
                </a:lnTo>
                <a:lnTo>
                  <a:pt x="1059" y="1591"/>
                </a:lnTo>
                <a:lnTo>
                  <a:pt x="1067" y="1580"/>
                </a:lnTo>
                <a:lnTo>
                  <a:pt x="1090" y="1548"/>
                </a:lnTo>
                <a:lnTo>
                  <a:pt x="1107" y="1524"/>
                </a:lnTo>
                <a:lnTo>
                  <a:pt x="1129" y="1496"/>
                </a:lnTo>
                <a:lnTo>
                  <a:pt x="1155" y="1465"/>
                </a:lnTo>
                <a:lnTo>
                  <a:pt x="1184" y="1431"/>
                </a:lnTo>
                <a:lnTo>
                  <a:pt x="1219" y="1394"/>
                </a:lnTo>
                <a:lnTo>
                  <a:pt x="1258" y="1354"/>
                </a:lnTo>
                <a:lnTo>
                  <a:pt x="1301" y="1310"/>
                </a:lnTo>
                <a:lnTo>
                  <a:pt x="1349" y="1266"/>
                </a:lnTo>
                <a:lnTo>
                  <a:pt x="1401" y="1220"/>
                </a:lnTo>
                <a:lnTo>
                  <a:pt x="1458" y="1172"/>
                </a:lnTo>
                <a:lnTo>
                  <a:pt x="1521" y="1123"/>
                </a:lnTo>
                <a:lnTo>
                  <a:pt x="1587" y="1074"/>
                </a:lnTo>
                <a:lnTo>
                  <a:pt x="1623" y="1050"/>
                </a:lnTo>
                <a:lnTo>
                  <a:pt x="1659" y="1025"/>
                </a:lnTo>
                <a:lnTo>
                  <a:pt x="1697" y="1001"/>
                </a:lnTo>
                <a:lnTo>
                  <a:pt x="1736" y="976"/>
                </a:lnTo>
                <a:lnTo>
                  <a:pt x="1777" y="952"/>
                </a:lnTo>
                <a:lnTo>
                  <a:pt x="1818" y="928"/>
                </a:lnTo>
                <a:lnTo>
                  <a:pt x="1861" y="904"/>
                </a:lnTo>
                <a:lnTo>
                  <a:pt x="1905" y="880"/>
                </a:lnTo>
                <a:lnTo>
                  <a:pt x="1950" y="856"/>
                </a:lnTo>
                <a:lnTo>
                  <a:pt x="1997" y="833"/>
                </a:lnTo>
                <a:lnTo>
                  <a:pt x="2045" y="810"/>
                </a:lnTo>
                <a:lnTo>
                  <a:pt x="2095" y="789"/>
                </a:lnTo>
                <a:lnTo>
                  <a:pt x="2146" y="767"/>
                </a:lnTo>
                <a:lnTo>
                  <a:pt x="2198" y="745"/>
                </a:lnTo>
                <a:lnTo>
                  <a:pt x="2252" y="725"/>
                </a:lnTo>
                <a:lnTo>
                  <a:pt x="2307" y="704"/>
                </a:lnTo>
                <a:lnTo>
                  <a:pt x="2362" y="685"/>
                </a:lnTo>
                <a:lnTo>
                  <a:pt x="2421" y="667"/>
                </a:lnTo>
                <a:lnTo>
                  <a:pt x="2480" y="648"/>
                </a:lnTo>
                <a:lnTo>
                  <a:pt x="2541" y="631"/>
                </a:lnTo>
                <a:lnTo>
                  <a:pt x="2602" y="615"/>
                </a:lnTo>
                <a:lnTo>
                  <a:pt x="2666" y="600"/>
                </a:lnTo>
                <a:lnTo>
                  <a:pt x="2731" y="586"/>
                </a:lnTo>
                <a:lnTo>
                  <a:pt x="2797" y="572"/>
                </a:lnTo>
                <a:lnTo>
                  <a:pt x="2865" y="559"/>
                </a:lnTo>
                <a:lnTo>
                  <a:pt x="2934" y="548"/>
                </a:lnTo>
                <a:lnTo>
                  <a:pt x="3005" y="538"/>
                </a:lnTo>
                <a:lnTo>
                  <a:pt x="3077" y="528"/>
                </a:lnTo>
                <a:lnTo>
                  <a:pt x="3150" y="522"/>
                </a:lnTo>
                <a:lnTo>
                  <a:pt x="3225" y="515"/>
                </a:lnTo>
                <a:lnTo>
                  <a:pt x="3303" y="509"/>
                </a:lnTo>
                <a:lnTo>
                  <a:pt x="3381" y="506"/>
                </a:lnTo>
                <a:lnTo>
                  <a:pt x="3381" y="2"/>
                </a:lnTo>
                <a:lnTo>
                  <a:pt x="3354" y="1"/>
                </a:lnTo>
                <a:lnTo>
                  <a:pt x="3322" y="0"/>
                </a:lnTo>
                <a:lnTo>
                  <a:pt x="3278" y="0"/>
                </a:lnTo>
                <a:lnTo>
                  <a:pt x="3223" y="1"/>
                </a:lnTo>
                <a:lnTo>
                  <a:pt x="3158" y="3"/>
                </a:lnTo>
                <a:lnTo>
                  <a:pt x="3084" y="9"/>
                </a:lnTo>
                <a:lnTo>
                  <a:pt x="2999" y="16"/>
                </a:lnTo>
                <a:lnTo>
                  <a:pt x="2908" y="27"/>
                </a:lnTo>
                <a:lnTo>
                  <a:pt x="2859" y="34"/>
                </a:lnTo>
                <a:lnTo>
                  <a:pt x="2809" y="42"/>
                </a:lnTo>
                <a:lnTo>
                  <a:pt x="2756" y="50"/>
                </a:lnTo>
                <a:lnTo>
                  <a:pt x="2703" y="60"/>
                </a:lnTo>
                <a:lnTo>
                  <a:pt x="2648" y="72"/>
                </a:lnTo>
                <a:lnTo>
                  <a:pt x="2591" y="84"/>
                </a:lnTo>
                <a:lnTo>
                  <a:pt x="2533" y="98"/>
                </a:lnTo>
                <a:lnTo>
                  <a:pt x="2473" y="113"/>
                </a:lnTo>
                <a:lnTo>
                  <a:pt x="2413" y="130"/>
                </a:lnTo>
                <a:lnTo>
                  <a:pt x="2351" y="148"/>
                </a:lnTo>
                <a:lnTo>
                  <a:pt x="2288" y="168"/>
                </a:lnTo>
                <a:lnTo>
                  <a:pt x="2224" y="189"/>
                </a:lnTo>
                <a:lnTo>
                  <a:pt x="2160" y="212"/>
                </a:lnTo>
                <a:lnTo>
                  <a:pt x="2095" y="237"/>
                </a:lnTo>
                <a:lnTo>
                  <a:pt x="2029" y="264"/>
                </a:lnTo>
                <a:lnTo>
                  <a:pt x="1963" y="292"/>
                </a:lnTo>
                <a:lnTo>
                  <a:pt x="1897" y="323"/>
                </a:lnTo>
                <a:lnTo>
                  <a:pt x="1829" y="355"/>
                </a:lnTo>
                <a:lnTo>
                  <a:pt x="1761" y="390"/>
                </a:lnTo>
                <a:lnTo>
                  <a:pt x="1694" y="427"/>
                </a:lnTo>
                <a:lnTo>
                  <a:pt x="1626" y="466"/>
                </a:lnTo>
                <a:lnTo>
                  <a:pt x="1558" y="508"/>
                </a:lnTo>
                <a:lnTo>
                  <a:pt x="1490" y="551"/>
                </a:lnTo>
                <a:lnTo>
                  <a:pt x="1422" y="597"/>
                </a:lnTo>
                <a:lnTo>
                  <a:pt x="1355" y="646"/>
                </a:lnTo>
                <a:lnTo>
                  <a:pt x="1287" y="697"/>
                </a:lnTo>
                <a:lnTo>
                  <a:pt x="1221" y="751"/>
                </a:lnTo>
                <a:lnTo>
                  <a:pt x="1154" y="808"/>
                </a:lnTo>
                <a:lnTo>
                  <a:pt x="1089" y="867"/>
                </a:lnTo>
                <a:lnTo>
                  <a:pt x="1024" y="929"/>
                </a:lnTo>
                <a:lnTo>
                  <a:pt x="958" y="994"/>
                </a:lnTo>
                <a:lnTo>
                  <a:pt x="896" y="1063"/>
                </a:lnTo>
                <a:lnTo>
                  <a:pt x="864" y="1097"/>
                </a:lnTo>
                <a:lnTo>
                  <a:pt x="833" y="1133"/>
                </a:lnTo>
                <a:lnTo>
                  <a:pt x="802" y="1170"/>
                </a:lnTo>
                <a:lnTo>
                  <a:pt x="771" y="1208"/>
                </a:lnTo>
                <a:lnTo>
                  <a:pt x="740" y="1245"/>
                </a:lnTo>
                <a:lnTo>
                  <a:pt x="711" y="1284"/>
                </a:lnTo>
                <a:lnTo>
                  <a:pt x="681" y="1324"/>
                </a:lnTo>
                <a:lnTo>
                  <a:pt x="651" y="1365"/>
                </a:lnTo>
                <a:lnTo>
                  <a:pt x="622" y="1406"/>
                </a:lnTo>
                <a:lnTo>
                  <a:pt x="593" y="1448"/>
                </a:lnTo>
                <a:lnTo>
                  <a:pt x="565" y="1492"/>
                </a:lnTo>
                <a:lnTo>
                  <a:pt x="536" y="1535"/>
                </a:lnTo>
                <a:lnTo>
                  <a:pt x="509" y="1580"/>
                </a:lnTo>
                <a:lnTo>
                  <a:pt x="480" y="1625"/>
                </a:lnTo>
                <a:lnTo>
                  <a:pt x="454" y="1672"/>
                </a:lnTo>
                <a:lnTo>
                  <a:pt x="427" y="1720"/>
                </a:lnTo>
                <a:lnTo>
                  <a:pt x="400" y="1768"/>
                </a:lnTo>
                <a:lnTo>
                  <a:pt x="375" y="1817"/>
                </a:lnTo>
                <a:lnTo>
                  <a:pt x="349" y="1867"/>
                </a:lnTo>
                <a:lnTo>
                  <a:pt x="324" y="1917"/>
                </a:lnTo>
                <a:lnTo>
                  <a:pt x="300" y="1970"/>
                </a:lnTo>
                <a:lnTo>
                  <a:pt x="276" y="2022"/>
                </a:lnTo>
                <a:lnTo>
                  <a:pt x="252" y="2076"/>
                </a:lnTo>
                <a:lnTo>
                  <a:pt x="229" y="2131"/>
                </a:lnTo>
                <a:lnTo>
                  <a:pt x="206" y="2187"/>
                </a:lnTo>
                <a:lnTo>
                  <a:pt x="183" y="2243"/>
                </a:lnTo>
                <a:lnTo>
                  <a:pt x="162" y="2300"/>
                </a:lnTo>
                <a:lnTo>
                  <a:pt x="141" y="2359"/>
                </a:lnTo>
                <a:lnTo>
                  <a:pt x="133" y="2383"/>
                </a:lnTo>
                <a:lnTo>
                  <a:pt x="124" y="2413"/>
                </a:lnTo>
                <a:lnTo>
                  <a:pt x="114" y="2453"/>
                </a:lnTo>
                <a:lnTo>
                  <a:pt x="100" y="2504"/>
                </a:lnTo>
                <a:lnTo>
                  <a:pt x="86" y="2565"/>
                </a:lnTo>
                <a:lnTo>
                  <a:pt x="72" y="2634"/>
                </a:lnTo>
                <a:lnTo>
                  <a:pt x="57" y="2714"/>
                </a:lnTo>
                <a:lnTo>
                  <a:pt x="42" y="2801"/>
                </a:lnTo>
                <a:lnTo>
                  <a:pt x="29" y="2896"/>
                </a:lnTo>
                <a:lnTo>
                  <a:pt x="22" y="2946"/>
                </a:lnTo>
                <a:lnTo>
                  <a:pt x="18" y="2998"/>
                </a:lnTo>
                <a:lnTo>
                  <a:pt x="13" y="3052"/>
                </a:lnTo>
                <a:lnTo>
                  <a:pt x="9" y="3108"/>
                </a:lnTo>
                <a:lnTo>
                  <a:pt x="5" y="3164"/>
                </a:lnTo>
                <a:lnTo>
                  <a:pt x="3" y="3223"/>
                </a:lnTo>
                <a:lnTo>
                  <a:pt x="1" y="3283"/>
                </a:lnTo>
                <a:lnTo>
                  <a:pt x="0" y="3344"/>
                </a:lnTo>
                <a:lnTo>
                  <a:pt x="1" y="3407"/>
                </a:lnTo>
                <a:lnTo>
                  <a:pt x="2" y="3471"/>
                </a:lnTo>
                <a:lnTo>
                  <a:pt x="4" y="3535"/>
                </a:lnTo>
                <a:lnTo>
                  <a:pt x="9" y="3601"/>
                </a:lnTo>
                <a:lnTo>
                  <a:pt x="13" y="3668"/>
                </a:lnTo>
                <a:lnTo>
                  <a:pt x="20" y="3737"/>
                </a:lnTo>
                <a:lnTo>
                  <a:pt x="28" y="3805"/>
                </a:lnTo>
                <a:lnTo>
                  <a:pt x="38" y="3876"/>
                </a:lnTo>
                <a:lnTo>
                  <a:pt x="50" y="3947"/>
                </a:lnTo>
                <a:lnTo>
                  <a:pt x="62" y="4018"/>
                </a:lnTo>
                <a:lnTo>
                  <a:pt x="77" y="4089"/>
                </a:lnTo>
                <a:lnTo>
                  <a:pt x="94" y="4162"/>
                </a:lnTo>
                <a:lnTo>
                  <a:pt x="113" y="4236"/>
                </a:lnTo>
                <a:lnTo>
                  <a:pt x="133" y="4310"/>
                </a:lnTo>
                <a:lnTo>
                  <a:pt x="156" y="4383"/>
                </a:lnTo>
                <a:lnTo>
                  <a:pt x="181" y="4458"/>
                </a:lnTo>
                <a:lnTo>
                  <a:pt x="209" y="4532"/>
                </a:lnTo>
                <a:lnTo>
                  <a:pt x="238" y="4608"/>
                </a:lnTo>
                <a:lnTo>
                  <a:pt x="270" y="4682"/>
                </a:lnTo>
                <a:lnTo>
                  <a:pt x="304" y="4757"/>
                </a:lnTo>
                <a:lnTo>
                  <a:pt x="342" y="4832"/>
                </a:lnTo>
                <a:lnTo>
                  <a:pt x="381" y="4908"/>
                </a:lnTo>
                <a:lnTo>
                  <a:pt x="423" y="4982"/>
                </a:lnTo>
                <a:lnTo>
                  <a:pt x="469" y="5057"/>
                </a:lnTo>
                <a:lnTo>
                  <a:pt x="517" y="5131"/>
                </a:lnTo>
                <a:lnTo>
                  <a:pt x="567" y="5206"/>
                </a:lnTo>
                <a:lnTo>
                  <a:pt x="622" y="5280"/>
                </a:lnTo>
                <a:lnTo>
                  <a:pt x="649" y="5316"/>
                </a:lnTo>
                <a:lnTo>
                  <a:pt x="678" y="5353"/>
                </a:lnTo>
                <a:lnTo>
                  <a:pt x="707" y="5389"/>
                </a:lnTo>
                <a:lnTo>
                  <a:pt x="738" y="5426"/>
                </a:lnTo>
                <a:lnTo>
                  <a:pt x="769" y="5462"/>
                </a:lnTo>
                <a:lnTo>
                  <a:pt x="801" y="5498"/>
                </a:lnTo>
                <a:lnTo>
                  <a:pt x="834" y="5534"/>
                </a:lnTo>
                <a:lnTo>
                  <a:pt x="868" y="5570"/>
                </a:lnTo>
                <a:lnTo>
                  <a:pt x="903" y="5605"/>
                </a:lnTo>
                <a:lnTo>
                  <a:pt x="938" y="5641"/>
                </a:lnTo>
                <a:lnTo>
                  <a:pt x="974" y="5676"/>
                </a:lnTo>
                <a:lnTo>
                  <a:pt x="1011" y="5711"/>
                </a:lnTo>
                <a:lnTo>
                  <a:pt x="1050" y="5746"/>
                </a:lnTo>
                <a:lnTo>
                  <a:pt x="1089" y="5781"/>
                </a:lnTo>
                <a:lnTo>
                  <a:pt x="1129" y="5815"/>
                </a:lnTo>
                <a:lnTo>
                  <a:pt x="1169" y="5849"/>
                </a:lnTo>
                <a:lnTo>
                  <a:pt x="1211" y="5883"/>
                </a:lnTo>
                <a:lnTo>
                  <a:pt x="1253" y="5917"/>
                </a:lnTo>
                <a:lnTo>
                  <a:pt x="1271" y="5929"/>
                </a:lnTo>
                <a:lnTo>
                  <a:pt x="1325" y="5967"/>
                </a:lnTo>
                <a:lnTo>
                  <a:pt x="1363" y="5992"/>
                </a:lnTo>
                <a:lnTo>
                  <a:pt x="1409" y="6022"/>
                </a:lnTo>
                <a:lnTo>
                  <a:pt x="1463" y="6056"/>
                </a:lnTo>
                <a:lnTo>
                  <a:pt x="1525" y="6093"/>
                </a:lnTo>
                <a:lnTo>
                  <a:pt x="1592" y="6131"/>
                </a:lnTo>
                <a:lnTo>
                  <a:pt x="1666" y="6171"/>
                </a:lnTo>
                <a:lnTo>
                  <a:pt x="1747" y="6213"/>
                </a:lnTo>
                <a:lnTo>
                  <a:pt x="1834" y="6256"/>
                </a:lnTo>
                <a:lnTo>
                  <a:pt x="1925" y="6299"/>
                </a:lnTo>
                <a:lnTo>
                  <a:pt x="1973" y="6320"/>
                </a:lnTo>
                <a:lnTo>
                  <a:pt x="2023" y="6341"/>
                </a:lnTo>
                <a:lnTo>
                  <a:pt x="2074" y="6362"/>
                </a:lnTo>
                <a:lnTo>
                  <a:pt x="2125" y="6382"/>
                </a:lnTo>
                <a:lnTo>
                  <a:pt x="2178" y="6402"/>
                </a:lnTo>
                <a:lnTo>
                  <a:pt x="2232" y="6421"/>
                </a:lnTo>
                <a:lnTo>
                  <a:pt x="2287" y="6441"/>
                </a:lnTo>
                <a:lnTo>
                  <a:pt x="2343" y="6459"/>
                </a:lnTo>
                <a:lnTo>
                  <a:pt x="2400" y="6477"/>
                </a:lnTo>
                <a:lnTo>
                  <a:pt x="2458" y="6493"/>
                </a:lnTo>
                <a:lnTo>
                  <a:pt x="2518" y="6509"/>
                </a:lnTo>
                <a:lnTo>
                  <a:pt x="2577" y="6525"/>
                </a:lnTo>
                <a:lnTo>
                  <a:pt x="2638" y="6539"/>
                </a:lnTo>
                <a:lnTo>
                  <a:pt x="2699" y="6551"/>
                </a:lnTo>
                <a:lnTo>
                  <a:pt x="2762" y="6564"/>
                </a:lnTo>
                <a:lnTo>
                  <a:pt x="2825" y="6574"/>
                </a:lnTo>
                <a:lnTo>
                  <a:pt x="2889" y="6583"/>
                </a:lnTo>
                <a:lnTo>
                  <a:pt x="2953" y="6591"/>
                </a:lnTo>
                <a:lnTo>
                  <a:pt x="3018" y="6598"/>
                </a:lnTo>
                <a:lnTo>
                  <a:pt x="3084" y="6604"/>
                </a:lnTo>
                <a:lnTo>
                  <a:pt x="3149" y="6607"/>
                </a:lnTo>
                <a:lnTo>
                  <a:pt x="3216" y="6610"/>
                </a:lnTo>
                <a:lnTo>
                  <a:pt x="3282" y="6610"/>
                </a:lnTo>
                <a:lnTo>
                  <a:pt x="3351" y="6607"/>
                </a:lnTo>
                <a:lnTo>
                  <a:pt x="3418" y="6604"/>
                </a:lnTo>
                <a:lnTo>
                  <a:pt x="3487" y="6599"/>
                </a:lnTo>
                <a:lnTo>
                  <a:pt x="3555" y="6591"/>
                </a:lnTo>
                <a:lnTo>
                  <a:pt x="3624" y="6582"/>
                </a:lnTo>
                <a:lnTo>
                  <a:pt x="3692" y="6571"/>
                </a:lnTo>
                <a:lnTo>
                  <a:pt x="3762" y="6557"/>
                </a:lnTo>
                <a:lnTo>
                  <a:pt x="3830" y="6541"/>
                </a:lnTo>
                <a:lnTo>
                  <a:pt x="3900" y="6523"/>
                </a:lnTo>
                <a:lnTo>
                  <a:pt x="3970" y="6501"/>
                </a:lnTo>
                <a:lnTo>
                  <a:pt x="4039" y="6478"/>
                </a:lnTo>
                <a:lnTo>
                  <a:pt x="4109" y="6452"/>
                </a:lnTo>
                <a:lnTo>
                  <a:pt x="4179" y="6424"/>
                </a:lnTo>
                <a:lnTo>
                  <a:pt x="4247" y="6392"/>
                </a:lnTo>
                <a:lnTo>
                  <a:pt x="4317" y="6357"/>
                </a:lnTo>
                <a:lnTo>
                  <a:pt x="4323" y="6355"/>
                </a:lnTo>
                <a:lnTo>
                  <a:pt x="4345" y="6346"/>
                </a:lnTo>
                <a:lnTo>
                  <a:pt x="4378" y="6331"/>
                </a:lnTo>
                <a:lnTo>
                  <a:pt x="4423" y="6307"/>
                </a:lnTo>
                <a:lnTo>
                  <a:pt x="4448" y="6292"/>
                </a:lnTo>
                <a:lnTo>
                  <a:pt x="4476" y="6276"/>
                </a:lnTo>
                <a:lnTo>
                  <a:pt x="4507" y="6257"/>
                </a:lnTo>
                <a:lnTo>
                  <a:pt x="4540" y="6235"/>
                </a:lnTo>
                <a:lnTo>
                  <a:pt x="4575" y="6211"/>
                </a:lnTo>
                <a:lnTo>
                  <a:pt x="4611" y="6185"/>
                </a:lnTo>
                <a:lnTo>
                  <a:pt x="4649" y="6155"/>
                </a:lnTo>
                <a:lnTo>
                  <a:pt x="4688" y="6123"/>
                </a:lnTo>
                <a:lnTo>
                  <a:pt x="4744" y="6081"/>
                </a:lnTo>
                <a:lnTo>
                  <a:pt x="4798" y="6038"/>
                </a:lnTo>
                <a:lnTo>
                  <a:pt x="4852" y="5993"/>
                </a:lnTo>
                <a:lnTo>
                  <a:pt x="4903" y="5946"/>
                </a:lnTo>
                <a:lnTo>
                  <a:pt x="4955" y="5900"/>
                </a:lnTo>
                <a:lnTo>
                  <a:pt x="5004" y="5849"/>
                </a:lnTo>
                <a:lnTo>
                  <a:pt x="5052" y="5799"/>
                </a:lnTo>
                <a:lnTo>
                  <a:pt x="5099" y="5747"/>
                </a:lnTo>
                <a:lnTo>
                  <a:pt x="5143" y="5694"/>
                </a:lnTo>
                <a:lnTo>
                  <a:pt x="5186" y="5639"/>
                </a:lnTo>
                <a:lnTo>
                  <a:pt x="5229" y="5583"/>
                </a:lnTo>
                <a:lnTo>
                  <a:pt x="5269" y="5525"/>
                </a:lnTo>
                <a:lnTo>
                  <a:pt x="5307" y="5467"/>
                </a:lnTo>
                <a:lnTo>
                  <a:pt x="5344" y="5408"/>
                </a:lnTo>
                <a:lnTo>
                  <a:pt x="5379" y="5347"/>
                </a:lnTo>
                <a:lnTo>
                  <a:pt x="5412" y="5286"/>
                </a:lnTo>
                <a:lnTo>
                  <a:pt x="5444" y="5223"/>
                </a:lnTo>
                <a:lnTo>
                  <a:pt x="5474" y="5159"/>
                </a:lnTo>
                <a:lnTo>
                  <a:pt x="5503" y="5094"/>
                </a:lnTo>
                <a:lnTo>
                  <a:pt x="5529" y="5028"/>
                </a:lnTo>
                <a:lnTo>
                  <a:pt x="5553" y="4961"/>
                </a:lnTo>
                <a:lnTo>
                  <a:pt x="5575" y="4893"/>
                </a:lnTo>
                <a:lnTo>
                  <a:pt x="5595" y="4824"/>
                </a:lnTo>
                <a:lnTo>
                  <a:pt x="5613" y="4755"/>
                </a:lnTo>
                <a:lnTo>
                  <a:pt x="5630" y="4685"/>
                </a:lnTo>
                <a:lnTo>
                  <a:pt x="5644" y="4613"/>
                </a:lnTo>
                <a:lnTo>
                  <a:pt x="5657" y="4543"/>
                </a:lnTo>
                <a:lnTo>
                  <a:pt x="5667" y="4470"/>
                </a:lnTo>
                <a:lnTo>
                  <a:pt x="5675" y="4396"/>
                </a:lnTo>
                <a:lnTo>
                  <a:pt x="5681" y="4322"/>
                </a:lnTo>
                <a:lnTo>
                  <a:pt x="5684" y="4248"/>
                </a:lnTo>
                <a:lnTo>
                  <a:pt x="5685" y="4174"/>
                </a:lnTo>
                <a:lnTo>
                  <a:pt x="5684" y="4111"/>
                </a:lnTo>
                <a:lnTo>
                  <a:pt x="5682" y="4050"/>
                </a:lnTo>
                <a:lnTo>
                  <a:pt x="5677" y="3988"/>
                </a:lnTo>
                <a:lnTo>
                  <a:pt x="5673" y="3927"/>
                </a:lnTo>
                <a:lnTo>
                  <a:pt x="5666" y="3867"/>
                </a:lnTo>
                <a:lnTo>
                  <a:pt x="5657" y="3808"/>
                </a:lnTo>
                <a:lnTo>
                  <a:pt x="5648" y="3747"/>
                </a:lnTo>
                <a:lnTo>
                  <a:pt x="5636" y="3689"/>
                </a:lnTo>
                <a:lnTo>
                  <a:pt x="5624" y="3629"/>
                </a:lnTo>
                <a:lnTo>
                  <a:pt x="5609" y="3572"/>
                </a:lnTo>
                <a:lnTo>
                  <a:pt x="5594" y="3514"/>
                </a:lnTo>
                <a:lnTo>
                  <a:pt x="5577" y="3458"/>
                </a:lnTo>
                <a:lnTo>
                  <a:pt x="5559" y="3401"/>
                </a:lnTo>
                <a:lnTo>
                  <a:pt x="5539" y="3346"/>
                </a:lnTo>
                <a:lnTo>
                  <a:pt x="5517" y="3291"/>
                </a:lnTo>
                <a:lnTo>
                  <a:pt x="5496" y="3237"/>
                </a:lnTo>
                <a:lnTo>
                  <a:pt x="5472" y="3183"/>
                </a:lnTo>
                <a:lnTo>
                  <a:pt x="5448" y="3130"/>
                </a:lnTo>
                <a:lnTo>
                  <a:pt x="5422" y="3078"/>
                </a:lnTo>
                <a:lnTo>
                  <a:pt x="5394" y="3027"/>
                </a:lnTo>
                <a:lnTo>
                  <a:pt x="5366" y="2975"/>
                </a:lnTo>
                <a:lnTo>
                  <a:pt x="5336" y="2925"/>
                </a:lnTo>
                <a:lnTo>
                  <a:pt x="5305" y="2876"/>
                </a:lnTo>
                <a:lnTo>
                  <a:pt x="5273" y="2828"/>
                </a:lnTo>
                <a:lnTo>
                  <a:pt x="5241" y="2780"/>
                </a:lnTo>
                <a:lnTo>
                  <a:pt x="5207" y="2734"/>
                </a:lnTo>
                <a:lnTo>
                  <a:pt x="5172" y="2688"/>
                </a:lnTo>
                <a:lnTo>
                  <a:pt x="5135" y="2642"/>
                </a:lnTo>
                <a:lnTo>
                  <a:pt x="5097" y="2599"/>
                </a:lnTo>
                <a:lnTo>
                  <a:pt x="5060" y="2555"/>
                </a:lnTo>
                <a:lnTo>
                  <a:pt x="5020" y="2513"/>
                </a:lnTo>
                <a:lnTo>
                  <a:pt x="4980" y="2472"/>
                </a:lnTo>
                <a:lnTo>
                  <a:pt x="4939" y="2431"/>
                </a:lnTo>
                <a:lnTo>
                  <a:pt x="4897" y="2392"/>
                </a:lnTo>
                <a:lnTo>
                  <a:pt x="4853" y="2353"/>
                </a:lnTo>
                <a:lnTo>
                  <a:pt x="4809" y="2317"/>
                </a:lnTo>
                <a:lnTo>
                  <a:pt x="4764" y="2280"/>
                </a:lnTo>
                <a:lnTo>
                  <a:pt x="4718" y="2245"/>
                </a:lnTo>
                <a:lnTo>
                  <a:pt x="4672" y="2211"/>
                </a:lnTo>
                <a:lnTo>
                  <a:pt x="4624" y="2178"/>
                </a:lnTo>
                <a:lnTo>
                  <a:pt x="4576" y="2146"/>
                </a:lnTo>
                <a:lnTo>
                  <a:pt x="4526" y="2115"/>
                </a:lnTo>
                <a:lnTo>
                  <a:pt x="4476" y="2085"/>
                </a:lnTo>
                <a:lnTo>
                  <a:pt x="4425" y="2058"/>
                </a:lnTo>
                <a:lnTo>
                  <a:pt x="4374" y="2030"/>
                </a:lnTo>
                <a:lnTo>
                  <a:pt x="4321" y="2004"/>
                </a:lnTo>
                <a:lnTo>
                  <a:pt x="4269" y="1979"/>
                </a:lnTo>
                <a:lnTo>
                  <a:pt x="4215" y="1956"/>
                </a:lnTo>
                <a:lnTo>
                  <a:pt x="4160" y="1933"/>
                </a:lnTo>
                <a:lnTo>
                  <a:pt x="4105" y="1913"/>
                </a:lnTo>
                <a:lnTo>
                  <a:pt x="4050" y="1893"/>
                </a:lnTo>
                <a:lnTo>
                  <a:pt x="3994" y="1875"/>
                </a:lnTo>
                <a:lnTo>
                  <a:pt x="3937" y="1858"/>
                </a:lnTo>
                <a:lnTo>
                  <a:pt x="3879" y="1842"/>
                </a:lnTo>
                <a:lnTo>
                  <a:pt x="3821" y="1828"/>
                </a:lnTo>
                <a:lnTo>
                  <a:pt x="3763" y="1816"/>
                </a:lnTo>
                <a:lnTo>
                  <a:pt x="3704" y="1804"/>
                </a:lnTo>
                <a:lnTo>
                  <a:pt x="3644" y="1794"/>
                </a:lnTo>
                <a:lnTo>
                  <a:pt x="3585" y="1786"/>
                </a:lnTo>
                <a:lnTo>
                  <a:pt x="3524" y="1779"/>
                </a:lnTo>
                <a:lnTo>
                  <a:pt x="3463" y="1774"/>
                </a:lnTo>
                <a:lnTo>
                  <a:pt x="3402" y="1770"/>
                </a:lnTo>
                <a:lnTo>
                  <a:pt x="3340" y="1768"/>
                </a:lnTo>
                <a:lnTo>
                  <a:pt x="3278" y="1767"/>
                </a:lnTo>
                <a:close/>
                <a:moveTo>
                  <a:pt x="2374" y="5734"/>
                </a:moveTo>
                <a:lnTo>
                  <a:pt x="2374" y="5734"/>
                </a:lnTo>
                <a:lnTo>
                  <a:pt x="2343" y="5734"/>
                </a:lnTo>
                <a:lnTo>
                  <a:pt x="2312" y="5732"/>
                </a:lnTo>
                <a:lnTo>
                  <a:pt x="2281" y="5727"/>
                </a:lnTo>
                <a:lnTo>
                  <a:pt x="2251" y="5723"/>
                </a:lnTo>
                <a:lnTo>
                  <a:pt x="2222" y="5716"/>
                </a:lnTo>
                <a:lnTo>
                  <a:pt x="2192" y="5707"/>
                </a:lnTo>
                <a:lnTo>
                  <a:pt x="2164" y="5698"/>
                </a:lnTo>
                <a:lnTo>
                  <a:pt x="2136" y="5686"/>
                </a:lnTo>
                <a:lnTo>
                  <a:pt x="2109" y="5675"/>
                </a:lnTo>
                <a:lnTo>
                  <a:pt x="2083" y="5661"/>
                </a:lnTo>
                <a:lnTo>
                  <a:pt x="2058" y="5646"/>
                </a:lnTo>
                <a:lnTo>
                  <a:pt x="2033" y="5630"/>
                </a:lnTo>
                <a:lnTo>
                  <a:pt x="2009" y="5613"/>
                </a:lnTo>
                <a:lnTo>
                  <a:pt x="1986" y="5595"/>
                </a:lnTo>
                <a:lnTo>
                  <a:pt x="1964" y="5575"/>
                </a:lnTo>
                <a:lnTo>
                  <a:pt x="1942" y="5556"/>
                </a:lnTo>
                <a:lnTo>
                  <a:pt x="1922" y="5534"/>
                </a:lnTo>
                <a:lnTo>
                  <a:pt x="1904" y="5513"/>
                </a:lnTo>
                <a:lnTo>
                  <a:pt x="1885" y="5490"/>
                </a:lnTo>
                <a:lnTo>
                  <a:pt x="1868" y="5466"/>
                </a:lnTo>
                <a:lnTo>
                  <a:pt x="1852" y="5441"/>
                </a:lnTo>
                <a:lnTo>
                  <a:pt x="1837" y="5416"/>
                </a:lnTo>
                <a:lnTo>
                  <a:pt x="1824" y="5388"/>
                </a:lnTo>
                <a:lnTo>
                  <a:pt x="1811" y="5362"/>
                </a:lnTo>
                <a:lnTo>
                  <a:pt x="1801" y="5334"/>
                </a:lnTo>
                <a:lnTo>
                  <a:pt x="1791" y="5306"/>
                </a:lnTo>
                <a:lnTo>
                  <a:pt x="1783" y="5276"/>
                </a:lnTo>
                <a:lnTo>
                  <a:pt x="1776" y="5247"/>
                </a:lnTo>
                <a:lnTo>
                  <a:pt x="1771" y="5217"/>
                </a:lnTo>
                <a:lnTo>
                  <a:pt x="1767" y="5186"/>
                </a:lnTo>
                <a:lnTo>
                  <a:pt x="1764" y="5155"/>
                </a:lnTo>
                <a:lnTo>
                  <a:pt x="1763" y="5125"/>
                </a:lnTo>
                <a:lnTo>
                  <a:pt x="1764" y="5093"/>
                </a:lnTo>
                <a:lnTo>
                  <a:pt x="1767" y="5062"/>
                </a:lnTo>
                <a:lnTo>
                  <a:pt x="1771" y="5031"/>
                </a:lnTo>
                <a:lnTo>
                  <a:pt x="1776" y="5001"/>
                </a:lnTo>
                <a:lnTo>
                  <a:pt x="1783" y="4972"/>
                </a:lnTo>
                <a:lnTo>
                  <a:pt x="1791" y="4943"/>
                </a:lnTo>
                <a:lnTo>
                  <a:pt x="1801" y="4915"/>
                </a:lnTo>
                <a:lnTo>
                  <a:pt x="1811" y="4886"/>
                </a:lnTo>
                <a:lnTo>
                  <a:pt x="1824" y="4860"/>
                </a:lnTo>
                <a:lnTo>
                  <a:pt x="1837" y="4834"/>
                </a:lnTo>
                <a:lnTo>
                  <a:pt x="1852" y="4807"/>
                </a:lnTo>
                <a:lnTo>
                  <a:pt x="1868" y="4783"/>
                </a:lnTo>
                <a:lnTo>
                  <a:pt x="1885" y="4759"/>
                </a:lnTo>
                <a:lnTo>
                  <a:pt x="1904" y="4735"/>
                </a:lnTo>
                <a:lnTo>
                  <a:pt x="1922" y="4714"/>
                </a:lnTo>
                <a:lnTo>
                  <a:pt x="1942" y="4692"/>
                </a:lnTo>
                <a:lnTo>
                  <a:pt x="1964" y="4673"/>
                </a:lnTo>
                <a:lnTo>
                  <a:pt x="1986" y="4653"/>
                </a:lnTo>
                <a:lnTo>
                  <a:pt x="2009" y="4635"/>
                </a:lnTo>
                <a:lnTo>
                  <a:pt x="2033" y="4618"/>
                </a:lnTo>
                <a:lnTo>
                  <a:pt x="2058" y="4602"/>
                </a:lnTo>
                <a:lnTo>
                  <a:pt x="2083" y="4587"/>
                </a:lnTo>
                <a:lnTo>
                  <a:pt x="2109" y="4573"/>
                </a:lnTo>
                <a:lnTo>
                  <a:pt x="2136" y="4562"/>
                </a:lnTo>
                <a:lnTo>
                  <a:pt x="2164" y="4551"/>
                </a:lnTo>
                <a:lnTo>
                  <a:pt x="2192" y="4541"/>
                </a:lnTo>
                <a:lnTo>
                  <a:pt x="2222" y="4532"/>
                </a:lnTo>
                <a:lnTo>
                  <a:pt x="2251" y="4525"/>
                </a:lnTo>
                <a:lnTo>
                  <a:pt x="2281" y="4521"/>
                </a:lnTo>
                <a:lnTo>
                  <a:pt x="2312" y="4516"/>
                </a:lnTo>
                <a:lnTo>
                  <a:pt x="2343" y="4514"/>
                </a:lnTo>
                <a:lnTo>
                  <a:pt x="2374" y="4514"/>
                </a:lnTo>
                <a:lnTo>
                  <a:pt x="2406" y="4514"/>
                </a:lnTo>
                <a:lnTo>
                  <a:pt x="2437" y="4516"/>
                </a:lnTo>
                <a:lnTo>
                  <a:pt x="2467" y="4521"/>
                </a:lnTo>
                <a:lnTo>
                  <a:pt x="2497" y="4525"/>
                </a:lnTo>
                <a:lnTo>
                  <a:pt x="2527" y="4532"/>
                </a:lnTo>
                <a:lnTo>
                  <a:pt x="2555" y="4541"/>
                </a:lnTo>
                <a:lnTo>
                  <a:pt x="2584" y="4551"/>
                </a:lnTo>
                <a:lnTo>
                  <a:pt x="2611" y="4562"/>
                </a:lnTo>
                <a:lnTo>
                  <a:pt x="2639" y="4573"/>
                </a:lnTo>
                <a:lnTo>
                  <a:pt x="2665" y="4587"/>
                </a:lnTo>
                <a:lnTo>
                  <a:pt x="2691" y="4602"/>
                </a:lnTo>
                <a:lnTo>
                  <a:pt x="2715" y="4618"/>
                </a:lnTo>
                <a:lnTo>
                  <a:pt x="2739" y="4635"/>
                </a:lnTo>
                <a:lnTo>
                  <a:pt x="2762" y="4653"/>
                </a:lnTo>
                <a:lnTo>
                  <a:pt x="2785" y="4673"/>
                </a:lnTo>
                <a:lnTo>
                  <a:pt x="2805" y="4692"/>
                </a:lnTo>
                <a:lnTo>
                  <a:pt x="2826" y="4714"/>
                </a:lnTo>
                <a:lnTo>
                  <a:pt x="2845" y="4735"/>
                </a:lnTo>
                <a:lnTo>
                  <a:pt x="2864" y="4759"/>
                </a:lnTo>
                <a:lnTo>
                  <a:pt x="2881" y="4783"/>
                </a:lnTo>
                <a:lnTo>
                  <a:pt x="2897" y="4807"/>
                </a:lnTo>
                <a:lnTo>
                  <a:pt x="2910" y="4834"/>
                </a:lnTo>
                <a:lnTo>
                  <a:pt x="2924" y="4860"/>
                </a:lnTo>
                <a:lnTo>
                  <a:pt x="2937" y="4886"/>
                </a:lnTo>
                <a:lnTo>
                  <a:pt x="2948" y="4915"/>
                </a:lnTo>
                <a:lnTo>
                  <a:pt x="2957" y="4943"/>
                </a:lnTo>
                <a:lnTo>
                  <a:pt x="2965" y="4972"/>
                </a:lnTo>
                <a:lnTo>
                  <a:pt x="2972" y="5001"/>
                </a:lnTo>
                <a:lnTo>
                  <a:pt x="2978" y="5031"/>
                </a:lnTo>
                <a:lnTo>
                  <a:pt x="2981" y="5062"/>
                </a:lnTo>
                <a:lnTo>
                  <a:pt x="2983" y="5093"/>
                </a:lnTo>
                <a:lnTo>
                  <a:pt x="2985" y="5125"/>
                </a:lnTo>
                <a:lnTo>
                  <a:pt x="2983" y="5155"/>
                </a:lnTo>
                <a:lnTo>
                  <a:pt x="2981" y="5186"/>
                </a:lnTo>
                <a:lnTo>
                  <a:pt x="2978" y="5217"/>
                </a:lnTo>
                <a:lnTo>
                  <a:pt x="2972" y="5247"/>
                </a:lnTo>
                <a:lnTo>
                  <a:pt x="2965" y="5276"/>
                </a:lnTo>
                <a:lnTo>
                  <a:pt x="2957" y="5306"/>
                </a:lnTo>
                <a:lnTo>
                  <a:pt x="2948" y="5334"/>
                </a:lnTo>
                <a:lnTo>
                  <a:pt x="2937" y="5362"/>
                </a:lnTo>
                <a:lnTo>
                  <a:pt x="2924" y="5388"/>
                </a:lnTo>
                <a:lnTo>
                  <a:pt x="2910" y="5416"/>
                </a:lnTo>
                <a:lnTo>
                  <a:pt x="2897" y="5441"/>
                </a:lnTo>
                <a:lnTo>
                  <a:pt x="2881" y="5466"/>
                </a:lnTo>
                <a:lnTo>
                  <a:pt x="2864" y="5490"/>
                </a:lnTo>
                <a:lnTo>
                  <a:pt x="2845" y="5513"/>
                </a:lnTo>
                <a:lnTo>
                  <a:pt x="2826" y="5534"/>
                </a:lnTo>
                <a:lnTo>
                  <a:pt x="2805" y="5556"/>
                </a:lnTo>
                <a:lnTo>
                  <a:pt x="2785" y="5575"/>
                </a:lnTo>
                <a:lnTo>
                  <a:pt x="2762" y="5595"/>
                </a:lnTo>
                <a:lnTo>
                  <a:pt x="2739" y="5613"/>
                </a:lnTo>
                <a:lnTo>
                  <a:pt x="2715" y="5630"/>
                </a:lnTo>
                <a:lnTo>
                  <a:pt x="2691" y="5646"/>
                </a:lnTo>
                <a:lnTo>
                  <a:pt x="2665" y="5661"/>
                </a:lnTo>
                <a:lnTo>
                  <a:pt x="2639" y="5675"/>
                </a:lnTo>
                <a:lnTo>
                  <a:pt x="2611" y="5686"/>
                </a:lnTo>
                <a:lnTo>
                  <a:pt x="2584" y="5698"/>
                </a:lnTo>
                <a:lnTo>
                  <a:pt x="2555" y="5707"/>
                </a:lnTo>
                <a:lnTo>
                  <a:pt x="2527" y="5716"/>
                </a:lnTo>
                <a:lnTo>
                  <a:pt x="2497" y="5723"/>
                </a:lnTo>
                <a:lnTo>
                  <a:pt x="2467" y="5727"/>
                </a:lnTo>
                <a:lnTo>
                  <a:pt x="2437" y="5732"/>
                </a:lnTo>
                <a:lnTo>
                  <a:pt x="2406" y="5734"/>
                </a:lnTo>
                <a:lnTo>
                  <a:pt x="2374" y="5734"/>
                </a:lnTo>
                <a:close/>
                <a:moveTo>
                  <a:pt x="2469" y="3926"/>
                </a:moveTo>
                <a:lnTo>
                  <a:pt x="2469" y="3926"/>
                </a:lnTo>
                <a:lnTo>
                  <a:pt x="2437" y="3926"/>
                </a:lnTo>
                <a:lnTo>
                  <a:pt x="2406" y="3924"/>
                </a:lnTo>
                <a:lnTo>
                  <a:pt x="2375" y="3919"/>
                </a:lnTo>
                <a:lnTo>
                  <a:pt x="2345" y="3915"/>
                </a:lnTo>
                <a:lnTo>
                  <a:pt x="2316" y="3908"/>
                </a:lnTo>
                <a:lnTo>
                  <a:pt x="2286" y="3899"/>
                </a:lnTo>
                <a:lnTo>
                  <a:pt x="2259" y="3890"/>
                </a:lnTo>
                <a:lnTo>
                  <a:pt x="2230" y="3878"/>
                </a:lnTo>
                <a:lnTo>
                  <a:pt x="2204" y="3867"/>
                </a:lnTo>
                <a:lnTo>
                  <a:pt x="2178" y="3853"/>
                </a:lnTo>
                <a:lnTo>
                  <a:pt x="2151" y="3838"/>
                </a:lnTo>
                <a:lnTo>
                  <a:pt x="2127" y="3822"/>
                </a:lnTo>
                <a:lnTo>
                  <a:pt x="2103" y="3805"/>
                </a:lnTo>
                <a:lnTo>
                  <a:pt x="2079" y="3787"/>
                </a:lnTo>
                <a:lnTo>
                  <a:pt x="2058" y="3768"/>
                </a:lnTo>
                <a:lnTo>
                  <a:pt x="2036" y="3748"/>
                </a:lnTo>
                <a:lnTo>
                  <a:pt x="2017" y="3726"/>
                </a:lnTo>
                <a:lnTo>
                  <a:pt x="1997" y="3705"/>
                </a:lnTo>
                <a:lnTo>
                  <a:pt x="1979" y="3682"/>
                </a:lnTo>
                <a:lnTo>
                  <a:pt x="1962" y="3658"/>
                </a:lnTo>
                <a:lnTo>
                  <a:pt x="1946" y="3633"/>
                </a:lnTo>
                <a:lnTo>
                  <a:pt x="1931" y="3607"/>
                </a:lnTo>
                <a:lnTo>
                  <a:pt x="1917" y="3580"/>
                </a:lnTo>
                <a:lnTo>
                  <a:pt x="1906" y="3554"/>
                </a:lnTo>
                <a:lnTo>
                  <a:pt x="1894" y="3526"/>
                </a:lnTo>
                <a:lnTo>
                  <a:pt x="1885" y="3498"/>
                </a:lnTo>
                <a:lnTo>
                  <a:pt x="1877" y="3469"/>
                </a:lnTo>
                <a:lnTo>
                  <a:pt x="1870" y="3439"/>
                </a:lnTo>
                <a:lnTo>
                  <a:pt x="1865" y="3409"/>
                </a:lnTo>
                <a:lnTo>
                  <a:pt x="1860" y="3378"/>
                </a:lnTo>
                <a:lnTo>
                  <a:pt x="1858" y="3348"/>
                </a:lnTo>
                <a:lnTo>
                  <a:pt x="1858" y="3317"/>
                </a:lnTo>
                <a:lnTo>
                  <a:pt x="1858" y="3285"/>
                </a:lnTo>
                <a:lnTo>
                  <a:pt x="1860" y="3254"/>
                </a:lnTo>
                <a:lnTo>
                  <a:pt x="1865" y="3223"/>
                </a:lnTo>
                <a:lnTo>
                  <a:pt x="1870" y="3193"/>
                </a:lnTo>
                <a:lnTo>
                  <a:pt x="1877" y="3164"/>
                </a:lnTo>
                <a:lnTo>
                  <a:pt x="1885" y="3135"/>
                </a:lnTo>
                <a:lnTo>
                  <a:pt x="1894" y="3107"/>
                </a:lnTo>
                <a:lnTo>
                  <a:pt x="1906" y="3078"/>
                </a:lnTo>
                <a:lnTo>
                  <a:pt x="1917" y="3052"/>
                </a:lnTo>
                <a:lnTo>
                  <a:pt x="1931" y="3026"/>
                </a:lnTo>
                <a:lnTo>
                  <a:pt x="1946" y="2999"/>
                </a:lnTo>
                <a:lnTo>
                  <a:pt x="1962" y="2975"/>
                </a:lnTo>
                <a:lnTo>
                  <a:pt x="1979" y="2952"/>
                </a:lnTo>
                <a:lnTo>
                  <a:pt x="1997" y="2928"/>
                </a:lnTo>
                <a:lnTo>
                  <a:pt x="2017" y="2906"/>
                </a:lnTo>
                <a:lnTo>
                  <a:pt x="2036" y="2884"/>
                </a:lnTo>
                <a:lnTo>
                  <a:pt x="2058" y="2865"/>
                </a:lnTo>
                <a:lnTo>
                  <a:pt x="2079" y="2845"/>
                </a:lnTo>
                <a:lnTo>
                  <a:pt x="2103" y="2827"/>
                </a:lnTo>
                <a:lnTo>
                  <a:pt x="2127" y="2810"/>
                </a:lnTo>
                <a:lnTo>
                  <a:pt x="2151" y="2794"/>
                </a:lnTo>
                <a:lnTo>
                  <a:pt x="2178" y="2779"/>
                </a:lnTo>
                <a:lnTo>
                  <a:pt x="2204" y="2767"/>
                </a:lnTo>
                <a:lnTo>
                  <a:pt x="2230" y="2754"/>
                </a:lnTo>
                <a:lnTo>
                  <a:pt x="2259" y="2743"/>
                </a:lnTo>
                <a:lnTo>
                  <a:pt x="2286" y="2734"/>
                </a:lnTo>
                <a:lnTo>
                  <a:pt x="2316" y="2726"/>
                </a:lnTo>
                <a:lnTo>
                  <a:pt x="2345" y="2719"/>
                </a:lnTo>
                <a:lnTo>
                  <a:pt x="2375" y="2713"/>
                </a:lnTo>
                <a:lnTo>
                  <a:pt x="2406" y="2710"/>
                </a:lnTo>
                <a:lnTo>
                  <a:pt x="2437" y="2706"/>
                </a:lnTo>
                <a:lnTo>
                  <a:pt x="2469" y="2706"/>
                </a:lnTo>
                <a:lnTo>
                  <a:pt x="2499" y="2706"/>
                </a:lnTo>
                <a:lnTo>
                  <a:pt x="2530" y="2710"/>
                </a:lnTo>
                <a:lnTo>
                  <a:pt x="2561" y="2713"/>
                </a:lnTo>
                <a:lnTo>
                  <a:pt x="2591" y="2719"/>
                </a:lnTo>
                <a:lnTo>
                  <a:pt x="2620" y="2726"/>
                </a:lnTo>
                <a:lnTo>
                  <a:pt x="2650" y="2734"/>
                </a:lnTo>
                <a:lnTo>
                  <a:pt x="2678" y="2743"/>
                </a:lnTo>
                <a:lnTo>
                  <a:pt x="2706" y="2754"/>
                </a:lnTo>
                <a:lnTo>
                  <a:pt x="2732" y="2767"/>
                </a:lnTo>
                <a:lnTo>
                  <a:pt x="2759" y="2779"/>
                </a:lnTo>
                <a:lnTo>
                  <a:pt x="2785" y="2794"/>
                </a:lnTo>
                <a:lnTo>
                  <a:pt x="2810" y="2810"/>
                </a:lnTo>
                <a:lnTo>
                  <a:pt x="2833" y="2827"/>
                </a:lnTo>
                <a:lnTo>
                  <a:pt x="2857" y="2845"/>
                </a:lnTo>
                <a:lnTo>
                  <a:pt x="2878" y="2865"/>
                </a:lnTo>
                <a:lnTo>
                  <a:pt x="2900" y="2884"/>
                </a:lnTo>
                <a:lnTo>
                  <a:pt x="2920" y="2906"/>
                </a:lnTo>
                <a:lnTo>
                  <a:pt x="2939" y="2928"/>
                </a:lnTo>
                <a:lnTo>
                  <a:pt x="2957" y="2952"/>
                </a:lnTo>
                <a:lnTo>
                  <a:pt x="2974" y="2975"/>
                </a:lnTo>
                <a:lnTo>
                  <a:pt x="2990" y="2999"/>
                </a:lnTo>
                <a:lnTo>
                  <a:pt x="3005" y="3026"/>
                </a:lnTo>
                <a:lnTo>
                  <a:pt x="3019" y="3052"/>
                </a:lnTo>
                <a:lnTo>
                  <a:pt x="3030" y="3078"/>
                </a:lnTo>
                <a:lnTo>
                  <a:pt x="3042" y="3107"/>
                </a:lnTo>
                <a:lnTo>
                  <a:pt x="3051" y="3135"/>
                </a:lnTo>
                <a:lnTo>
                  <a:pt x="3059" y="3164"/>
                </a:lnTo>
                <a:lnTo>
                  <a:pt x="3066" y="3193"/>
                </a:lnTo>
                <a:lnTo>
                  <a:pt x="3071" y="3223"/>
                </a:lnTo>
                <a:lnTo>
                  <a:pt x="3076" y="3254"/>
                </a:lnTo>
                <a:lnTo>
                  <a:pt x="3078" y="3285"/>
                </a:lnTo>
                <a:lnTo>
                  <a:pt x="3078" y="3317"/>
                </a:lnTo>
                <a:lnTo>
                  <a:pt x="3078" y="3348"/>
                </a:lnTo>
                <a:lnTo>
                  <a:pt x="3076" y="3378"/>
                </a:lnTo>
                <a:lnTo>
                  <a:pt x="3071" y="3409"/>
                </a:lnTo>
                <a:lnTo>
                  <a:pt x="3066" y="3439"/>
                </a:lnTo>
                <a:lnTo>
                  <a:pt x="3059" y="3469"/>
                </a:lnTo>
                <a:lnTo>
                  <a:pt x="3051" y="3498"/>
                </a:lnTo>
                <a:lnTo>
                  <a:pt x="3042" y="3526"/>
                </a:lnTo>
                <a:lnTo>
                  <a:pt x="3030" y="3554"/>
                </a:lnTo>
                <a:lnTo>
                  <a:pt x="3019" y="3580"/>
                </a:lnTo>
                <a:lnTo>
                  <a:pt x="3005" y="3607"/>
                </a:lnTo>
                <a:lnTo>
                  <a:pt x="2990" y="3633"/>
                </a:lnTo>
                <a:lnTo>
                  <a:pt x="2974" y="3658"/>
                </a:lnTo>
                <a:lnTo>
                  <a:pt x="2957" y="3682"/>
                </a:lnTo>
                <a:lnTo>
                  <a:pt x="2939" y="3705"/>
                </a:lnTo>
                <a:lnTo>
                  <a:pt x="2920" y="3726"/>
                </a:lnTo>
                <a:lnTo>
                  <a:pt x="2900" y="3748"/>
                </a:lnTo>
                <a:lnTo>
                  <a:pt x="2878" y="3768"/>
                </a:lnTo>
                <a:lnTo>
                  <a:pt x="2857" y="3787"/>
                </a:lnTo>
                <a:lnTo>
                  <a:pt x="2833" y="3805"/>
                </a:lnTo>
                <a:lnTo>
                  <a:pt x="2810" y="3822"/>
                </a:lnTo>
                <a:lnTo>
                  <a:pt x="2785" y="3838"/>
                </a:lnTo>
                <a:lnTo>
                  <a:pt x="2759" y="3853"/>
                </a:lnTo>
                <a:lnTo>
                  <a:pt x="2732" y="3867"/>
                </a:lnTo>
                <a:lnTo>
                  <a:pt x="2706" y="3878"/>
                </a:lnTo>
                <a:lnTo>
                  <a:pt x="2678" y="3890"/>
                </a:lnTo>
                <a:lnTo>
                  <a:pt x="2650" y="3899"/>
                </a:lnTo>
                <a:lnTo>
                  <a:pt x="2620" y="3908"/>
                </a:lnTo>
                <a:lnTo>
                  <a:pt x="2591" y="3915"/>
                </a:lnTo>
                <a:lnTo>
                  <a:pt x="2561" y="3919"/>
                </a:lnTo>
                <a:lnTo>
                  <a:pt x="2530" y="3924"/>
                </a:lnTo>
                <a:lnTo>
                  <a:pt x="2499" y="3926"/>
                </a:lnTo>
                <a:lnTo>
                  <a:pt x="2469" y="3926"/>
                </a:lnTo>
                <a:close/>
                <a:moveTo>
                  <a:pt x="3380" y="4522"/>
                </a:moveTo>
                <a:lnTo>
                  <a:pt x="3380" y="4522"/>
                </a:lnTo>
                <a:lnTo>
                  <a:pt x="3358" y="4521"/>
                </a:lnTo>
                <a:lnTo>
                  <a:pt x="3337" y="4517"/>
                </a:lnTo>
                <a:lnTo>
                  <a:pt x="3317" y="4512"/>
                </a:lnTo>
                <a:lnTo>
                  <a:pt x="3297" y="4505"/>
                </a:lnTo>
                <a:lnTo>
                  <a:pt x="3279" y="4496"/>
                </a:lnTo>
                <a:lnTo>
                  <a:pt x="3262" y="4485"/>
                </a:lnTo>
                <a:lnTo>
                  <a:pt x="3246" y="4473"/>
                </a:lnTo>
                <a:lnTo>
                  <a:pt x="3230" y="4459"/>
                </a:lnTo>
                <a:lnTo>
                  <a:pt x="3216" y="4444"/>
                </a:lnTo>
                <a:lnTo>
                  <a:pt x="3205" y="4428"/>
                </a:lnTo>
                <a:lnTo>
                  <a:pt x="3193" y="4411"/>
                </a:lnTo>
                <a:lnTo>
                  <a:pt x="3185" y="4392"/>
                </a:lnTo>
                <a:lnTo>
                  <a:pt x="3177" y="4373"/>
                </a:lnTo>
                <a:lnTo>
                  <a:pt x="3173" y="4353"/>
                </a:lnTo>
                <a:lnTo>
                  <a:pt x="3169" y="4331"/>
                </a:lnTo>
                <a:lnTo>
                  <a:pt x="3168" y="4310"/>
                </a:lnTo>
                <a:lnTo>
                  <a:pt x="3169" y="4289"/>
                </a:lnTo>
                <a:lnTo>
                  <a:pt x="3173" y="4267"/>
                </a:lnTo>
                <a:lnTo>
                  <a:pt x="3177" y="4247"/>
                </a:lnTo>
                <a:lnTo>
                  <a:pt x="3185" y="4228"/>
                </a:lnTo>
                <a:lnTo>
                  <a:pt x="3193" y="4209"/>
                </a:lnTo>
                <a:lnTo>
                  <a:pt x="3205" y="4192"/>
                </a:lnTo>
                <a:lnTo>
                  <a:pt x="3216" y="4176"/>
                </a:lnTo>
                <a:lnTo>
                  <a:pt x="3230" y="4161"/>
                </a:lnTo>
                <a:lnTo>
                  <a:pt x="3246" y="4148"/>
                </a:lnTo>
                <a:lnTo>
                  <a:pt x="3262" y="4135"/>
                </a:lnTo>
                <a:lnTo>
                  <a:pt x="3279" y="4125"/>
                </a:lnTo>
                <a:lnTo>
                  <a:pt x="3297" y="4116"/>
                </a:lnTo>
                <a:lnTo>
                  <a:pt x="3317" y="4109"/>
                </a:lnTo>
                <a:lnTo>
                  <a:pt x="3337" y="4103"/>
                </a:lnTo>
                <a:lnTo>
                  <a:pt x="3358" y="4100"/>
                </a:lnTo>
                <a:lnTo>
                  <a:pt x="3380" y="4099"/>
                </a:lnTo>
                <a:lnTo>
                  <a:pt x="3401" y="4100"/>
                </a:lnTo>
                <a:lnTo>
                  <a:pt x="3423" y="4103"/>
                </a:lnTo>
                <a:lnTo>
                  <a:pt x="3442" y="4109"/>
                </a:lnTo>
                <a:lnTo>
                  <a:pt x="3462" y="4116"/>
                </a:lnTo>
                <a:lnTo>
                  <a:pt x="3481" y="4125"/>
                </a:lnTo>
                <a:lnTo>
                  <a:pt x="3498" y="4135"/>
                </a:lnTo>
                <a:lnTo>
                  <a:pt x="3514" y="4148"/>
                </a:lnTo>
                <a:lnTo>
                  <a:pt x="3529" y="4161"/>
                </a:lnTo>
                <a:lnTo>
                  <a:pt x="3543" y="4176"/>
                </a:lnTo>
                <a:lnTo>
                  <a:pt x="3555" y="4192"/>
                </a:lnTo>
                <a:lnTo>
                  <a:pt x="3566" y="4209"/>
                </a:lnTo>
                <a:lnTo>
                  <a:pt x="3575" y="4228"/>
                </a:lnTo>
                <a:lnTo>
                  <a:pt x="3582" y="4247"/>
                </a:lnTo>
                <a:lnTo>
                  <a:pt x="3587" y="4267"/>
                </a:lnTo>
                <a:lnTo>
                  <a:pt x="3590" y="4289"/>
                </a:lnTo>
                <a:lnTo>
                  <a:pt x="3591" y="4310"/>
                </a:lnTo>
                <a:lnTo>
                  <a:pt x="3590" y="4331"/>
                </a:lnTo>
                <a:lnTo>
                  <a:pt x="3587" y="4353"/>
                </a:lnTo>
                <a:lnTo>
                  <a:pt x="3582" y="4373"/>
                </a:lnTo>
                <a:lnTo>
                  <a:pt x="3575" y="4392"/>
                </a:lnTo>
                <a:lnTo>
                  <a:pt x="3566" y="4411"/>
                </a:lnTo>
                <a:lnTo>
                  <a:pt x="3555" y="4428"/>
                </a:lnTo>
                <a:lnTo>
                  <a:pt x="3543" y="4444"/>
                </a:lnTo>
                <a:lnTo>
                  <a:pt x="3529" y="4459"/>
                </a:lnTo>
                <a:lnTo>
                  <a:pt x="3514" y="4473"/>
                </a:lnTo>
                <a:lnTo>
                  <a:pt x="3498" y="4485"/>
                </a:lnTo>
                <a:lnTo>
                  <a:pt x="3481" y="4496"/>
                </a:lnTo>
                <a:lnTo>
                  <a:pt x="3462" y="4505"/>
                </a:lnTo>
                <a:lnTo>
                  <a:pt x="3442" y="4512"/>
                </a:lnTo>
                <a:lnTo>
                  <a:pt x="3423" y="4517"/>
                </a:lnTo>
                <a:lnTo>
                  <a:pt x="3401" y="4521"/>
                </a:lnTo>
                <a:lnTo>
                  <a:pt x="3380" y="4522"/>
                </a:lnTo>
                <a:close/>
                <a:moveTo>
                  <a:pt x="4159" y="5805"/>
                </a:moveTo>
                <a:lnTo>
                  <a:pt x="4159" y="5805"/>
                </a:lnTo>
                <a:lnTo>
                  <a:pt x="4127" y="5804"/>
                </a:lnTo>
                <a:lnTo>
                  <a:pt x="4096" y="5801"/>
                </a:lnTo>
                <a:lnTo>
                  <a:pt x="4066" y="5798"/>
                </a:lnTo>
                <a:lnTo>
                  <a:pt x="4036" y="5792"/>
                </a:lnTo>
                <a:lnTo>
                  <a:pt x="4006" y="5785"/>
                </a:lnTo>
                <a:lnTo>
                  <a:pt x="3978" y="5778"/>
                </a:lnTo>
                <a:lnTo>
                  <a:pt x="3949" y="5768"/>
                </a:lnTo>
                <a:lnTo>
                  <a:pt x="3921" y="5757"/>
                </a:lnTo>
                <a:lnTo>
                  <a:pt x="3894" y="5744"/>
                </a:lnTo>
                <a:lnTo>
                  <a:pt x="3868" y="5731"/>
                </a:lnTo>
                <a:lnTo>
                  <a:pt x="3842" y="5717"/>
                </a:lnTo>
                <a:lnTo>
                  <a:pt x="3818" y="5701"/>
                </a:lnTo>
                <a:lnTo>
                  <a:pt x="3794" y="5684"/>
                </a:lnTo>
                <a:lnTo>
                  <a:pt x="3770" y="5666"/>
                </a:lnTo>
                <a:lnTo>
                  <a:pt x="3748" y="5646"/>
                </a:lnTo>
                <a:lnTo>
                  <a:pt x="3727" y="5626"/>
                </a:lnTo>
                <a:lnTo>
                  <a:pt x="3707" y="5605"/>
                </a:lnTo>
                <a:lnTo>
                  <a:pt x="3688" y="5582"/>
                </a:lnTo>
                <a:lnTo>
                  <a:pt x="3669" y="5560"/>
                </a:lnTo>
                <a:lnTo>
                  <a:pt x="3652" y="5536"/>
                </a:lnTo>
                <a:lnTo>
                  <a:pt x="3636" y="5510"/>
                </a:lnTo>
                <a:lnTo>
                  <a:pt x="3621" y="5485"/>
                </a:lnTo>
                <a:lnTo>
                  <a:pt x="3609" y="5459"/>
                </a:lnTo>
                <a:lnTo>
                  <a:pt x="3596" y="5432"/>
                </a:lnTo>
                <a:lnTo>
                  <a:pt x="3585" y="5404"/>
                </a:lnTo>
                <a:lnTo>
                  <a:pt x="3576" y="5376"/>
                </a:lnTo>
                <a:lnTo>
                  <a:pt x="3568" y="5347"/>
                </a:lnTo>
                <a:lnTo>
                  <a:pt x="3561" y="5318"/>
                </a:lnTo>
                <a:lnTo>
                  <a:pt x="3555" y="5288"/>
                </a:lnTo>
                <a:lnTo>
                  <a:pt x="3552" y="5257"/>
                </a:lnTo>
                <a:lnTo>
                  <a:pt x="3550" y="5226"/>
                </a:lnTo>
                <a:lnTo>
                  <a:pt x="3548" y="5194"/>
                </a:lnTo>
                <a:lnTo>
                  <a:pt x="3550" y="5163"/>
                </a:lnTo>
                <a:lnTo>
                  <a:pt x="3552" y="5133"/>
                </a:lnTo>
                <a:lnTo>
                  <a:pt x="3555" y="5102"/>
                </a:lnTo>
                <a:lnTo>
                  <a:pt x="3561" y="5071"/>
                </a:lnTo>
                <a:lnTo>
                  <a:pt x="3568" y="5042"/>
                </a:lnTo>
                <a:lnTo>
                  <a:pt x="3576" y="5013"/>
                </a:lnTo>
                <a:lnTo>
                  <a:pt x="3585" y="4984"/>
                </a:lnTo>
                <a:lnTo>
                  <a:pt x="3596" y="4957"/>
                </a:lnTo>
                <a:lnTo>
                  <a:pt x="3609" y="4929"/>
                </a:lnTo>
                <a:lnTo>
                  <a:pt x="3621" y="4903"/>
                </a:lnTo>
                <a:lnTo>
                  <a:pt x="3636" y="4878"/>
                </a:lnTo>
                <a:lnTo>
                  <a:pt x="3652" y="4853"/>
                </a:lnTo>
                <a:lnTo>
                  <a:pt x="3669" y="4829"/>
                </a:lnTo>
                <a:lnTo>
                  <a:pt x="3688" y="4806"/>
                </a:lnTo>
                <a:lnTo>
                  <a:pt x="3707" y="4785"/>
                </a:lnTo>
                <a:lnTo>
                  <a:pt x="3727" y="4763"/>
                </a:lnTo>
                <a:lnTo>
                  <a:pt x="3748" y="4742"/>
                </a:lnTo>
                <a:lnTo>
                  <a:pt x="3770" y="4724"/>
                </a:lnTo>
                <a:lnTo>
                  <a:pt x="3794" y="4706"/>
                </a:lnTo>
                <a:lnTo>
                  <a:pt x="3818" y="4689"/>
                </a:lnTo>
                <a:lnTo>
                  <a:pt x="3842" y="4673"/>
                </a:lnTo>
                <a:lnTo>
                  <a:pt x="3868" y="4658"/>
                </a:lnTo>
                <a:lnTo>
                  <a:pt x="3894" y="4644"/>
                </a:lnTo>
                <a:lnTo>
                  <a:pt x="3921" y="4632"/>
                </a:lnTo>
                <a:lnTo>
                  <a:pt x="3949" y="4621"/>
                </a:lnTo>
                <a:lnTo>
                  <a:pt x="3978" y="4611"/>
                </a:lnTo>
                <a:lnTo>
                  <a:pt x="4006" y="4603"/>
                </a:lnTo>
                <a:lnTo>
                  <a:pt x="4036" y="4596"/>
                </a:lnTo>
                <a:lnTo>
                  <a:pt x="4066" y="4592"/>
                </a:lnTo>
                <a:lnTo>
                  <a:pt x="4096" y="4587"/>
                </a:lnTo>
                <a:lnTo>
                  <a:pt x="4127" y="4585"/>
                </a:lnTo>
                <a:lnTo>
                  <a:pt x="4159" y="4584"/>
                </a:lnTo>
                <a:lnTo>
                  <a:pt x="4190" y="4585"/>
                </a:lnTo>
                <a:lnTo>
                  <a:pt x="4221" y="4587"/>
                </a:lnTo>
                <a:lnTo>
                  <a:pt x="4252" y="4592"/>
                </a:lnTo>
                <a:lnTo>
                  <a:pt x="4281" y="4596"/>
                </a:lnTo>
                <a:lnTo>
                  <a:pt x="4311" y="4603"/>
                </a:lnTo>
                <a:lnTo>
                  <a:pt x="4341" y="4611"/>
                </a:lnTo>
                <a:lnTo>
                  <a:pt x="4368" y="4621"/>
                </a:lnTo>
                <a:lnTo>
                  <a:pt x="4397" y="4632"/>
                </a:lnTo>
                <a:lnTo>
                  <a:pt x="4423" y="4644"/>
                </a:lnTo>
                <a:lnTo>
                  <a:pt x="4450" y="4658"/>
                </a:lnTo>
                <a:lnTo>
                  <a:pt x="4475" y="4673"/>
                </a:lnTo>
                <a:lnTo>
                  <a:pt x="4500" y="4689"/>
                </a:lnTo>
                <a:lnTo>
                  <a:pt x="4524" y="4706"/>
                </a:lnTo>
                <a:lnTo>
                  <a:pt x="4547" y="4724"/>
                </a:lnTo>
                <a:lnTo>
                  <a:pt x="4569" y="4742"/>
                </a:lnTo>
                <a:lnTo>
                  <a:pt x="4591" y="4763"/>
                </a:lnTo>
                <a:lnTo>
                  <a:pt x="4610" y="4785"/>
                </a:lnTo>
                <a:lnTo>
                  <a:pt x="4629" y="4806"/>
                </a:lnTo>
                <a:lnTo>
                  <a:pt x="4648" y="4829"/>
                </a:lnTo>
                <a:lnTo>
                  <a:pt x="4665" y="4853"/>
                </a:lnTo>
                <a:lnTo>
                  <a:pt x="4681" y="4878"/>
                </a:lnTo>
                <a:lnTo>
                  <a:pt x="4696" y="4903"/>
                </a:lnTo>
                <a:lnTo>
                  <a:pt x="4709" y="4929"/>
                </a:lnTo>
                <a:lnTo>
                  <a:pt x="4721" y="4957"/>
                </a:lnTo>
                <a:lnTo>
                  <a:pt x="4732" y="4984"/>
                </a:lnTo>
                <a:lnTo>
                  <a:pt x="4741" y="5013"/>
                </a:lnTo>
                <a:lnTo>
                  <a:pt x="4750" y="5042"/>
                </a:lnTo>
                <a:lnTo>
                  <a:pt x="4757" y="5071"/>
                </a:lnTo>
                <a:lnTo>
                  <a:pt x="4762" y="5102"/>
                </a:lnTo>
                <a:lnTo>
                  <a:pt x="4766" y="5133"/>
                </a:lnTo>
                <a:lnTo>
                  <a:pt x="4769" y="5163"/>
                </a:lnTo>
                <a:lnTo>
                  <a:pt x="4769" y="5194"/>
                </a:lnTo>
                <a:lnTo>
                  <a:pt x="4769" y="5226"/>
                </a:lnTo>
                <a:lnTo>
                  <a:pt x="4766" y="5257"/>
                </a:lnTo>
                <a:lnTo>
                  <a:pt x="4762" y="5288"/>
                </a:lnTo>
                <a:lnTo>
                  <a:pt x="4757" y="5318"/>
                </a:lnTo>
                <a:lnTo>
                  <a:pt x="4750" y="5347"/>
                </a:lnTo>
                <a:lnTo>
                  <a:pt x="4741" y="5376"/>
                </a:lnTo>
                <a:lnTo>
                  <a:pt x="4732" y="5404"/>
                </a:lnTo>
                <a:lnTo>
                  <a:pt x="4721" y="5432"/>
                </a:lnTo>
                <a:lnTo>
                  <a:pt x="4709" y="5459"/>
                </a:lnTo>
                <a:lnTo>
                  <a:pt x="4696" y="5485"/>
                </a:lnTo>
                <a:lnTo>
                  <a:pt x="4681" y="5510"/>
                </a:lnTo>
                <a:lnTo>
                  <a:pt x="4665" y="5536"/>
                </a:lnTo>
                <a:lnTo>
                  <a:pt x="4648" y="5560"/>
                </a:lnTo>
                <a:lnTo>
                  <a:pt x="4629" y="5582"/>
                </a:lnTo>
                <a:lnTo>
                  <a:pt x="4610" y="5605"/>
                </a:lnTo>
                <a:lnTo>
                  <a:pt x="4591" y="5626"/>
                </a:lnTo>
                <a:lnTo>
                  <a:pt x="4569" y="5646"/>
                </a:lnTo>
                <a:lnTo>
                  <a:pt x="4547" y="5666"/>
                </a:lnTo>
                <a:lnTo>
                  <a:pt x="4524" y="5684"/>
                </a:lnTo>
                <a:lnTo>
                  <a:pt x="4500" y="5701"/>
                </a:lnTo>
                <a:lnTo>
                  <a:pt x="4475" y="5717"/>
                </a:lnTo>
                <a:lnTo>
                  <a:pt x="4450" y="5731"/>
                </a:lnTo>
                <a:lnTo>
                  <a:pt x="4423" y="5744"/>
                </a:lnTo>
                <a:lnTo>
                  <a:pt x="4397" y="5757"/>
                </a:lnTo>
                <a:lnTo>
                  <a:pt x="4368" y="5768"/>
                </a:lnTo>
                <a:lnTo>
                  <a:pt x="4341" y="5778"/>
                </a:lnTo>
                <a:lnTo>
                  <a:pt x="4311" y="5785"/>
                </a:lnTo>
                <a:lnTo>
                  <a:pt x="4281" y="5792"/>
                </a:lnTo>
                <a:lnTo>
                  <a:pt x="4252" y="5798"/>
                </a:lnTo>
                <a:lnTo>
                  <a:pt x="4221" y="5801"/>
                </a:lnTo>
                <a:lnTo>
                  <a:pt x="4190" y="5804"/>
                </a:lnTo>
                <a:lnTo>
                  <a:pt x="4159" y="5805"/>
                </a:lnTo>
                <a:close/>
                <a:moveTo>
                  <a:pt x="4229" y="4021"/>
                </a:moveTo>
                <a:lnTo>
                  <a:pt x="4229" y="4021"/>
                </a:lnTo>
                <a:lnTo>
                  <a:pt x="4198" y="4020"/>
                </a:lnTo>
                <a:lnTo>
                  <a:pt x="4167" y="4018"/>
                </a:lnTo>
                <a:lnTo>
                  <a:pt x="4136" y="4013"/>
                </a:lnTo>
                <a:lnTo>
                  <a:pt x="4107" y="4008"/>
                </a:lnTo>
                <a:lnTo>
                  <a:pt x="4077" y="4002"/>
                </a:lnTo>
                <a:lnTo>
                  <a:pt x="4047" y="3994"/>
                </a:lnTo>
                <a:lnTo>
                  <a:pt x="4019" y="3983"/>
                </a:lnTo>
                <a:lnTo>
                  <a:pt x="3991" y="3973"/>
                </a:lnTo>
                <a:lnTo>
                  <a:pt x="3964" y="3960"/>
                </a:lnTo>
                <a:lnTo>
                  <a:pt x="3938" y="3947"/>
                </a:lnTo>
                <a:lnTo>
                  <a:pt x="3913" y="3932"/>
                </a:lnTo>
                <a:lnTo>
                  <a:pt x="3887" y="3916"/>
                </a:lnTo>
                <a:lnTo>
                  <a:pt x="3863" y="3899"/>
                </a:lnTo>
                <a:lnTo>
                  <a:pt x="3841" y="3882"/>
                </a:lnTo>
                <a:lnTo>
                  <a:pt x="3819" y="3862"/>
                </a:lnTo>
                <a:lnTo>
                  <a:pt x="3797" y="3842"/>
                </a:lnTo>
                <a:lnTo>
                  <a:pt x="3777" y="3820"/>
                </a:lnTo>
                <a:lnTo>
                  <a:pt x="3758" y="3798"/>
                </a:lnTo>
                <a:lnTo>
                  <a:pt x="3740" y="3776"/>
                </a:lnTo>
                <a:lnTo>
                  <a:pt x="3723" y="3752"/>
                </a:lnTo>
                <a:lnTo>
                  <a:pt x="3707" y="3726"/>
                </a:lnTo>
                <a:lnTo>
                  <a:pt x="3692" y="3701"/>
                </a:lnTo>
                <a:lnTo>
                  <a:pt x="3679" y="3675"/>
                </a:lnTo>
                <a:lnTo>
                  <a:pt x="3666" y="3648"/>
                </a:lnTo>
                <a:lnTo>
                  <a:pt x="3656" y="3620"/>
                </a:lnTo>
                <a:lnTo>
                  <a:pt x="3645" y="3592"/>
                </a:lnTo>
                <a:lnTo>
                  <a:pt x="3637" y="3563"/>
                </a:lnTo>
                <a:lnTo>
                  <a:pt x="3631" y="3534"/>
                </a:lnTo>
                <a:lnTo>
                  <a:pt x="3626" y="3503"/>
                </a:lnTo>
                <a:lnTo>
                  <a:pt x="3621" y="3473"/>
                </a:lnTo>
                <a:lnTo>
                  <a:pt x="3619" y="3441"/>
                </a:lnTo>
                <a:lnTo>
                  <a:pt x="3618" y="3410"/>
                </a:lnTo>
                <a:lnTo>
                  <a:pt x="3619" y="3378"/>
                </a:lnTo>
                <a:lnTo>
                  <a:pt x="3621" y="3348"/>
                </a:lnTo>
                <a:lnTo>
                  <a:pt x="3626" y="3317"/>
                </a:lnTo>
                <a:lnTo>
                  <a:pt x="3631" y="3287"/>
                </a:lnTo>
                <a:lnTo>
                  <a:pt x="3637" y="3257"/>
                </a:lnTo>
                <a:lnTo>
                  <a:pt x="3645" y="3229"/>
                </a:lnTo>
                <a:lnTo>
                  <a:pt x="3656" y="3200"/>
                </a:lnTo>
                <a:lnTo>
                  <a:pt x="3666" y="3173"/>
                </a:lnTo>
                <a:lnTo>
                  <a:pt x="3679" y="3146"/>
                </a:lnTo>
                <a:lnTo>
                  <a:pt x="3692" y="3119"/>
                </a:lnTo>
                <a:lnTo>
                  <a:pt x="3707" y="3094"/>
                </a:lnTo>
                <a:lnTo>
                  <a:pt x="3723" y="3069"/>
                </a:lnTo>
                <a:lnTo>
                  <a:pt x="3740" y="3045"/>
                </a:lnTo>
                <a:lnTo>
                  <a:pt x="3758" y="3022"/>
                </a:lnTo>
                <a:lnTo>
                  <a:pt x="3777" y="2999"/>
                </a:lnTo>
                <a:lnTo>
                  <a:pt x="3797" y="2979"/>
                </a:lnTo>
                <a:lnTo>
                  <a:pt x="3819" y="2958"/>
                </a:lnTo>
                <a:lnTo>
                  <a:pt x="3841" y="2939"/>
                </a:lnTo>
                <a:lnTo>
                  <a:pt x="3863" y="2921"/>
                </a:lnTo>
                <a:lnTo>
                  <a:pt x="3887" y="2904"/>
                </a:lnTo>
                <a:lnTo>
                  <a:pt x="3913" y="2889"/>
                </a:lnTo>
                <a:lnTo>
                  <a:pt x="3938" y="2874"/>
                </a:lnTo>
                <a:lnTo>
                  <a:pt x="3964" y="2860"/>
                </a:lnTo>
                <a:lnTo>
                  <a:pt x="3991" y="2848"/>
                </a:lnTo>
                <a:lnTo>
                  <a:pt x="4019" y="2837"/>
                </a:lnTo>
                <a:lnTo>
                  <a:pt x="4047" y="2827"/>
                </a:lnTo>
                <a:lnTo>
                  <a:pt x="4077" y="2819"/>
                </a:lnTo>
                <a:lnTo>
                  <a:pt x="4107" y="2812"/>
                </a:lnTo>
                <a:lnTo>
                  <a:pt x="4136" y="2807"/>
                </a:lnTo>
                <a:lnTo>
                  <a:pt x="4167" y="2803"/>
                </a:lnTo>
                <a:lnTo>
                  <a:pt x="4198" y="2801"/>
                </a:lnTo>
                <a:lnTo>
                  <a:pt x="4229" y="2800"/>
                </a:lnTo>
                <a:lnTo>
                  <a:pt x="4261" y="2801"/>
                </a:lnTo>
                <a:lnTo>
                  <a:pt x="4292" y="2803"/>
                </a:lnTo>
                <a:lnTo>
                  <a:pt x="4322" y="2807"/>
                </a:lnTo>
                <a:lnTo>
                  <a:pt x="4352" y="2812"/>
                </a:lnTo>
                <a:lnTo>
                  <a:pt x="4382" y="2819"/>
                </a:lnTo>
                <a:lnTo>
                  <a:pt x="4410" y="2827"/>
                </a:lnTo>
                <a:lnTo>
                  <a:pt x="4439" y="2837"/>
                </a:lnTo>
                <a:lnTo>
                  <a:pt x="4466" y="2848"/>
                </a:lnTo>
                <a:lnTo>
                  <a:pt x="4494" y="2860"/>
                </a:lnTo>
                <a:lnTo>
                  <a:pt x="4520" y="2874"/>
                </a:lnTo>
                <a:lnTo>
                  <a:pt x="4546" y="2889"/>
                </a:lnTo>
                <a:lnTo>
                  <a:pt x="4570" y="2904"/>
                </a:lnTo>
                <a:lnTo>
                  <a:pt x="4594" y="2921"/>
                </a:lnTo>
                <a:lnTo>
                  <a:pt x="4617" y="2939"/>
                </a:lnTo>
                <a:lnTo>
                  <a:pt x="4640" y="2958"/>
                </a:lnTo>
                <a:lnTo>
                  <a:pt x="4660" y="2979"/>
                </a:lnTo>
                <a:lnTo>
                  <a:pt x="4681" y="2999"/>
                </a:lnTo>
                <a:lnTo>
                  <a:pt x="4700" y="3022"/>
                </a:lnTo>
                <a:lnTo>
                  <a:pt x="4718" y="3045"/>
                </a:lnTo>
                <a:lnTo>
                  <a:pt x="4736" y="3069"/>
                </a:lnTo>
                <a:lnTo>
                  <a:pt x="4752" y="3094"/>
                </a:lnTo>
                <a:lnTo>
                  <a:pt x="4765" y="3119"/>
                </a:lnTo>
                <a:lnTo>
                  <a:pt x="4779" y="3146"/>
                </a:lnTo>
                <a:lnTo>
                  <a:pt x="4791" y="3173"/>
                </a:lnTo>
                <a:lnTo>
                  <a:pt x="4803" y="3200"/>
                </a:lnTo>
                <a:lnTo>
                  <a:pt x="4812" y="3229"/>
                </a:lnTo>
                <a:lnTo>
                  <a:pt x="4820" y="3257"/>
                </a:lnTo>
                <a:lnTo>
                  <a:pt x="4827" y="3287"/>
                </a:lnTo>
                <a:lnTo>
                  <a:pt x="4833" y="3317"/>
                </a:lnTo>
                <a:lnTo>
                  <a:pt x="4836" y="3348"/>
                </a:lnTo>
                <a:lnTo>
                  <a:pt x="4838" y="3378"/>
                </a:lnTo>
                <a:lnTo>
                  <a:pt x="4839" y="3410"/>
                </a:lnTo>
                <a:lnTo>
                  <a:pt x="4838" y="3441"/>
                </a:lnTo>
                <a:lnTo>
                  <a:pt x="4836" y="3473"/>
                </a:lnTo>
                <a:lnTo>
                  <a:pt x="4833" y="3503"/>
                </a:lnTo>
                <a:lnTo>
                  <a:pt x="4827" y="3534"/>
                </a:lnTo>
                <a:lnTo>
                  <a:pt x="4820" y="3563"/>
                </a:lnTo>
                <a:lnTo>
                  <a:pt x="4812" y="3592"/>
                </a:lnTo>
                <a:lnTo>
                  <a:pt x="4803" y="3620"/>
                </a:lnTo>
                <a:lnTo>
                  <a:pt x="4791" y="3648"/>
                </a:lnTo>
                <a:lnTo>
                  <a:pt x="4779" y="3675"/>
                </a:lnTo>
                <a:lnTo>
                  <a:pt x="4765" y="3701"/>
                </a:lnTo>
                <a:lnTo>
                  <a:pt x="4752" y="3726"/>
                </a:lnTo>
                <a:lnTo>
                  <a:pt x="4736" y="3752"/>
                </a:lnTo>
                <a:lnTo>
                  <a:pt x="4718" y="3776"/>
                </a:lnTo>
                <a:lnTo>
                  <a:pt x="4700" y="3798"/>
                </a:lnTo>
                <a:lnTo>
                  <a:pt x="4681" y="3820"/>
                </a:lnTo>
                <a:lnTo>
                  <a:pt x="4660" y="3842"/>
                </a:lnTo>
                <a:lnTo>
                  <a:pt x="4640" y="3862"/>
                </a:lnTo>
                <a:lnTo>
                  <a:pt x="4617" y="3882"/>
                </a:lnTo>
                <a:lnTo>
                  <a:pt x="4594" y="3899"/>
                </a:lnTo>
                <a:lnTo>
                  <a:pt x="4570" y="3916"/>
                </a:lnTo>
                <a:lnTo>
                  <a:pt x="4546" y="3932"/>
                </a:lnTo>
                <a:lnTo>
                  <a:pt x="4520" y="3947"/>
                </a:lnTo>
                <a:lnTo>
                  <a:pt x="4494" y="3960"/>
                </a:lnTo>
                <a:lnTo>
                  <a:pt x="4466" y="3973"/>
                </a:lnTo>
                <a:lnTo>
                  <a:pt x="4439" y="3983"/>
                </a:lnTo>
                <a:lnTo>
                  <a:pt x="4410" y="3994"/>
                </a:lnTo>
                <a:lnTo>
                  <a:pt x="4382" y="4002"/>
                </a:lnTo>
                <a:lnTo>
                  <a:pt x="4352" y="4008"/>
                </a:lnTo>
                <a:lnTo>
                  <a:pt x="4322" y="4013"/>
                </a:lnTo>
                <a:lnTo>
                  <a:pt x="4292" y="4018"/>
                </a:lnTo>
                <a:lnTo>
                  <a:pt x="4261" y="4020"/>
                </a:lnTo>
                <a:lnTo>
                  <a:pt x="4229" y="4021"/>
                </a:lnTo>
                <a:close/>
              </a:path>
            </a:pathLst>
          </a:custGeom>
          <a:solidFill>
            <a:sysClr val="window" lastClr="FFFFFF"/>
          </a:solidFill>
          <a:ln>
            <a:noFill/>
          </a:ln>
        </p:spPr>
        <p:txBody>
          <a:bodyPr anchor="ctr" anchorCtr="1">
            <a:normAutofit fontScale="87500" lnSpcReduction="10000"/>
          </a:bodyPr>
          <a:lstStyle/>
          <a:p>
            <a:endParaRPr lang="zh-CN" altLang="en-US" noProof="1">
              <a:sym typeface="Arial" panose="020B0604020202020204" pitchFamily="34" charset="0"/>
            </a:endParaRPr>
          </a:p>
        </p:txBody>
      </p:sp>
      <p:sp>
        <p:nvSpPr>
          <p:cNvPr id="65" name="文本框 37"/>
          <p:cNvSpPr txBox="1">
            <a:spLocks noChangeArrowheads="1"/>
          </p:cNvSpPr>
          <p:nvPr>
            <p:custDataLst>
              <p:tags r:id="rId24"/>
            </p:custDataLst>
          </p:nvPr>
        </p:nvSpPr>
        <p:spPr bwMode="auto">
          <a:xfrm>
            <a:off x="8510588" y="4282529"/>
            <a:ext cx="116363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可定制开发更多趣味活动</a:t>
            </a:r>
          </a:p>
        </p:txBody>
      </p:sp>
      <p:sp>
        <p:nvSpPr>
          <p:cNvPr id="66" name="文本框 38"/>
          <p:cNvSpPr txBox="1">
            <a:spLocks noChangeArrowheads="1"/>
          </p:cNvSpPr>
          <p:nvPr>
            <p:custDataLst>
              <p:tags r:id="rId25"/>
            </p:custDataLst>
          </p:nvPr>
        </p:nvSpPr>
        <p:spPr bwMode="auto">
          <a:xfrm>
            <a:off x="8510588" y="3863429"/>
            <a:ext cx="11636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10CF9B"/>
                </a:solidFill>
                <a:sym typeface="Arial" panose="020B0604020202020204" pitchFamily="34" charset="0"/>
              </a:rPr>
              <a:t>LOREM</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grpId="0" nodeType="clickEffect">
                                  <p:stCondLst>
                                    <p:cond delay="0"/>
                                  </p:stCondLst>
                                  <p:childTnLst>
                                    <p:set>
                                      <p:cBhvr>
                                        <p:cTn id="14" dur="500"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500"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500"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7" presetClass="entr" presetSubtype="8" fill="hold" grpId="0" nodeType="withEffect">
                                  <p:stCondLst>
                                    <p:cond delay="0"/>
                                  </p:stCondLst>
                                  <p:childTnLst>
                                    <p:set>
                                      <p:cBhvr>
                                        <p:cTn id="26" dur="500"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7" presetClass="entr" presetSubtype="8" fill="hold" grpId="0" nodeType="withEffect">
                                  <p:stCondLst>
                                    <p:cond delay="0"/>
                                  </p:stCondLst>
                                  <p:childTnLst>
                                    <p:set>
                                      <p:cBhvr>
                                        <p:cTn id="30" dur="500"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strips(downRigh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ntr" presetSubtype="1" fill="hold" grpId="0" nodeType="clickEffect">
                                  <p:stCondLst>
                                    <p:cond delay="0"/>
                                  </p:stCondLst>
                                  <p:childTnLst>
                                    <p:set>
                                      <p:cBhvr>
                                        <p:cTn id="41" dur="500"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par>
                                <p:cTn id="44" presetID="7" presetClass="entr" presetSubtype="1" fill="hold" grpId="0" nodeType="withEffect">
                                  <p:stCondLst>
                                    <p:cond delay="0"/>
                                  </p:stCondLst>
                                  <p:childTnLst>
                                    <p:set>
                                      <p:cBhvr>
                                        <p:cTn id="45" dur="500"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0-#ppt_h/2"/>
                                          </p:val>
                                        </p:tav>
                                        <p:tav tm="100000">
                                          <p:val>
                                            <p:strVal val="#ppt_y"/>
                                          </p:val>
                                        </p:tav>
                                      </p:tavLst>
                                    </p:anim>
                                  </p:childTnLst>
                                </p:cTn>
                              </p:par>
                              <p:par>
                                <p:cTn id="48" presetID="7" presetClass="entr" presetSubtype="1" fill="hold" grpId="0" nodeType="withEffect">
                                  <p:stCondLst>
                                    <p:cond delay="0"/>
                                  </p:stCondLst>
                                  <p:childTnLst>
                                    <p:set>
                                      <p:cBhvr>
                                        <p:cTn id="49" dur="500" fill="hold">
                                          <p:stCondLst>
                                            <p:cond delay="0"/>
                                          </p:stCondLst>
                                        </p:cTn>
                                        <p:tgtEl>
                                          <p:spTgt spid="38"/>
                                        </p:tgtEl>
                                        <p:attrNameLst>
                                          <p:attrName>style.visibility</p:attrName>
                                        </p:attrNameLst>
                                      </p:cBhvr>
                                      <p:to>
                                        <p:strVal val="visible"/>
                                      </p:to>
                                    </p:set>
                                    <p:anim calcmode="lin" valueType="num">
                                      <p:cBhvr additive="base">
                                        <p:cTn id="50" dur="500" fill="hold"/>
                                        <p:tgtEl>
                                          <p:spTgt spid="38"/>
                                        </p:tgtEl>
                                        <p:attrNameLst>
                                          <p:attrName>ppt_x</p:attrName>
                                        </p:attrNameLst>
                                      </p:cBhvr>
                                      <p:tavLst>
                                        <p:tav tm="0">
                                          <p:val>
                                            <p:strVal val="#ppt_x"/>
                                          </p:val>
                                        </p:tav>
                                        <p:tav tm="100000">
                                          <p:val>
                                            <p:strVal val="#ppt_x"/>
                                          </p:val>
                                        </p:tav>
                                      </p:tavLst>
                                    </p:anim>
                                    <p:anim calcmode="lin" valueType="num">
                                      <p:cBhvr additive="base">
                                        <p:cTn id="51" dur="500" fill="hold"/>
                                        <p:tgtEl>
                                          <p:spTgt spid="38"/>
                                        </p:tgtEl>
                                        <p:attrNameLst>
                                          <p:attrName>ppt_y</p:attrName>
                                        </p:attrNameLst>
                                      </p:cBhvr>
                                      <p:tavLst>
                                        <p:tav tm="0">
                                          <p:val>
                                            <p:strVal val="0-#ppt_h/2"/>
                                          </p:val>
                                        </p:tav>
                                        <p:tav tm="100000">
                                          <p:val>
                                            <p:strVal val="#ppt_y"/>
                                          </p:val>
                                        </p:tav>
                                      </p:tavLst>
                                    </p:anim>
                                  </p:childTnLst>
                                </p:cTn>
                              </p:par>
                              <p:par>
                                <p:cTn id="52" presetID="7" presetClass="entr" presetSubtype="1" fill="hold" grpId="0" nodeType="withEffect">
                                  <p:stCondLst>
                                    <p:cond delay="0"/>
                                  </p:stCondLst>
                                  <p:childTnLst>
                                    <p:set>
                                      <p:cBhvr>
                                        <p:cTn id="53" dur="500"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ppt_x"/>
                                          </p:val>
                                        </p:tav>
                                        <p:tav tm="100000">
                                          <p:val>
                                            <p:strVal val="#ppt_x"/>
                                          </p:val>
                                        </p:tav>
                                      </p:tavLst>
                                    </p:anim>
                                    <p:anim calcmode="lin" valueType="num">
                                      <p:cBhvr additive="base">
                                        <p:cTn id="55" dur="500" fill="hold"/>
                                        <p:tgtEl>
                                          <p:spTgt spid="37"/>
                                        </p:tgtEl>
                                        <p:attrNameLst>
                                          <p:attrName>ppt_y</p:attrName>
                                        </p:attrNameLst>
                                      </p:cBhvr>
                                      <p:tavLst>
                                        <p:tav tm="0">
                                          <p:val>
                                            <p:strVal val="0-#ppt_h/2"/>
                                          </p:val>
                                        </p:tav>
                                        <p:tav tm="100000">
                                          <p:val>
                                            <p:strVal val="#ppt_y"/>
                                          </p:val>
                                        </p:tav>
                                      </p:tavLst>
                                    </p:anim>
                                  </p:childTnLst>
                                </p:cTn>
                              </p:par>
                              <p:par>
                                <p:cTn id="56" presetID="7" presetClass="entr" presetSubtype="1" fill="hold" grpId="0" nodeType="withEffect">
                                  <p:stCondLst>
                                    <p:cond delay="0"/>
                                  </p:stCondLst>
                                  <p:childTnLst>
                                    <p:set>
                                      <p:cBhvr>
                                        <p:cTn id="57" dur="500"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ppt_x"/>
                                          </p:val>
                                        </p:tav>
                                        <p:tav tm="100000">
                                          <p:val>
                                            <p:strVal val="#ppt_x"/>
                                          </p:val>
                                        </p:tav>
                                      </p:tavLst>
                                    </p:anim>
                                    <p:anim calcmode="lin" valueType="num">
                                      <p:cBhvr additive="base">
                                        <p:cTn id="59"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strips(downRight)">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7" presetClass="entr" presetSubtype="1" fill="hold" grpId="0" nodeType="clickEffect">
                                  <p:stCondLst>
                                    <p:cond delay="0"/>
                                  </p:stCondLst>
                                  <p:childTnLst>
                                    <p:set>
                                      <p:cBhvr>
                                        <p:cTn id="68" dur="500" fill="hold">
                                          <p:stCondLst>
                                            <p:cond delay="0"/>
                                          </p:stCondLst>
                                        </p:cTn>
                                        <p:tgtEl>
                                          <p:spTgt spid="42"/>
                                        </p:tgtEl>
                                        <p:attrNameLst>
                                          <p:attrName>style.visibility</p:attrName>
                                        </p:attrNameLst>
                                      </p:cBhvr>
                                      <p:to>
                                        <p:strVal val="visible"/>
                                      </p:to>
                                    </p:set>
                                    <p:anim calcmode="lin" valueType="num">
                                      <p:cBhvr additive="base">
                                        <p:cTn id="69" dur="500" fill="hold"/>
                                        <p:tgtEl>
                                          <p:spTgt spid="42"/>
                                        </p:tgtEl>
                                        <p:attrNameLst>
                                          <p:attrName>ppt_x</p:attrName>
                                        </p:attrNameLst>
                                      </p:cBhvr>
                                      <p:tavLst>
                                        <p:tav tm="0">
                                          <p:val>
                                            <p:strVal val="#ppt_x"/>
                                          </p:val>
                                        </p:tav>
                                        <p:tav tm="100000">
                                          <p:val>
                                            <p:strVal val="#ppt_x"/>
                                          </p:val>
                                        </p:tav>
                                      </p:tavLst>
                                    </p:anim>
                                    <p:anim calcmode="lin" valueType="num">
                                      <p:cBhvr additive="base">
                                        <p:cTn id="70" dur="500" fill="hold"/>
                                        <p:tgtEl>
                                          <p:spTgt spid="42"/>
                                        </p:tgtEl>
                                        <p:attrNameLst>
                                          <p:attrName>ppt_y</p:attrName>
                                        </p:attrNameLst>
                                      </p:cBhvr>
                                      <p:tavLst>
                                        <p:tav tm="0">
                                          <p:val>
                                            <p:strVal val="0-#ppt_h/2"/>
                                          </p:val>
                                        </p:tav>
                                        <p:tav tm="100000">
                                          <p:val>
                                            <p:strVal val="#ppt_y"/>
                                          </p:val>
                                        </p:tav>
                                      </p:tavLst>
                                    </p:anim>
                                  </p:childTnLst>
                                </p:cTn>
                              </p:par>
                              <p:par>
                                <p:cTn id="71" presetID="7" presetClass="entr" presetSubtype="1" fill="hold" grpId="0" nodeType="withEffect">
                                  <p:stCondLst>
                                    <p:cond delay="0"/>
                                  </p:stCondLst>
                                  <p:childTnLst>
                                    <p:set>
                                      <p:cBhvr>
                                        <p:cTn id="72" dur="500"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ppt_x"/>
                                          </p:val>
                                        </p:tav>
                                        <p:tav tm="100000">
                                          <p:val>
                                            <p:strVal val="#ppt_x"/>
                                          </p:val>
                                        </p:tav>
                                      </p:tavLst>
                                    </p:anim>
                                    <p:anim calcmode="lin" valueType="num">
                                      <p:cBhvr additive="base">
                                        <p:cTn id="74" dur="500" fill="hold"/>
                                        <p:tgtEl>
                                          <p:spTgt spid="41"/>
                                        </p:tgtEl>
                                        <p:attrNameLst>
                                          <p:attrName>ppt_y</p:attrName>
                                        </p:attrNameLst>
                                      </p:cBhvr>
                                      <p:tavLst>
                                        <p:tav tm="0">
                                          <p:val>
                                            <p:strVal val="0-#ppt_h/2"/>
                                          </p:val>
                                        </p:tav>
                                        <p:tav tm="100000">
                                          <p:val>
                                            <p:strVal val="#ppt_y"/>
                                          </p:val>
                                        </p:tav>
                                      </p:tavLst>
                                    </p:anim>
                                  </p:childTnLst>
                                </p:cTn>
                              </p:par>
                              <p:par>
                                <p:cTn id="75" presetID="7" presetClass="entr" presetSubtype="1" fill="hold" grpId="0" nodeType="withEffect">
                                  <p:stCondLst>
                                    <p:cond delay="0"/>
                                  </p:stCondLst>
                                  <p:childTnLst>
                                    <p:set>
                                      <p:cBhvr>
                                        <p:cTn id="76" dur="500"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ppt_x"/>
                                          </p:val>
                                        </p:tav>
                                        <p:tav tm="100000">
                                          <p:val>
                                            <p:strVal val="#ppt_x"/>
                                          </p:val>
                                        </p:tav>
                                      </p:tavLst>
                                    </p:anim>
                                    <p:anim calcmode="lin" valueType="num">
                                      <p:cBhvr additive="base">
                                        <p:cTn id="78" dur="500" fill="hold"/>
                                        <p:tgtEl>
                                          <p:spTgt spid="44"/>
                                        </p:tgtEl>
                                        <p:attrNameLst>
                                          <p:attrName>ppt_y</p:attrName>
                                        </p:attrNameLst>
                                      </p:cBhvr>
                                      <p:tavLst>
                                        <p:tav tm="0">
                                          <p:val>
                                            <p:strVal val="0-#ppt_h/2"/>
                                          </p:val>
                                        </p:tav>
                                        <p:tav tm="100000">
                                          <p:val>
                                            <p:strVal val="#ppt_y"/>
                                          </p:val>
                                        </p:tav>
                                      </p:tavLst>
                                    </p:anim>
                                  </p:childTnLst>
                                </p:cTn>
                              </p:par>
                              <p:par>
                                <p:cTn id="79" presetID="7" presetClass="entr" presetSubtype="1" fill="hold" grpId="0" nodeType="withEffect">
                                  <p:stCondLst>
                                    <p:cond delay="0"/>
                                  </p:stCondLst>
                                  <p:childTnLst>
                                    <p:set>
                                      <p:cBhvr>
                                        <p:cTn id="80" dur="500" fill="hold">
                                          <p:stCondLst>
                                            <p:cond delay="0"/>
                                          </p:stCondLst>
                                        </p:cTn>
                                        <p:tgtEl>
                                          <p:spTgt spid="43"/>
                                        </p:tgtEl>
                                        <p:attrNameLst>
                                          <p:attrName>style.visibility</p:attrName>
                                        </p:attrNameLst>
                                      </p:cBhvr>
                                      <p:to>
                                        <p:strVal val="visible"/>
                                      </p:to>
                                    </p:set>
                                    <p:anim calcmode="lin" valueType="num">
                                      <p:cBhvr additive="base">
                                        <p:cTn id="81" dur="500" fill="hold"/>
                                        <p:tgtEl>
                                          <p:spTgt spid="43"/>
                                        </p:tgtEl>
                                        <p:attrNameLst>
                                          <p:attrName>ppt_x</p:attrName>
                                        </p:attrNameLst>
                                      </p:cBhvr>
                                      <p:tavLst>
                                        <p:tav tm="0">
                                          <p:val>
                                            <p:strVal val="#ppt_x"/>
                                          </p:val>
                                        </p:tav>
                                        <p:tav tm="100000">
                                          <p:val>
                                            <p:strVal val="#ppt_x"/>
                                          </p:val>
                                        </p:tav>
                                      </p:tavLst>
                                    </p:anim>
                                    <p:anim calcmode="lin" valueType="num">
                                      <p:cBhvr additive="base">
                                        <p:cTn id="82" dur="500" fill="hold"/>
                                        <p:tgtEl>
                                          <p:spTgt spid="43"/>
                                        </p:tgtEl>
                                        <p:attrNameLst>
                                          <p:attrName>ppt_y</p:attrName>
                                        </p:attrNameLst>
                                      </p:cBhvr>
                                      <p:tavLst>
                                        <p:tav tm="0">
                                          <p:val>
                                            <p:strVal val="0-#ppt_h/2"/>
                                          </p:val>
                                        </p:tav>
                                        <p:tav tm="100000">
                                          <p:val>
                                            <p:strVal val="#ppt_y"/>
                                          </p:val>
                                        </p:tav>
                                      </p:tavLst>
                                    </p:anim>
                                  </p:childTnLst>
                                </p:cTn>
                              </p:par>
                              <p:par>
                                <p:cTn id="83" presetID="7" presetClass="entr" presetSubtype="1" fill="hold" grpId="0" nodeType="withEffect">
                                  <p:stCondLst>
                                    <p:cond delay="0"/>
                                  </p:stCondLst>
                                  <p:childTnLst>
                                    <p:set>
                                      <p:cBhvr>
                                        <p:cTn id="84" dur="500" fill="hold">
                                          <p:stCondLst>
                                            <p:cond delay="0"/>
                                          </p:stCondLst>
                                        </p:cTn>
                                        <p:tgtEl>
                                          <p:spTgt spid="60"/>
                                        </p:tgtEl>
                                        <p:attrNameLst>
                                          <p:attrName>style.visibility</p:attrName>
                                        </p:attrNameLst>
                                      </p:cBhvr>
                                      <p:to>
                                        <p:strVal val="visible"/>
                                      </p:to>
                                    </p:set>
                                    <p:anim calcmode="lin" valueType="num">
                                      <p:cBhvr additive="base">
                                        <p:cTn id="85" dur="500" fill="hold"/>
                                        <p:tgtEl>
                                          <p:spTgt spid="60"/>
                                        </p:tgtEl>
                                        <p:attrNameLst>
                                          <p:attrName>ppt_x</p:attrName>
                                        </p:attrNameLst>
                                      </p:cBhvr>
                                      <p:tavLst>
                                        <p:tav tm="0">
                                          <p:val>
                                            <p:strVal val="#ppt_x"/>
                                          </p:val>
                                        </p:tav>
                                        <p:tav tm="100000">
                                          <p:val>
                                            <p:strVal val="#ppt_x"/>
                                          </p:val>
                                        </p:tav>
                                      </p:tavLst>
                                    </p:anim>
                                    <p:anim calcmode="lin" valueType="num">
                                      <p:cBhvr additive="base">
                                        <p:cTn id="86"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8" presetClass="entr" presetSubtype="6"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strips(downRight)">
                                      <p:cBhvr>
                                        <p:cTn id="91" dur="500"/>
                                        <p:tgtEl>
                                          <p:spTgt spid="45"/>
                                        </p:tgtEl>
                                      </p:cBhvr>
                                    </p:animEffect>
                                  </p:childTnLst>
                                </p:cTn>
                              </p:par>
                            </p:childTnLst>
                          </p:cTn>
                        </p:par>
                      </p:childTnLst>
                    </p:cTn>
                  </p:par>
                  <p:par>
                    <p:cTn id="92" fill="hold">
                      <p:stCondLst>
                        <p:cond delay="indefinite"/>
                      </p:stCondLst>
                      <p:childTnLst>
                        <p:par>
                          <p:cTn id="93" fill="hold">
                            <p:stCondLst>
                              <p:cond delay="0"/>
                            </p:stCondLst>
                            <p:childTnLst>
                              <p:par>
                                <p:cTn id="94" presetID="7" presetClass="entr" presetSubtype="2" fill="hold" grpId="0" nodeType="clickEffect">
                                  <p:stCondLst>
                                    <p:cond delay="0"/>
                                  </p:stCondLst>
                                  <p:childTnLst>
                                    <p:set>
                                      <p:cBhvr>
                                        <p:cTn id="95" dur="500" fill="hold">
                                          <p:stCondLst>
                                            <p:cond delay="0"/>
                                          </p:stCondLst>
                                        </p:cTn>
                                        <p:tgtEl>
                                          <p:spTgt spid="61"/>
                                        </p:tgtEl>
                                        <p:attrNameLst>
                                          <p:attrName>style.visibility</p:attrName>
                                        </p:attrNameLst>
                                      </p:cBhvr>
                                      <p:to>
                                        <p:strVal val="visible"/>
                                      </p:to>
                                    </p:set>
                                    <p:anim calcmode="lin" valueType="num">
                                      <p:cBhvr additive="base">
                                        <p:cTn id="96" dur="500" fill="hold"/>
                                        <p:tgtEl>
                                          <p:spTgt spid="61"/>
                                        </p:tgtEl>
                                        <p:attrNameLst>
                                          <p:attrName>ppt_x</p:attrName>
                                        </p:attrNameLst>
                                      </p:cBhvr>
                                      <p:tavLst>
                                        <p:tav tm="0">
                                          <p:val>
                                            <p:strVal val="1+#ppt_w/2"/>
                                          </p:val>
                                        </p:tav>
                                        <p:tav tm="100000">
                                          <p:val>
                                            <p:strVal val="#ppt_x"/>
                                          </p:val>
                                        </p:tav>
                                      </p:tavLst>
                                    </p:anim>
                                    <p:anim calcmode="lin" valueType="num">
                                      <p:cBhvr additive="base">
                                        <p:cTn id="97" dur="500" fill="hold"/>
                                        <p:tgtEl>
                                          <p:spTgt spid="61"/>
                                        </p:tgtEl>
                                        <p:attrNameLst>
                                          <p:attrName>ppt_y</p:attrName>
                                        </p:attrNameLst>
                                      </p:cBhvr>
                                      <p:tavLst>
                                        <p:tav tm="0">
                                          <p:val>
                                            <p:strVal val="#ppt_y"/>
                                          </p:val>
                                        </p:tav>
                                        <p:tav tm="100000">
                                          <p:val>
                                            <p:strVal val="#ppt_y"/>
                                          </p:val>
                                        </p:tav>
                                      </p:tavLst>
                                    </p:anim>
                                  </p:childTnLst>
                                </p:cTn>
                              </p:par>
                              <p:par>
                                <p:cTn id="98" presetID="7" presetClass="entr" presetSubtype="2" fill="hold" grpId="0" nodeType="withEffect">
                                  <p:stCondLst>
                                    <p:cond delay="0"/>
                                  </p:stCondLst>
                                  <p:childTnLst>
                                    <p:set>
                                      <p:cBhvr>
                                        <p:cTn id="99" dur="500" fill="hold">
                                          <p:stCondLst>
                                            <p:cond delay="0"/>
                                          </p:stCondLst>
                                        </p:cTn>
                                        <p:tgtEl>
                                          <p:spTgt spid="62"/>
                                        </p:tgtEl>
                                        <p:attrNameLst>
                                          <p:attrName>style.visibility</p:attrName>
                                        </p:attrNameLst>
                                      </p:cBhvr>
                                      <p:to>
                                        <p:strVal val="visible"/>
                                      </p:to>
                                    </p:set>
                                    <p:anim calcmode="lin" valueType="num">
                                      <p:cBhvr additive="base">
                                        <p:cTn id="100" dur="500" fill="hold"/>
                                        <p:tgtEl>
                                          <p:spTgt spid="62"/>
                                        </p:tgtEl>
                                        <p:attrNameLst>
                                          <p:attrName>ppt_x</p:attrName>
                                        </p:attrNameLst>
                                      </p:cBhvr>
                                      <p:tavLst>
                                        <p:tav tm="0">
                                          <p:val>
                                            <p:strVal val="1+#ppt_w/2"/>
                                          </p:val>
                                        </p:tav>
                                        <p:tav tm="100000">
                                          <p:val>
                                            <p:strVal val="#ppt_x"/>
                                          </p:val>
                                        </p:tav>
                                      </p:tavLst>
                                    </p:anim>
                                    <p:anim calcmode="lin" valueType="num">
                                      <p:cBhvr additive="base">
                                        <p:cTn id="101" dur="500" fill="hold"/>
                                        <p:tgtEl>
                                          <p:spTgt spid="62"/>
                                        </p:tgtEl>
                                        <p:attrNameLst>
                                          <p:attrName>ppt_y</p:attrName>
                                        </p:attrNameLst>
                                      </p:cBhvr>
                                      <p:tavLst>
                                        <p:tav tm="0">
                                          <p:val>
                                            <p:strVal val="#ppt_y"/>
                                          </p:val>
                                        </p:tav>
                                        <p:tav tm="100000">
                                          <p:val>
                                            <p:strVal val="#ppt_y"/>
                                          </p:val>
                                        </p:tav>
                                      </p:tavLst>
                                    </p:anim>
                                  </p:childTnLst>
                                </p:cTn>
                              </p:par>
                              <p:par>
                                <p:cTn id="102" presetID="7" presetClass="entr" presetSubtype="2" fill="hold" grpId="0" nodeType="withEffect">
                                  <p:stCondLst>
                                    <p:cond delay="0"/>
                                  </p:stCondLst>
                                  <p:childTnLst>
                                    <p:set>
                                      <p:cBhvr>
                                        <p:cTn id="103" dur="500" fill="hold">
                                          <p:stCondLst>
                                            <p:cond delay="0"/>
                                          </p:stCondLst>
                                        </p:cTn>
                                        <p:tgtEl>
                                          <p:spTgt spid="64"/>
                                        </p:tgtEl>
                                        <p:attrNameLst>
                                          <p:attrName>style.visibility</p:attrName>
                                        </p:attrNameLst>
                                      </p:cBhvr>
                                      <p:to>
                                        <p:strVal val="visible"/>
                                      </p:to>
                                    </p:set>
                                    <p:anim calcmode="lin" valueType="num">
                                      <p:cBhvr additive="base">
                                        <p:cTn id="104" dur="500" fill="hold"/>
                                        <p:tgtEl>
                                          <p:spTgt spid="64"/>
                                        </p:tgtEl>
                                        <p:attrNameLst>
                                          <p:attrName>ppt_x</p:attrName>
                                        </p:attrNameLst>
                                      </p:cBhvr>
                                      <p:tavLst>
                                        <p:tav tm="0">
                                          <p:val>
                                            <p:strVal val="1+#ppt_w/2"/>
                                          </p:val>
                                        </p:tav>
                                        <p:tav tm="100000">
                                          <p:val>
                                            <p:strVal val="#ppt_x"/>
                                          </p:val>
                                        </p:tav>
                                      </p:tavLst>
                                    </p:anim>
                                    <p:anim calcmode="lin" valueType="num">
                                      <p:cBhvr additive="base">
                                        <p:cTn id="105" dur="500" fill="hold"/>
                                        <p:tgtEl>
                                          <p:spTgt spid="64"/>
                                        </p:tgtEl>
                                        <p:attrNameLst>
                                          <p:attrName>ppt_y</p:attrName>
                                        </p:attrNameLst>
                                      </p:cBhvr>
                                      <p:tavLst>
                                        <p:tav tm="0">
                                          <p:val>
                                            <p:strVal val="#ppt_y"/>
                                          </p:val>
                                        </p:tav>
                                        <p:tav tm="100000">
                                          <p:val>
                                            <p:strVal val="#ppt_y"/>
                                          </p:val>
                                        </p:tav>
                                      </p:tavLst>
                                    </p:anim>
                                  </p:childTnLst>
                                </p:cTn>
                              </p:par>
                              <p:par>
                                <p:cTn id="106" presetID="7" presetClass="entr" presetSubtype="2" fill="hold" grpId="0" nodeType="withEffect">
                                  <p:stCondLst>
                                    <p:cond delay="0"/>
                                  </p:stCondLst>
                                  <p:childTnLst>
                                    <p:set>
                                      <p:cBhvr>
                                        <p:cTn id="107" dur="500" fill="hold">
                                          <p:stCondLst>
                                            <p:cond delay="0"/>
                                          </p:stCondLst>
                                        </p:cTn>
                                        <p:tgtEl>
                                          <p:spTgt spid="63"/>
                                        </p:tgtEl>
                                        <p:attrNameLst>
                                          <p:attrName>style.visibility</p:attrName>
                                        </p:attrNameLst>
                                      </p:cBhvr>
                                      <p:to>
                                        <p:strVal val="visible"/>
                                      </p:to>
                                    </p:set>
                                    <p:anim calcmode="lin" valueType="num">
                                      <p:cBhvr additive="base">
                                        <p:cTn id="108" dur="500" fill="hold"/>
                                        <p:tgtEl>
                                          <p:spTgt spid="63"/>
                                        </p:tgtEl>
                                        <p:attrNameLst>
                                          <p:attrName>ppt_x</p:attrName>
                                        </p:attrNameLst>
                                      </p:cBhvr>
                                      <p:tavLst>
                                        <p:tav tm="0">
                                          <p:val>
                                            <p:strVal val="1+#ppt_w/2"/>
                                          </p:val>
                                        </p:tav>
                                        <p:tav tm="100000">
                                          <p:val>
                                            <p:strVal val="#ppt_x"/>
                                          </p:val>
                                        </p:tav>
                                      </p:tavLst>
                                    </p:anim>
                                    <p:anim calcmode="lin" valueType="num">
                                      <p:cBhvr additive="base">
                                        <p:cTn id="109" dur="500" fill="hold"/>
                                        <p:tgtEl>
                                          <p:spTgt spid="63"/>
                                        </p:tgtEl>
                                        <p:attrNameLst>
                                          <p:attrName>ppt_y</p:attrName>
                                        </p:attrNameLst>
                                      </p:cBhvr>
                                      <p:tavLst>
                                        <p:tav tm="0">
                                          <p:val>
                                            <p:strVal val="#ppt_y"/>
                                          </p:val>
                                        </p:tav>
                                        <p:tav tm="100000">
                                          <p:val>
                                            <p:strVal val="#ppt_y"/>
                                          </p:val>
                                        </p:tav>
                                      </p:tavLst>
                                    </p:anim>
                                  </p:childTnLst>
                                </p:cTn>
                              </p:par>
                              <p:par>
                                <p:cTn id="110" presetID="7" presetClass="entr" presetSubtype="2" fill="hold" grpId="0" nodeType="withEffect">
                                  <p:stCondLst>
                                    <p:cond delay="0"/>
                                  </p:stCondLst>
                                  <p:childTnLst>
                                    <p:set>
                                      <p:cBhvr>
                                        <p:cTn id="111" dur="500" fill="hold">
                                          <p:stCondLst>
                                            <p:cond delay="0"/>
                                          </p:stCondLst>
                                        </p:cTn>
                                        <p:tgtEl>
                                          <p:spTgt spid="66"/>
                                        </p:tgtEl>
                                        <p:attrNameLst>
                                          <p:attrName>style.visibility</p:attrName>
                                        </p:attrNameLst>
                                      </p:cBhvr>
                                      <p:to>
                                        <p:strVal val="visible"/>
                                      </p:to>
                                    </p:set>
                                    <p:anim calcmode="lin" valueType="num">
                                      <p:cBhvr additive="base">
                                        <p:cTn id="112" dur="500" fill="hold"/>
                                        <p:tgtEl>
                                          <p:spTgt spid="66"/>
                                        </p:tgtEl>
                                        <p:attrNameLst>
                                          <p:attrName>ppt_x</p:attrName>
                                        </p:attrNameLst>
                                      </p:cBhvr>
                                      <p:tavLst>
                                        <p:tav tm="0">
                                          <p:val>
                                            <p:strVal val="1+#ppt_w/2"/>
                                          </p:val>
                                        </p:tav>
                                        <p:tav tm="100000">
                                          <p:val>
                                            <p:strVal val="#ppt_x"/>
                                          </p:val>
                                        </p:tav>
                                      </p:tavLst>
                                    </p:anim>
                                    <p:anim calcmode="lin" valueType="num">
                                      <p:cBhvr additive="base">
                                        <p:cTn id="113"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8" presetClass="entr" presetSubtype="6" fill="hold" grpId="0" nodeType="click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strips(downRight)">
                                      <p:cBhvr>
                                        <p:cTn id="1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23" grpId="0" animBg="1"/>
      <p:bldP spid="24" grpId="0" animBg="1"/>
      <p:bldP spid="25" grpId="0" animBg="1"/>
      <p:bldP spid="26" grpId="0" animBg="1"/>
      <p:bldP spid="28" grpId="0"/>
      <p:bldP spid="29" grpId="0"/>
      <p:bldP spid="30" grpId="0" animBg="1"/>
      <p:bldP spid="31" grpId="0" animBg="1"/>
      <p:bldP spid="37" grpId="0" animBg="1"/>
      <p:bldP spid="38" grpId="0" animBg="1"/>
      <p:bldP spid="39" grpId="0"/>
      <p:bldP spid="40" grpId="0"/>
      <p:bldP spid="41" grpId="0" animBg="1"/>
      <p:bldP spid="42" grpId="0" animBg="1"/>
      <p:bldP spid="43" grpId="0" animBg="1"/>
      <p:bldP spid="44" grpId="0" animBg="1"/>
      <p:bldP spid="45" grpId="0"/>
      <p:bldP spid="60" grpId="0"/>
      <p:bldP spid="61" grpId="0" animBg="1"/>
      <p:bldP spid="62" grpId="0" animBg="1"/>
      <p:bldP spid="63" grpId="0" animBg="1"/>
      <p:bldP spid="64" grpId="0" animBg="1"/>
      <p:bldP spid="65" grpId="0"/>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精彩活动</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Wonderful activities</a:t>
            </a:r>
          </a:p>
        </p:txBody>
      </p:sp>
      <p:pic>
        <p:nvPicPr>
          <p:cNvPr id="32" name="图片 31"/>
          <p:cNvPicPr>
            <a:picLocks noChangeAspect="1"/>
          </p:cNvPicPr>
          <p:nvPr>
            <p:custDataLst>
              <p:tags r:id="rId2"/>
            </p:custDataLst>
          </p:nvPr>
        </p:nvPicPr>
        <p:blipFill>
          <a:blip r:embed="rId7"/>
          <a:srcRect/>
          <a:stretch>
            <a:fillRect/>
          </a:stretch>
        </p:blipFill>
        <p:spPr>
          <a:xfrm>
            <a:off x="8733631" y="1673397"/>
            <a:ext cx="2509104" cy="4436421"/>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文本框 34"/>
          <p:cNvSpPr txBox="1">
            <a:spLocks noChangeArrowheads="1"/>
          </p:cNvSpPr>
          <p:nvPr>
            <p:custDataLst>
              <p:tags r:id="rId3"/>
            </p:custDataLst>
          </p:nvPr>
        </p:nvSpPr>
        <p:spPr bwMode="auto">
          <a:xfrm>
            <a:off x="4710967" y="2045344"/>
            <a:ext cx="359529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130000"/>
              </a:lnSpc>
            </a:pPr>
            <a:r>
              <a:rPr lang="zh-CN" altLang="en-US" sz="2000" dirty="0">
                <a:solidFill>
                  <a:srgbClr val="FF0000"/>
                </a:solidFill>
                <a:sym typeface="Arial" panose="020B0604020202020204" pitchFamily="34" charset="0"/>
              </a:rPr>
              <a:t>积分商城</a:t>
            </a:r>
            <a:endParaRPr lang="en-US" altLang="zh-CN" sz="2000" dirty="0">
              <a:solidFill>
                <a:srgbClr val="FF0000"/>
              </a:solidFill>
              <a:sym typeface="Arial" panose="020B0604020202020204" pitchFamily="34" charset="0"/>
            </a:endParaRPr>
          </a:p>
          <a:p>
            <a:pPr>
              <a:lnSpc>
                <a:spcPct val="130000"/>
              </a:lnSpc>
            </a:pPr>
            <a:r>
              <a:rPr lang="en-US" altLang="zh-CN" sz="2000" dirty="0">
                <a:solidFill>
                  <a:srgbClr val="FF0000"/>
                </a:solidFill>
                <a:sym typeface="Arial" panose="020B0604020202020204" pitchFamily="34" charset="0"/>
              </a:rPr>
              <a:t>    </a:t>
            </a:r>
            <a:r>
              <a:rPr lang="zh-CN" altLang="en-US" sz="2000" dirty="0">
                <a:sym typeface="Arial" panose="020B0604020202020204" pitchFamily="34" charset="0"/>
              </a:rPr>
              <a:t>可通过首页下拉值网页底部看到，也可以从进入商城按钮进入积分商城。客户可凭借参加各种活动或者使用贷款，返还利息等获得积分，来兑换各种实用礼品。</a:t>
            </a:r>
          </a:p>
        </p:txBody>
      </p:sp>
      <p:pic>
        <p:nvPicPr>
          <p:cNvPr id="34" name="图片 33"/>
          <p:cNvPicPr>
            <a:picLocks noChangeAspect="1"/>
          </p:cNvPicPr>
          <p:nvPr>
            <p:custDataLst>
              <p:tags r:id="rId4"/>
            </p:custDataLst>
          </p:nvPr>
        </p:nvPicPr>
        <p:blipFill>
          <a:blip r:embed="rId8"/>
          <a:srcRect/>
          <a:stretch>
            <a:fillRect/>
          </a:stretch>
        </p:blipFill>
        <p:spPr>
          <a:xfrm>
            <a:off x="1649892" y="1484781"/>
            <a:ext cx="2619243" cy="4625038"/>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par>
                                <p:cTn id="11" presetID="4" presetClass="entr" presetSubtype="16" fill="hold" nodeType="withEffect">
                                  <p:stCondLst>
                                    <p:cond delay="0"/>
                                  </p:stCondLst>
                                  <p:childTnLst>
                                    <p:set>
                                      <p:cBhvr>
                                        <p:cTn id="12" dur="1000" fill="hold">
                                          <p:stCondLst>
                                            <p:cond delay="0"/>
                                          </p:stCondLst>
                                        </p:cTn>
                                        <p:tgtEl>
                                          <p:spTgt spid="32"/>
                                        </p:tgtEl>
                                        <p:attrNameLst>
                                          <p:attrName>style.visibility</p:attrName>
                                        </p:attrNameLst>
                                      </p:cBhvr>
                                      <p:to>
                                        <p:strVal val="visible"/>
                                      </p:to>
                                    </p:set>
                                    <p:animEffect transition="in" filter="box(in)">
                                      <p:cBhvr>
                                        <p:cTn id="13" dur="10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inVertic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000" fill="hold">
                                          <p:stCondLst>
                                            <p:cond delay="0"/>
                                          </p:stCondLst>
                                        </p:cTn>
                                        <p:tgtEl>
                                          <p:spTgt spid="34"/>
                                        </p:tgtEl>
                                        <p:attrNameLst>
                                          <p:attrName>style.visibility</p:attrName>
                                        </p:attrNameLst>
                                      </p:cBhvr>
                                      <p:to>
                                        <p:strVal val="visible"/>
                                      </p:to>
                                    </p:set>
                                    <p:animEffect transition="in" filter="box(in)">
                                      <p:cBhvr>
                                        <p:cTn id="2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精彩活动</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Wonderful activities</a:t>
            </a:r>
          </a:p>
        </p:txBody>
      </p:sp>
      <p:pic>
        <p:nvPicPr>
          <p:cNvPr id="7" name="图片 6"/>
          <p:cNvPicPr>
            <a:picLocks noChangeAspect="1"/>
          </p:cNvPicPr>
          <p:nvPr>
            <p:custDataLst>
              <p:tags r:id="rId2"/>
            </p:custDataLst>
          </p:nvPr>
        </p:nvPicPr>
        <p:blipFill>
          <a:blip r:embed="rId7"/>
          <a:srcRect/>
          <a:stretch>
            <a:fillRect/>
          </a:stretch>
        </p:blipFill>
        <p:spPr>
          <a:xfrm>
            <a:off x="8949655" y="1931248"/>
            <a:ext cx="2461116" cy="4363967"/>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custDataLst>
              <p:tags r:id="rId3"/>
            </p:custDataLst>
          </p:nvPr>
        </p:nvPicPr>
        <p:blipFill>
          <a:blip r:embed="rId8"/>
          <a:srcRect/>
          <a:stretch>
            <a:fillRect/>
          </a:stretch>
        </p:blipFill>
        <p:spPr>
          <a:xfrm>
            <a:off x="1573521" y="1744117"/>
            <a:ext cx="2461117" cy="437579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34"/>
          <p:cNvSpPr txBox="1">
            <a:spLocks noChangeArrowheads="1"/>
          </p:cNvSpPr>
          <p:nvPr>
            <p:custDataLst>
              <p:tags r:id="rId4"/>
            </p:custDataLst>
          </p:nvPr>
        </p:nvSpPr>
        <p:spPr bwMode="auto">
          <a:xfrm>
            <a:off x="4594456" y="1960141"/>
            <a:ext cx="395533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130000"/>
              </a:lnSpc>
            </a:pPr>
            <a:r>
              <a:rPr lang="zh-CN" altLang="en-US" sz="2000" dirty="0">
                <a:solidFill>
                  <a:srgbClr val="FF0000"/>
                </a:solidFill>
                <a:sym typeface="Arial" panose="020B0604020202020204" pitchFamily="34" charset="0"/>
              </a:rPr>
              <a:t>返息抽奖</a:t>
            </a:r>
            <a:endParaRPr lang="en-US" altLang="zh-CN" sz="2000" dirty="0">
              <a:solidFill>
                <a:srgbClr val="FF0000"/>
              </a:solidFill>
              <a:sym typeface="Arial" panose="020B0604020202020204" pitchFamily="34" charset="0"/>
            </a:endParaRPr>
          </a:p>
          <a:p>
            <a:pPr>
              <a:lnSpc>
                <a:spcPct val="130000"/>
              </a:lnSpc>
            </a:pPr>
            <a:r>
              <a:rPr lang="zh-CN" altLang="en-US" sz="2000" dirty="0">
                <a:sym typeface="Arial" panose="020B0604020202020204" pitchFamily="34" charset="0"/>
              </a:rPr>
              <a:t>    可通过首页首页返息抽奖模块进入。客户可从各种活动获得反息抽奖的机会，进入此页面进行抽奖。抽奖几率及面额可以配置。客户可从个人中心我的反息券模块查看及使用获得的反息券。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000" fill="hold">
                                          <p:stCondLst>
                                            <p:cond delay="0"/>
                                          </p:stCondLst>
                                        </p:cTn>
                                        <p:tgtEl>
                                          <p:spTgt spid="8"/>
                                        </p:tgtEl>
                                        <p:attrNameLst>
                                          <p:attrName>style.visibility</p:attrName>
                                        </p:attrNameLst>
                                      </p:cBhvr>
                                      <p:to>
                                        <p:strVal val="visible"/>
                                      </p:to>
                                    </p:set>
                                    <p:animEffect transition="in" filter="box(in)">
                                      <p:cBhvr>
                                        <p:cTn id="15" dur="1000"/>
                                        <p:tgtEl>
                                          <p:spTgt spid="8"/>
                                        </p:tgtEl>
                                      </p:cBhvr>
                                    </p:animEffect>
                                  </p:childTnLst>
                                </p:cTn>
                              </p:par>
                              <p:par>
                                <p:cTn id="16" presetID="4" presetClass="entr" presetSubtype="16" fill="hold" nodeType="withEffect">
                                  <p:stCondLst>
                                    <p:cond delay="0"/>
                                  </p:stCondLst>
                                  <p:childTnLst>
                                    <p:set>
                                      <p:cBhvr>
                                        <p:cTn id="17" dur="1000" fill="hold">
                                          <p:stCondLst>
                                            <p:cond delay="0"/>
                                          </p:stCondLst>
                                        </p:cTn>
                                        <p:tgtEl>
                                          <p:spTgt spid="7"/>
                                        </p:tgtEl>
                                        <p:attrNameLst>
                                          <p:attrName>style.visibility</p:attrName>
                                        </p:attrNameLst>
                                      </p:cBhvr>
                                      <p:to>
                                        <p:strVal val="visible"/>
                                      </p:to>
                                    </p:set>
                                    <p:animEffect transition="in" filter="box(in)">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984619" y="2836596"/>
            <a:ext cx="2779928" cy="1015663"/>
          </a:xfrm>
          <a:prstGeom prst="rect">
            <a:avLst/>
          </a:prstGeom>
          <a:noFill/>
        </p:spPr>
        <p:txBody>
          <a:bodyPr wrap="none" rtlCol="0">
            <a:spAutoFit/>
          </a:bodyPr>
          <a:lstStyle/>
          <a:p>
            <a:pPr marL="0" lvl="1"/>
            <a:r>
              <a:rPr lang="zh-CN" altLang="en-US" sz="1970" b="1" dirty="0">
                <a:solidFill>
                  <a:schemeClr val="accent1"/>
                </a:solidFill>
                <a:latin typeface="微软雅黑" panose="020B0503020204020204" charset="-122"/>
                <a:ea typeface="微软雅黑" panose="020B0503020204020204" charset="-122"/>
              </a:rPr>
              <a:t> </a:t>
            </a:r>
            <a:r>
              <a:rPr lang="zh-CN" altLang="en-US" sz="2800" b="1" dirty="0">
                <a:solidFill>
                  <a:schemeClr val="accent1"/>
                </a:solidFill>
                <a:latin typeface="微软雅黑" panose="020B0503020204020204" charset="-122"/>
                <a:ea typeface="微软雅黑" panose="020B0503020204020204" charset="-122"/>
              </a:rPr>
              <a:t>第二部分</a:t>
            </a:r>
            <a:endParaRPr lang="en-US" altLang="zh-CN" sz="2800" b="1" dirty="0">
              <a:solidFill>
                <a:schemeClr val="accent1"/>
              </a:solidFill>
              <a:latin typeface="微软雅黑" panose="020B0503020204020204" charset="-122"/>
              <a:ea typeface="微软雅黑" panose="020B0503020204020204" charset="-122"/>
            </a:endParaRPr>
          </a:p>
          <a:p>
            <a:pPr marL="0" lvl="1" algn="ctr"/>
            <a:r>
              <a:rPr lang="zh-CN" altLang="en-US" sz="3200" dirty="0">
                <a:solidFill>
                  <a:schemeClr val="accent1"/>
                </a:solidFill>
                <a:latin typeface="微软雅黑" panose="020B0503020204020204" charset="-122"/>
                <a:ea typeface="微软雅黑" panose="020B0503020204020204" charset="-122"/>
              </a:rPr>
              <a:t>      办理流程</a:t>
            </a:r>
            <a:endParaRPr lang="en-US" altLang="zh-CN" sz="5060" dirty="0">
              <a:solidFill>
                <a:schemeClr val="accent1"/>
              </a:solidFill>
              <a:latin typeface="微软雅黑" panose="020B0503020204020204" charset="-122"/>
              <a:ea typeface="微软雅黑" panose="020B0503020204020204" charset="-122"/>
            </a:endParaRPr>
          </a:p>
        </p:txBody>
      </p:sp>
      <p:cxnSp>
        <p:nvCxnSpPr>
          <p:cNvPr id="13" name="直接连接符 12"/>
          <p:cNvCxnSpPr/>
          <p:nvPr/>
        </p:nvCxnSpPr>
        <p:spPr>
          <a:xfrm flipV="1">
            <a:off x="5795115" y="2698597"/>
            <a:ext cx="0" cy="199784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31545" y="4350196"/>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02</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16" name="组合 15"/>
          <p:cNvGrpSpPr/>
          <p:nvPr/>
        </p:nvGrpSpPr>
        <p:grpSpPr>
          <a:xfrm>
            <a:off x="3824095" y="2661804"/>
            <a:ext cx="1477008" cy="1477008"/>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75" name="TextBox 13"/>
          <p:cNvSpPr txBox="1"/>
          <p:nvPr/>
        </p:nvSpPr>
        <p:spPr>
          <a:xfrm>
            <a:off x="4005899" y="2893751"/>
            <a:ext cx="1269558" cy="1081963"/>
          </a:xfrm>
          <a:prstGeom prst="rect">
            <a:avLst/>
          </a:prstGeom>
          <a:noFill/>
        </p:spPr>
        <p:txBody>
          <a:bodyPr wrap="square" lIns="0" tIns="0" rIns="0" bIns="0" rtlCol="0">
            <a:spAutoFit/>
          </a:bodyPr>
          <a:lstStyle/>
          <a:p>
            <a:r>
              <a:rPr lang="en-US" altLang="zh-CN" sz="7030" b="1" dirty="0">
                <a:solidFill>
                  <a:schemeClr val="accent1"/>
                </a:solidFill>
                <a:latin typeface="Arial" panose="020B0604020202020204" pitchFamily="34" charset="0"/>
                <a:ea typeface="+mj-ea"/>
                <a:cs typeface="Arial" panose="020B0604020202020204" pitchFamily="34" charset="0"/>
              </a:rPr>
              <a:t>02</a:t>
            </a:r>
            <a:endParaRPr lang="zh-CN" altLang="en-US" sz="7030" b="1" dirty="0">
              <a:solidFill>
                <a:schemeClr val="accent1"/>
              </a:solidFill>
              <a:latin typeface="Arial" panose="020B0604020202020204" pitchFamily="34" charset="0"/>
              <a:ea typeface="+mj-ea"/>
              <a:cs typeface="Arial" panose="020B0604020202020204" pitchFamily="34" charset="0"/>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24799" t="9180" r="24239" b="9180"/>
          <a:stretch>
            <a:fillRect/>
          </a:stretch>
        </p:blipFill>
        <p:spPr>
          <a:xfrm>
            <a:off x="8383470" y="3527106"/>
            <a:ext cx="4094577" cy="3689619"/>
          </a:xfrm>
          <a:prstGeom prst="rect">
            <a:avLst/>
          </a:prstGeom>
        </p:spPr>
      </p:pic>
      <p:sp>
        <p:nvSpPr>
          <p:cNvPr id="2" name="AutoShape 2" descr="data:image/jpeg;base64,/9j/4AAQSkZJRgABAQAAAQABAAD/2wBDAAgGBgcGBQgHBwcJCQgKDBQNDAsLDBkSEw8UHRofHh0aHBwgJC4nICIsIxwcKDcpLDAxNDQ0Hyc5PTgyPC4zNDL/2wBDAQkJCQwLDBgNDRgyIRwhMjIyMjIyMjIyMjIyMjIyMjIyMjIyMjIyMjIyMjIyMjIyMjIyMjIyMjIyMjIyMjIyMjL/wAARCAEsAO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pajqdlpVq1zfXCQxDux6+wHevMdd+LUjM0Gh2wVen2icZJ91XoPx/KunD4SrXfuL59DnrYmlR+Nnq8kiRIXkYIo6knArHu/F2gWRKz6rbKw/hVtx/SvANR13VNVk33t9NNnsznaPoOlZ3FetTyVf8vJfceZUzZ/Yj9576/xK8LocfbnP+7Cx/pTo/iP4XlOBqBX/fjZf5ivAKK3/sah3f8AXyMf7VrdkfS1n4k0a/wLXU7aQnsJAD+taoIIyOQe9fKg+UggkEdxW5pXi7XNGYfZL+XYP+Wch3KfwNc1XJXvTl950U82X24/cfSFFebeH/itZ3hSDWIRaSnjzkJMZPuOq/rXocE8VxCs0MiyRsMqynIIryK+Hq0HaorHp0a9OsrwZNRRRWJsFFFFABRRRQAUUUUAFFFFABRRRQAUUUUAFFFFABRRRQAVy/izxnZeGLbacTXrj93AD+p9BT/GHiqHwxpfm8SXcmRDET1PqfYV4DfX1xqV5Ld3UrSTSMS7E/54r1Mvy/2/7yp8P5nm47G+x9yHxfkWdZ17UNevDc387SEn5VHCqPQDtWbRRX08YqK5YqyPnpScneW4UUUUxBRRRQAUUUUAFdJ4Y8Z6j4anURuZrQn57d24I9V9DXN0VFSnCpHlmrounUlTlzRdmfS+h67Y+IdPW8sZNyHhlPDIfQitWvmvw54ivPDeqJd2zFkJxLET8rr6H396+hNI1W11rTIb+zfdFKM+4PcH3FfK47AvDSutYs+kweLVeNn8SNCiiiuA7QooooAKKKKACiiigAooooAKKKKACiiigAqvdXUNjay3M7hIYlLux7ACrFebfFnXDa6ZDpELYkuTvkx/cHb8T/KtsPRdeqqa6mOIqqlTc30PNfE+vz+I9amvZSwiJKwxk/cQdB9e596xqKK+0hCMIqMdkfJzm5ycpbs7v4aaJpmuXWoQ6jbibZEpQEkFcnBIx3rW1z4SSrum0S7Djr5E5wfoG6fn+dc/8NNTXTvF8MbtiO6QxH69R+or3uvBx+Jr4fE3g9Glp0PawWHo16FpLVHzDqOkahpM5hv7OaBx/eXg/Q9DVGvqO6s7a+gMN1BHNG3VXUEVwuufCnTL0NLpkrWUp52H5oz+HUfhW9DOKctKqt+RhWyqcdabueLUV0ms+Bte0Tc01mZoF/5bQHemPfuPxArnCCCQQQR1B7V61OrCouaDujzZ05U3aSsJRRRVkBRRRQAV3Hw38UNo2sCwuXP2O7YDk8I/Zvx6GuHpQSpBBIIOQR2rKvRjWpunLZmlGrKlNTj0PqsUVzXgfXP7e8MW07nNxGPJm/3l7/iMH8a6Wvi6kHTm4S3R9bTmpxUlswoooqCwooooAKKKKACiiigAooooAKKKKACvnnx9qZ1PxlfsGzHC/kJ7BeD/AOPZr6AnmW3t5Zm+7GpY/QDNfLs0rTTySucs7lmPqScmvbyWnecp9v1PIzadoRh3I6KKK+hPCJIZngnjmiYrJGwZWHYg5Br3rw1470nXLWFZLpLe92gSQyHblu+CeCP1rwGvZPDvgzw14g8J2F0bXbM0QWSSOQht44JP4jP415WawouEXVv6o9LLZVVNqnb0Z6OCGAIIIPQilriYPB+r6Q2dG8RzpGOkN2vmr9O2K07e+8R2uF1DSobte8tjOAcepV9v6Gvn5UY/Ykn+H5nuRqv7cWvx/I6Ouf1bwdoWs5a6sYxIf+WkY2t+YrRg1SCcbSJYZP7k8ZjP4ZGD+Gav1nGU6crxdmW4wqKzV0eSat8IJV3PpN+GHURXAwfwYf4VwmreGtY0RyL+xljXPDgblP0YcV9LVHLEk0bJKgdCMFWGQfwr0qOb14aT95ficFXLKU/g0Z8r0V6p8Q/A1laWD6zpqCDYR5sI+6QT94ehryuvoMNiYYiHPA8OvQlQnySCiiitzE9K+EGp+Vqd7prN8s8YlQf7S9f0P6V7FXzx4CujaeNdNYHAdzGx9iCK+h6+Xzeny4jmXVH0eVz5qFuzCiiivLPRCiiigAooooAKKKKACiiigAooooAzdeYr4e1Nh1FrKR/3ya+Za+n9Uh+0aTeQAZMkDpj6qRXzCRgkV9Bkj92fyPDzf4ov1Eooor3Dxwr0D4a+LY9Hu20u+kC2lw2Y3Y8I/Tn0Brz+isq9CNem6cuprRrSozU4n1UCGAIIIPII706vDfBV94r1WZtO0zVxFHAm8ic7gq5xgDBJr0m10bxMAPtXiQN6iO1UfqSa+Vr4NUJcspr8f8j6Sji/ax5owf4HUEAjBHFAGBgVn29hcxAedqU82OuVVc/kK0AMADJOO5rjaS2Z1Jt7i0UVS1K/t9K0+e9uWCxQqWY+vsPc0JNuyBtJXZwHxY15YNPh0aJgZZyJJQP4UHT8z/KvH60Na1WfW9YudQuDl5XyB2VegA+gxWfX2ODw6w9FQ69fU+Vxdf21Vy6dAooorqOY1vDJK+J9NYdftCfzr6Wr5u8IQmfxfpcYHWdT+XNfSNfO50/3kfQ97KV+7l6hRRRXinrBRRRQAUUUUAFFFFABRRRQAUUUUAFfMuv2B0zxBqFljAindV/3c5U/kRX01Xi/xZ0j7NrcOpop8q6j2uR/fXj+WPyr18nq8tZwfVfl/TPMzSnzUlNdDzuiiivpT54KKKKAL+j6xd6Fqcd9ZvtkQ8g9GHcH2r3bwz4003xJAipKsN4B89u7YOfUeor56pVZlYMrFWByGBwRXFjMDTxKu9H3OzC4ydB2Wq7H1Qzqi7mYADuTgVnW+vaVd3xsra/gmuVUs0cTbtoHXJHA/GvnOfVdQuoRFcX1zLGOiSSsw/ImvSfg7p//ACEdQYf3YVP6n+n5149fK1QoupOV2tj1KOYOtVUIxPV68c+KficXV2NDtZP3UDA3BB4Z+y/h39/pXsdcrqPhXwpawXF/e6bbhFDSSSMW57k9eSa48FVp0qqnNN9rdzqxdOdSnywdu58+0Vf1m7tb3VJ57G0S1tS2Iolzwo6E57mqFfYRbaTasfLSVnZBRRRTEdv8LbA3Xi5JiuUtomcn0J4H6mvda87+E+jmz0GbUZUxJePhMjnYvGfxOfyFeiV8nmdVVMS7dND6bL6bhQV+uoUUUV553BRRRQAUUUUAFFFFABRRRQAUUUUAFYHi7Ql8Q+H7izwPOA3wsezjp+fSt+iqhOUJKcd0TOCnFxlsz5WkieGV4pVZZEYqysMFSDgg0yvUvid4QIkfXrGMlW/4+kUdD/e/xry2vs8NiI4impxPk8RQlRm4MKKKK3MQooooAK6DRfGWs6DZNZ2EsaQs5chkDEscDr+Arn6eiNJIqINzMwVR6kmoqU4VFaaui4TlB3i7M+hPBGoahqvhiC/1J1eaZmZSq7cKDtHH4E/jXnHxH8Yf2teHSbGTNnA2JGU8SOP6Ctzxj4iXwx4dtPDlg+Lv7OqSMp5jXGD+JryPPNeRl+DUqjxElpfRfr/kepjsU4wVBPXqFFFFe0eQFaWg6PPrus2+nwA5kb5mA+6o6n8qzlVmYKqksxwABkk+le6fD7wl/wAI/phu7tP9PuQN4P8AyzXsv17muPHYtYek31ex14PDOvUt0W511naRWNlBawqFihQIgHYAYqzRRXx7bbuz6hKysgooooGFFFFABRRRQAUUUUAFFFFABRRRQAUUUUARvGkqMjgMjAgg8gg9RXi/jrwBLpMkmpaXG0lgxLSRryYv/sf5V7ZSEAggjIPUV04XFTw0+aO3VHPicNCvHll958qUV7J4q+GFtfs95oxS2uCSzQnhHPt/d/lXlGpaVfaPcm3v7aSCQdA44b3B6EfSvqcNjKWIXuPXsfOV8JUoP3lp3KVFFFdRzBVnT7oWOoQXRjDmJw4U9Cw5GfxxVaihq6sxp2d0T3l3Pf3s13cuZJpWLOx7k1BRRQkkrITbbuwpyI7uqojMzHCqoySfQCtjQvC2reIZcWNsxizhpnG1F/Hv9BXsXhXwFp/hxVnkAub/ABzMw4X/AHR2+vWuLFY+lh1Z6y7HZhsFUrO+y7mL4C8Af2cU1bVowbrrFC3Pl+7f7X8q9Koor5aviJ1588z6OjRhRhyxCiiisTUKKKKACiiigAooooAKKKKACiiigAooooAKKKKACiiigAqre2NpqFuYLy2iuIm6pIoYfrVqimm07oTSaszz/VPhRo14xeylmsmPO0Hcn5Hn9a5a7+EWsRE/Zbu2nXtuJQ17TRXbTzLE09Oa/qcc8voT1tb0PA3+GXidGI+yxN7rKKfF8L/E0hwYIE92lH9K95orf+2MR2X9fMy/suh3Z47ZfCC/cg3uoQxL3WNSx/wrrtJ+Gnh/TSrzQteyjnM5yuf90cfnmu0ornq5hiamjlZeWhvTwNCnqo/eRRxpDGscSKiKMKqgAAegAqWiiuI6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a:hlinkClick r:id="rId4"/>
          </p:cNvPr>
          <p:cNvSpPr>
            <a:spLocks noChangeAspect="1" noChangeArrowheads="1"/>
          </p:cNvSpPr>
          <p:nvPr/>
        </p:nvSpPr>
        <p:spPr bwMode="auto">
          <a:xfrm>
            <a:off x="6276975" y="3463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5"/>
          <a:stretch>
            <a:fillRect/>
          </a:stretch>
        </p:blipFill>
        <p:spPr>
          <a:xfrm>
            <a:off x="1442028" y="2122542"/>
            <a:ext cx="1945184" cy="25707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anim calcmode="lin" valueType="num">
                                      <p:cBhvr>
                                        <p:cTn id="16" dur="500" fill="hold"/>
                                        <p:tgtEl>
                                          <p:spTgt spid="75"/>
                                        </p:tgtEl>
                                        <p:attrNameLst>
                                          <p:attrName>ppt_x</p:attrName>
                                        </p:attrNameLst>
                                      </p:cBhvr>
                                      <p:tavLst>
                                        <p:tav tm="0">
                                          <p:val>
                                            <p:strVal val="#ppt_x"/>
                                          </p:val>
                                        </p:tav>
                                        <p:tav tm="100000">
                                          <p:val>
                                            <p:strVal val="#ppt_x"/>
                                          </p:val>
                                        </p:tav>
                                      </p:tavLst>
                                    </p:anim>
                                    <p:anim calcmode="lin" valueType="num">
                                      <p:cBhvr>
                                        <p:cTn id="17" dur="500" fill="hold"/>
                                        <p:tgtEl>
                                          <p:spTgt spid="7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办贷流程</a:t>
            </a:r>
          </a:p>
        </p:txBody>
      </p:sp>
      <p:sp>
        <p:nvSpPr>
          <p:cNvPr id="32" name="泪滴形 7"/>
          <p:cNvSpPr/>
          <p:nvPr>
            <p:custDataLst>
              <p:tags r:id="rId1"/>
            </p:custDataLst>
          </p:nvPr>
        </p:nvSpPr>
        <p:spPr>
          <a:xfrm rot="8100000">
            <a:off x="2881313" y="2509838"/>
            <a:ext cx="985837" cy="985837"/>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3" name="KSO_Shape"/>
          <p:cNvSpPr/>
          <p:nvPr>
            <p:custDataLst>
              <p:tags r:id="rId2"/>
            </p:custDataLst>
          </p:nvPr>
        </p:nvSpPr>
        <p:spPr>
          <a:xfrm>
            <a:off x="3133725" y="2767013"/>
            <a:ext cx="469900" cy="469900"/>
          </a:xfrm>
          <a:custGeom>
            <a:avLst/>
            <a:gdLst>
              <a:gd name="connsiteX0" fmla="*/ 320662 w 792088"/>
              <a:gd name="connsiteY0" fmla="*/ 99114 h 792088"/>
              <a:gd name="connsiteX1" fmla="*/ 320662 w 792088"/>
              <a:gd name="connsiteY1" fmla="*/ 475062 h 792088"/>
              <a:gd name="connsiteX2" fmla="*/ 696610 w 792088"/>
              <a:gd name="connsiteY2" fmla="*/ 475062 h 792088"/>
              <a:gd name="connsiteX3" fmla="*/ 696610 w 792088"/>
              <a:gd name="connsiteY3" fmla="*/ 434076 h 792088"/>
              <a:gd name="connsiteX4" fmla="*/ 361648 w 792088"/>
              <a:gd name="connsiteY4" fmla="*/ 434076 h 792088"/>
              <a:gd name="connsiteX5" fmla="*/ 361648 w 792088"/>
              <a:gd name="connsiteY5" fmla="*/ 99114 h 792088"/>
              <a:gd name="connsiteX6" fmla="*/ 396044 w 792088"/>
              <a:gd name="connsiteY6" fmla="*/ 0 h 792088"/>
              <a:gd name="connsiteX7" fmla="*/ 792088 w 792088"/>
              <a:gd name="connsiteY7" fmla="*/ 396044 h 792088"/>
              <a:gd name="connsiteX8" fmla="*/ 396044 w 792088"/>
              <a:gd name="connsiteY8" fmla="*/ 792088 h 792088"/>
              <a:gd name="connsiteX9" fmla="*/ 0 w 792088"/>
              <a:gd name="connsiteY9" fmla="*/ 396044 h 792088"/>
              <a:gd name="connsiteX10" fmla="*/ 396044 w 792088"/>
              <a:gd name="connsiteY10" fmla="*/ 0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2088" h="792088">
                <a:moveTo>
                  <a:pt x="320662" y="99114"/>
                </a:moveTo>
                <a:lnTo>
                  <a:pt x="320662" y="475062"/>
                </a:lnTo>
                <a:lnTo>
                  <a:pt x="696610" y="475062"/>
                </a:lnTo>
                <a:lnTo>
                  <a:pt x="696610" y="434076"/>
                </a:lnTo>
                <a:lnTo>
                  <a:pt x="361648" y="434076"/>
                </a:lnTo>
                <a:lnTo>
                  <a:pt x="361648" y="99114"/>
                </a:lnTo>
                <a:close/>
                <a:moveTo>
                  <a:pt x="396044" y="0"/>
                </a:moveTo>
                <a:cubicBezTo>
                  <a:pt x="614773" y="0"/>
                  <a:pt x="792088" y="177315"/>
                  <a:pt x="792088" y="396044"/>
                </a:cubicBezTo>
                <a:cubicBezTo>
                  <a:pt x="792088" y="614773"/>
                  <a:pt x="614773" y="792088"/>
                  <a:pt x="396044" y="792088"/>
                </a:cubicBezTo>
                <a:cubicBezTo>
                  <a:pt x="177315" y="792088"/>
                  <a:pt x="0" y="614773"/>
                  <a:pt x="0" y="396044"/>
                </a:cubicBezTo>
                <a:cubicBezTo>
                  <a:pt x="0" y="177315"/>
                  <a:pt x="177315" y="0"/>
                  <a:pt x="396044" y="0"/>
                </a:cubicBezTo>
                <a:close/>
              </a:path>
            </a:pathLst>
          </a:custGeom>
          <a:solidFill>
            <a:srgbClr val="3069B4"/>
          </a:solidFill>
          <a:ln w="28575">
            <a:noFill/>
          </a:ln>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a:spcBef>
                <a:spcPts val="0"/>
              </a:spcBef>
              <a:spcAft>
                <a:spcPts val="0"/>
              </a:spcAft>
              <a:defRPr/>
            </a:pPr>
            <a:endParaRPr lang="en-US" noProof="1">
              <a:solidFill>
                <a:srgbClr val="FFFFFF"/>
              </a:solidFill>
              <a:sym typeface="Arial" panose="020B0604020202020204" pitchFamily="34" charset="0"/>
            </a:endParaRPr>
          </a:p>
        </p:txBody>
      </p:sp>
      <p:sp>
        <p:nvSpPr>
          <p:cNvPr id="34" name="文本框 16"/>
          <p:cNvSpPr txBox="1">
            <a:spLocks noChangeArrowheads="1"/>
          </p:cNvSpPr>
          <p:nvPr>
            <p:custDataLst>
              <p:tags r:id="rId3"/>
            </p:custDataLst>
          </p:nvPr>
        </p:nvSpPr>
        <p:spPr bwMode="auto">
          <a:xfrm>
            <a:off x="2587625" y="4378325"/>
            <a:ext cx="1482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dirty="0">
                <a:sym typeface="Arial" panose="020B0604020202020204" pitchFamily="34" charset="0"/>
              </a:rPr>
              <a:t>贷前</a:t>
            </a:r>
          </a:p>
        </p:txBody>
      </p:sp>
      <p:sp>
        <p:nvSpPr>
          <p:cNvPr id="35" name="文本框 18"/>
          <p:cNvSpPr txBox="1">
            <a:spLocks noChangeArrowheads="1"/>
          </p:cNvSpPr>
          <p:nvPr>
            <p:custDataLst>
              <p:tags r:id="rId4"/>
            </p:custDataLst>
          </p:nvPr>
        </p:nvSpPr>
        <p:spPr bwMode="auto">
          <a:xfrm>
            <a:off x="2587625" y="3838575"/>
            <a:ext cx="148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en-US" altLang="zh-CN" sz="2000">
                <a:solidFill>
                  <a:srgbClr val="3069B4"/>
                </a:solidFill>
                <a:sym typeface="Arial" panose="020B0604020202020204" pitchFamily="34" charset="0"/>
              </a:rPr>
              <a:t>Pre loan</a:t>
            </a:r>
          </a:p>
        </p:txBody>
      </p:sp>
      <p:sp>
        <p:nvSpPr>
          <p:cNvPr id="36" name="泪滴形 7"/>
          <p:cNvSpPr/>
          <p:nvPr>
            <p:custDataLst>
              <p:tags r:id="rId5"/>
            </p:custDataLst>
          </p:nvPr>
        </p:nvSpPr>
        <p:spPr>
          <a:xfrm rot="8100000">
            <a:off x="5629275" y="2509838"/>
            <a:ext cx="985838" cy="985837"/>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46" name="KSO_Shape"/>
          <p:cNvSpPr/>
          <p:nvPr>
            <p:custDataLst>
              <p:tags r:id="rId6"/>
            </p:custDataLst>
          </p:nvPr>
        </p:nvSpPr>
        <p:spPr>
          <a:xfrm flipH="1">
            <a:off x="5886450" y="2792413"/>
            <a:ext cx="593725" cy="419100"/>
          </a:xfrm>
          <a:custGeom>
            <a:avLst/>
            <a:gdLst/>
            <a:ahLst/>
            <a:cxnLst/>
            <a:rect l="l" t="t" r="r" b="b"/>
            <a:pathLst>
              <a:path w="1211637" h="857258">
                <a:moveTo>
                  <a:pt x="937021" y="713258"/>
                </a:moveTo>
                <a:cubicBezTo>
                  <a:pt x="976786" y="713258"/>
                  <a:pt x="1009021" y="745493"/>
                  <a:pt x="1009021" y="785258"/>
                </a:cubicBezTo>
                <a:cubicBezTo>
                  <a:pt x="1009021" y="825023"/>
                  <a:pt x="976786" y="857258"/>
                  <a:pt x="937021" y="857258"/>
                </a:cubicBezTo>
                <a:cubicBezTo>
                  <a:pt x="897256" y="857258"/>
                  <a:pt x="865021" y="825023"/>
                  <a:pt x="865021" y="785258"/>
                </a:cubicBezTo>
                <a:cubicBezTo>
                  <a:pt x="865021" y="745493"/>
                  <a:pt x="897256" y="713258"/>
                  <a:pt x="937021" y="713258"/>
                </a:cubicBezTo>
                <a:close/>
                <a:moveTo>
                  <a:pt x="568554" y="713258"/>
                </a:moveTo>
                <a:cubicBezTo>
                  <a:pt x="608319" y="713258"/>
                  <a:pt x="640554" y="745493"/>
                  <a:pt x="640554" y="785258"/>
                </a:cubicBezTo>
                <a:cubicBezTo>
                  <a:pt x="640554" y="825023"/>
                  <a:pt x="608319" y="857258"/>
                  <a:pt x="568554" y="857258"/>
                </a:cubicBezTo>
                <a:cubicBezTo>
                  <a:pt x="528789" y="857258"/>
                  <a:pt x="496554" y="825023"/>
                  <a:pt x="496554" y="785258"/>
                </a:cubicBezTo>
                <a:cubicBezTo>
                  <a:pt x="496554" y="745493"/>
                  <a:pt x="528789" y="713258"/>
                  <a:pt x="568554" y="713258"/>
                </a:cubicBezTo>
                <a:close/>
                <a:moveTo>
                  <a:pt x="238524" y="0"/>
                </a:moveTo>
                <a:lnTo>
                  <a:pt x="287824" y="4511"/>
                </a:lnTo>
                <a:lnTo>
                  <a:pt x="288000" y="4511"/>
                </a:lnTo>
                <a:lnTo>
                  <a:pt x="288001" y="4528"/>
                </a:lnTo>
                <a:lnTo>
                  <a:pt x="308028" y="6360"/>
                </a:lnTo>
                <a:lnTo>
                  <a:pt x="374622" y="197367"/>
                </a:lnTo>
                <a:lnTo>
                  <a:pt x="1211637" y="197367"/>
                </a:lnTo>
                <a:lnTo>
                  <a:pt x="1050402" y="681918"/>
                </a:lnTo>
                <a:lnTo>
                  <a:pt x="472773" y="681918"/>
                </a:lnTo>
                <a:lnTo>
                  <a:pt x="399476" y="461644"/>
                </a:lnTo>
                <a:lnTo>
                  <a:pt x="257414" y="54181"/>
                </a:lnTo>
                <a:lnTo>
                  <a:pt x="1" y="54181"/>
                </a:lnTo>
                <a:lnTo>
                  <a:pt x="0" y="4511"/>
                </a:lnTo>
                <a:lnTo>
                  <a:pt x="240097" y="4511"/>
                </a:lnTo>
                <a:close/>
              </a:path>
            </a:pathLst>
          </a:custGeom>
          <a:solidFill>
            <a:srgbClr val="3069B4"/>
          </a:solidFill>
          <a:ln>
            <a:noFill/>
          </a:ln>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a:spcBef>
                <a:spcPts val="0"/>
              </a:spcBef>
              <a:spcAft>
                <a:spcPts val="0"/>
              </a:spcAft>
              <a:defRPr/>
            </a:pPr>
            <a:endParaRPr lang="zh-CN" altLang="en-US" noProof="1">
              <a:solidFill>
                <a:srgbClr val="FFFFFF"/>
              </a:solidFill>
              <a:sym typeface="Arial" panose="020B0604020202020204" pitchFamily="34" charset="0"/>
            </a:endParaRPr>
          </a:p>
        </p:txBody>
      </p:sp>
      <p:sp>
        <p:nvSpPr>
          <p:cNvPr id="47" name="文本框 23"/>
          <p:cNvSpPr txBox="1">
            <a:spLocks noChangeArrowheads="1"/>
          </p:cNvSpPr>
          <p:nvPr>
            <p:custDataLst>
              <p:tags r:id="rId7"/>
            </p:custDataLst>
          </p:nvPr>
        </p:nvSpPr>
        <p:spPr bwMode="auto">
          <a:xfrm>
            <a:off x="5354638" y="4378325"/>
            <a:ext cx="1482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dirty="0">
                <a:sym typeface="Arial" panose="020B0604020202020204" pitchFamily="34" charset="0"/>
              </a:rPr>
              <a:t>贷中</a:t>
            </a:r>
          </a:p>
        </p:txBody>
      </p:sp>
      <p:sp>
        <p:nvSpPr>
          <p:cNvPr id="48" name="文本框 24"/>
          <p:cNvSpPr txBox="1">
            <a:spLocks noChangeArrowheads="1"/>
          </p:cNvSpPr>
          <p:nvPr>
            <p:custDataLst>
              <p:tags r:id="rId8"/>
            </p:custDataLst>
          </p:nvPr>
        </p:nvSpPr>
        <p:spPr bwMode="auto">
          <a:xfrm>
            <a:off x="5354638" y="3838575"/>
            <a:ext cx="1482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en-US" altLang="zh-CN" sz="2000">
                <a:solidFill>
                  <a:srgbClr val="3069B4"/>
                </a:solidFill>
                <a:sym typeface="Arial" panose="020B0604020202020204" pitchFamily="34" charset="0"/>
              </a:rPr>
              <a:t>In the loan</a:t>
            </a:r>
          </a:p>
        </p:txBody>
      </p:sp>
      <p:sp>
        <p:nvSpPr>
          <p:cNvPr id="49" name="泪滴形 7"/>
          <p:cNvSpPr/>
          <p:nvPr>
            <p:custDataLst>
              <p:tags r:id="rId9"/>
            </p:custDataLst>
          </p:nvPr>
        </p:nvSpPr>
        <p:spPr>
          <a:xfrm rot="8100000">
            <a:off x="8378825" y="2509838"/>
            <a:ext cx="985838" cy="985837"/>
          </a:xfrm>
          <a:custGeom>
            <a:avLst/>
            <a:gdLst>
              <a:gd name="connsiteX0" fmla="*/ 0 w 924022"/>
              <a:gd name="connsiteY0" fmla="*/ 462011 h 924022"/>
              <a:gd name="connsiteX1" fmla="*/ 462011 w 924022"/>
              <a:gd name="connsiteY1" fmla="*/ 0 h 924022"/>
              <a:gd name="connsiteX2" fmla="*/ 976294 w 924022"/>
              <a:gd name="connsiteY2" fmla="*/ -52272 h 924022"/>
              <a:gd name="connsiteX3" fmla="*/ 924022 w 924022"/>
              <a:gd name="connsiteY3" fmla="*/ 462011 h 924022"/>
              <a:gd name="connsiteX4" fmla="*/ 462011 w 924022"/>
              <a:gd name="connsiteY4" fmla="*/ 924022 h 924022"/>
              <a:gd name="connsiteX5" fmla="*/ 0 w 924022"/>
              <a:gd name="connsiteY5" fmla="*/ 462011 h 924022"/>
              <a:gd name="connsiteX0-1" fmla="*/ 0 w 976294"/>
              <a:gd name="connsiteY0-2" fmla="*/ 514283 h 976294"/>
              <a:gd name="connsiteX1-3" fmla="*/ 462011 w 976294"/>
              <a:gd name="connsiteY1-4" fmla="*/ 52272 h 976294"/>
              <a:gd name="connsiteX2-5" fmla="*/ 976294 w 976294"/>
              <a:gd name="connsiteY2-6" fmla="*/ 0 h 976294"/>
              <a:gd name="connsiteX3-7" fmla="*/ 924022 w 976294"/>
              <a:gd name="connsiteY3-8" fmla="*/ 514283 h 976294"/>
              <a:gd name="connsiteX4-9" fmla="*/ 462011 w 976294"/>
              <a:gd name="connsiteY4-10" fmla="*/ 976294 h 976294"/>
              <a:gd name="connsiteX5-11" fmla="*/ 0 w 976294"/>
              <a:gd name="connsiteY5-12" fmla="*/ 514283 h 976294"/>
              <a:gd name="connsiteX0-13" fmla="*/ 0 w 991098"/>
              <a:gd name="connsiteY0-14" fmla="*/ 517758 h 979769"/>
              <a:gd name="connsiteX1-15" fmla="*/ 462011 w 991098"/>
              <a:gd name="connsiteY1-16" fmla="*/ 55747 h 979769"/>
              <a:gd name="connsiteX2-17" fmla="*/ 976294 w 991098"/>
              <a:gd name="connsiteY2-18" fmla="*/ 3475 h 979769"/>
              <a:gd name="connsiteX3-19" fmla="*/ 924022 w 991098"/>
              <a:gd name="connsiteY3-20" fmla="*/ 517758 h 979769"/>
              <a:gd name="connsiteX4-21" fmla="*/ 462011 w 991098"/>
              <a:gd name="connsiteY4-22" fmla="*/ 979769 h 979769"/>
              <a:gd name="connsiteX5-23" fmla="*/ 0 w 991098"/>
              <a:gd name="connsiteY5-24" fmla="*/ 517758 h 979769"/>
              <a:gd name="connsiteX0-25" fmla="*/ 0 w 991098"/>
              <a:gd name="connsiteY0-26" fmla="*/ 532372 h 994383"/>
              <a:gd name="connsiteX1-27" fmla="*/ 462011 w 991098"/>
              <a:gd name="connsiteY1-28" fmla="*/ 70361 h 994383"/>
              <a:gd name="connsiteX2-29" fmla="*/ 976294 w 991098"/>
              <a:gd name="connsiteY2-30" fmla="*/ 18089 h 994383"/>
              <a:gd name="connsiteX3-31" fmla="*/ 924022 w 991098"/>
              <a:gd name="connsiteY3-32" fmla="*/ 532372 h 994383"/>
              <a:gd name="connsiteX4-33" fmla="*/ 462011 w 991098"/>
              <a:gd name="connsiteY4-34" fmla="*/ 994383 h 994383"/>
              <a:gd name="connsiteX5-35" fmla="*/ 0 w 991098"/>
              <a:gd name="connsiteY5-36" fmla="*/ 532372 h 994383"/>
              <a:gd name="connsiteX0-37" fmla="*/ 0 w 991098"/>
              <a:gd name="connsiteY0-38" fmla="*/ 529088 h 991099"/>
              <a:gd name="connsiteX1-39" fmla="*/ 462011 w 991098"/>
              <a:gd name="connsiteY1-40" fmla="*/ 67077 h 991099"/>
              <a:gd name="connsiteX2-41" fmla="*/ 976294 w 991098"/>
              <a:gd name="connsiteY2-42" fmla="*/ 14805 h 991099"/>
              <a:gd name="connsiteX3-43" fmla="*/ 924022 w 991098"/>
              <a:gd name="connsiteY3-44" fmla="*/ 529088 h 991099"/>
              <a:gd name="connsiteX4-45" fmla="*/ 462011 w 991098"/>
              <a:gd name="connsiteY4-46" fmla="*/ 991099 h 991099"/>
              <a:gd name="connsiteX5-47" fmla="*/ 0 w 991098"/>
              <a:gd name="connsiteY5-48" fmla="*/ 529088 h 991099"/>
              <a:gd name="connsiteX0-49" fmla="*/ 0 w 992401"/>
              <a:gd name="connsiteY0-50" fmla="*/ 529088 h 991099"/>
              <a:gd name="connsiteX1-51" fmla="*/ 462011 w 992401"/>
              <a:gd name="connsiteY1-52" fmla="*/ 67077 h 991099"/>
              <a:gd name="connsiteX2-53" fmla="*/ 976294 w 992401"/>
              <a:gd name="connsiteY2-54" fmla="*/ 14805 h 991099"/>
              <a:gd name="connsiteX3-55" fmla="*/ 924022 w 992401"/>
              <a:gd name="connsiteY3-56" fmla="*/ 529088 h 991099"/>
              <a:gd name="connsiteX4-57" fmla="*/ 462011 w 992401"/>
              <a:gd name="connsiteY4-58" fmla="*/ 991099 h 991099"/>
              <a:gd name="connsiteX5-59" fmla="*/ 0 w 992401"/>
              <a:gd name="connsiteY5-60" fmla="*/ 529088 h 991099"/>
              <a:gd name="connsiteX0-61" fmla="*/ 0 w 990452"/>
              <a:gd name="connsiteY0-62" fmla="*/ 529088 h 991099"/>
              <a:gd name="connsiteX1-63" fmla="*/ 462011 w 990452"/>
              <a:gd name="connsiteY1-64" fmla="*/ 67077 h 991099"/>
              <a:gd name="connsiteX2-65" fmla="*/ 976294 w 990452"/>
              <a:gd name="connsiteY2-66" fmla="*/ 14805 h 991099"/>
              <a:gd name="connsiteX3-67" fmla="*/ 924022 w 990452"/>
              <a:gd name="connsiteY3-68" fmla="*/ 529088 h 991099"/>
              <a:gd name="connsiteX4-69" fmla="*/ 462011 w 990452"/>
              <a:gd name="connsiteY4-70" fmla="*/ 991099 h 991099"/>
              <a:gd name="connsiteX5-71" fmla="*/ 0 w 990452"/>
              <a:gd name="connsiteY5-72" fmla="*/ 529088 h 991099"/>
              <a:gd name="connsiteX0-73" fmla="*/ 0 w 990452"/>
              <a:gd name="connsiteY0-74" fmla="*/ 528442 h 990453"/>
              <a:gd name="connsiteX1-75" fmla="*/ 462011 w 990452"/>
              <a:gd name="connsiteY1-76" fmla="*/ 66431 h 990453"/>
              <a:gd name="connsiteX2-77" fmla="*/ 976294 w 990452"/>
              <a:gd name="connsiteY2-78" fmla="*/ 14159 h 990453"/>
              <a:gd name="connsiteX3-79" fmla="*/ 924022 w 990452"/>
              <a:gd name="connsiteY3-80" fmla="*/ 528442 h 990453"/>
              <a:gd name="connsiteX4-81" fmla="*/ 462011 w 990452"/>
              <a:gd name="connsiteY4-82" fmla="*/ 990453 h 990453"/>
              <a:gd name="connsiteX5-83" fmla="*/ 0 w 990452"/>
              <a:gd name="connsiteY5-84" fmla="*/ 528442 h 990453"/>
              <a:gd name="connsiteX0-85" fmla="*/ 0 w 990452"/>
              <a:gd name="connsiteY0-86" fmla="*/ 527801 h 989812"/>
              <a:gd name="connsiteX1-87" fmla="*/ 462011 w 990452"/>
              <a:gd name="connsiteY1-88" fmla="*/ 65790 h 989812"/>
              <a:gd name="connsiteX2-89" fmla="*/ 976294 w 990452"/>
              <a:gd name="connsiteY2-90" fmla="*/ 13518 h 989812"/>
              <a:gd name="connsiteX3-91" fmla="*/ 924022 w 990452"/>
              <a:gd name="connsiteY3-92" fmla="*/ 527801 h 989812"/>
              <a:gd name="connsiteX4-93" fmla="*/ 462011 w 990452"/>
              <a:gd name="connsiteY4-94" fmla="*/ 989812 h 989812"/>
              <a:gd name="connsiteX5-95" fmla="*/ 0 w 990452"/>
              <a:gd name="connsiteY5-96" fmla="*/ 527801 h 989812"/>
              <a:gd name="connsiteX0-97" fmla="*/ 0 w 990452"/>
              <a:gd name="connsiteY0-98" fmla="*/ 525286 h 987297"/>
              <a:gd name="connsiteX1-99" fmla="*/ 462011 w 990452"/>
              <a:gd name="connsiteY1-100" fmla="*/ 63275 h 987297"/>
              <a:gd name="connsiteX2-101" fmla="*/ 976294 w 990452"/>
              <a:gd name="connsiteY2-102" fmla="*/ 11003 h 987297"/>
              <a:gd name="connsiteX3-103" fmla="*/ 924022 w 990452"/>
              <a:gd name="connsiteY3-104" fmla="*/ 525286 h 987297"/>
              <a:gd name="connsiteX4-105" fmla="*/ 462011 w 990452"/>
              <a:gd name="connsiteY4-106" fmla="*/ 987297 h 987297"/>
              <a:gd name="connsiteX5-107" fmla="*/ 0 w 990452"/>
              <a:gd name="connsiteY5-108" fmla="*/ 525286 h 987297"/>
              <a:gd name="connsiteX0-109" fmla="*/ 0 w 990452"/>
              <a:gd name="connsiteY0-110" fmla="*/ 523462 h 985473"/>
              <a:gd name="connsiteX1-111" fmla="*/ 462011 w 990452"/>
              <a:gd name="connsiteY1-112" fmla="*/ 61451 h 985473"/>
              <a:gd name="connsiteX2-113" fmla="*/ 976294 w 990452"/>
              <a:gd name="connsiteY2-114" fmla="*/ 9179 h 985473"/>
              <a:gd name="connsiteX3-115" fmla="*/ 924022 w 990452"/>
              <a:gd name="connsiteY3-116" fmla="*/ 523462 h 985473"/>
              <a:gd name="connsiteX4-117" fmla="*/ 462011 w 990452"/>
              <a:gd name="connsiteY4-118" fmla="*/ 985473 h 985473"/>
              <a:gd name="connsiteX5-119" fmla="*/ 0 w 990452"/>
              <a:gd name="connsiteY5-120" fmla="*/ 523462 h 985473"/>
              <a:gd name="connsiteX0-121" fmla="*/ 0 w 985472"/>
              <a:gd name="connsiteY0-122" fmla="*/ 523462 h 985473"/>
              <a:gd name="connsiteX1-123" fmla="*/ 462011 w 985472"/>
              <a:gd name="connsiteY1-124" fmla="*/ 61451 h 985473"/>
              <a:gd name="connsiteX2-125" fmla="*/ 976294 w 985472"/>
              <a:gd name="connsiteY2-126" fmla="*/ 9179 h 985473"/>
              <a:gd name="connsiteX3-127" fmla="*/ 924022 w 985472"/>
              <a:gd name="connsiteY3-128" fmla="*/ 523462 h 985473"/>
              <a:gd name="connsiteX4-129" fmla="*/ 462011 w 985472"/>
              <a:gd name="connsiteY4-130" fmla="*/ 985473 h 985473"/>
              <a:gd name="connsiteX5-131" fmla="*/ 0 w 985472"/>
              <a:gd name="connsiteY5-132" fmla="*/ 523462 h 985473"/>
            </a:gdLst>
            <a:ahLst/>
            <a:cxnLst>
              <a:cxn ang="0">
                <a:pos x="connsiteX0-121" y="connsiteY0-122"/>
              </a:cxn>
              <a:cxn ang="0">
                <a:pos x="connsiteX1-123" y="connsiteY1-124"/>
              </a:cxn>
              <a:cxn ang="0">
                <a:pos x="connsiteX2-125" y="connsiteY2-126"/>
              </a:cxn>
              <a:cxn ang="0">
                <a:pos x="connsiteX3-127" y="connsiteY3-128"/>
              </a:cxn>
              <a:cxn ang="0">
                <a:pos x="connsiteX4-129" y="connsiteY4-130"/>
              </a:cxn>
              <a:cxn ang="0">
                <a:pos x="connsiteX5-131" y="connsiteY5-132"/>
              </a:cxn>
            </a:cxnLst>
            <a:rect l="l" t="t" r="r" b="b"/>
            <a:pathLst>
              <a:path w="985472" h="985473">
                <a:moveTo>
                  <a:pt x="0" y="523462"/>
                </a:moveTo>
                <a:cubicBezTo>
                  <a:pt x="0" y="268300"/>
                  <a:pt x="206849" y="61451"/>
                  <a:pt x="462011" y="61451"/>
                </a:cubicBezTo>
                <a:cubicBezTo>
                  <a:pt x="633438" y="61451"/>
                  <a:pt x="941255" y="-28376"/>
                  <a:pt x="976294" y="9179"/>
                </a:cubicBezTo>
                <a:cubicBezTo>
                  <a:pt x="1013850" y="37485"/>
                  <a:pt x="924022" y="352035"/>
                  <a:pt x="924022" y="523462"/>
                </a:cubicBezTo>
                <a:cubicBezTo>
                  <a:pt x="924022" y="778624"/>
                  <a:pt x="717173" y="985473"/>
                  <a:pt x="462011" y="985473"/>
                </a:cubicBezTo>
                <a:cubicBezTo>
                  <a:pt x="206849" y="985473"/>
                  <a:pt x="0" y="778624"/>
                  <a:pt x="0" y="523462"/>
                </a:cubicBezTo>
                <a:close/>
              </a:path>
            </a:pathLst>
          </a:custGeom>
          <a:noFill/>
          <a:ln w="38100"/>
        </p:spPr>
        <p:style>
          <a:lnRef idx="2">
            <a:srgbClr val="3069B4">
              <a:shade val="50000"/>
            </a:srgbClr>
          </a:lnRef>
          <a:fillRef idx="1">
            <a:srgbClr val="3069B4"/>
          </a:fillRef>
          <a:effectRef idx="0">
            <a:srgbClr val="3069B4"/>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50" name="KSO_Shape"/>
          <p:cNvSpPr/>
          <p:nvPr>
            <p:custDataLst>
              <p:tags r:id="rId10"/>
            </p:custDataLst>
          </p:nvPr>
        </p:nvSpPr>
        <p:spPr>
          <a:xfrm>
            <a:off x="8677275" y="2740025"/>
            <a:ext cx="409575" cy="517525"/>
          </a:xfrm>
          <a:custGeom>
            <a:avLst/>
            <a:gdLst>
              <a:gd name="connsiteX0" fmla="*/ 1837010 w 4772887"/>
              <a:gd name="connsiteY0" fmla="*/ 5450128 h 6032500"/>
              <a:gd name="connsiteX1" fmla="*/ 2935877 w 4772887"/>
              <a:gd name="connsiteY1" fmla="*/ 5450128 h 6032500"/>
              <a:gd name="connsiteX2" fmla="*/ 2938893 w 4772887"/>
              <a:gd name="connsiteY2" fmla="*/ 5480050 h 6032500"/>
              <a:gd name="connsiteX3" fmla="*/ 2386443 w 4772887"/>
              <a:gd name="connsiteY3" fmla="*/ 6032500 h 6032500"/>
              <a:gd name="connsiteX4" fmla="*/ 1833993 w 4772887"/>
              <a:gd name="connsiteY4" fmla="*/ 5480050 h 6032500"/>
              <a:gd name="connsiteX5" fmla="*/ 2386443 w 4772887"/>
              <a:gd name="connsiteY5" fmla="*/ 0 h 6032500"/>
              <a:gd name="connsiteX6" fmla="*/ 2938893 w 4772887"/>
              <a:gd name="connsiteY6" fmla="*/ 552450 h 6032500"/>
              <a:gd name="connsiteX7" fmla="*/ 2938893 w 4772887"/>
              <a:gd name="connsiteY7" fmla="*/ 667402 h 6032500"/>
              <a:gd name="connsiteX8" fmla="*/ 3023664 w 4772887"/>
              <a:gd name="connsiteY8" fmla="*/ 689199 h 6032500"/>
              <a:gd name="connsiteX9" fmla="*/ 4069193 w 4772887"/>
              <a:gd name="connsiteY9" fmla="*/ 2110322 h 6032500"/>
              <a:gd name="connsiteX10" fmla="*/ 4069193 w 4772887"/>
              <a:gd name="connsiteY10" fmla="*/ 3439578 h 6032500"/>
              <a:gd name="connsiteX11" fmla="*/ 4002295 w 4772887"/>
              <a:gd name="connsiteY11" fmla="*/ 3882070 h 6032500"/>
              <a:gd name="connsiteX12" fmla="*/ 3986838 w 4772887"/>
              <a:gd name="connsiteY12" fmla="*/ 3924300 h 6032500"/>
              <a:gd name="connsiteX13" fmla="*/ 4207737 w 4772887"/>
              <a:gd name="connsiteY13" fmla="*/ 3924300 h 6032500"/>
              <a:gd name="connsiteX14" fmla="*/ 4772887 w 4772887"/>
              <a:gd name="connsiteY14" fmla="*/ 4489450 h 6032500"/>
              <a:gd name="connsiteX15" fmla="*/ 4772887 w 4772887"/>
              <a:gd name="connsiteY15" fmla="*/ 4914895 h 6032500"/>
              <a:gd name="connsiteX16" fmla="*/ 4633182 w 4772887"/>
              <a:gd name="connsiteY16" fmla="*/ 5054600 h 6032500"/>
              <a:gd name="connsiteX17" fmla="*/ 139705 w 4772887"/>
              <a:gd name="connsiteY17" fmla="*/ 5054600 h 6032500"/>
              <a:gd name="connsiteX18" fmla="*/ 0 w 4772887"/>
              <a:gd name="connsiteY18" fmla="*/ 4914895 h 6032500"/>
              <a:gd name="connsiteX19" fmla="*/ 0 w 4772887"/>
              <a:gd name="connsiteY19" fmla="*/ 4489450 h 6032500"/>
              <a:gd name="connsiteX20" fmla="*/ 565150 w 4772887"/>
              <a:gd name="connsiteY20" fmla="*/ 3924300 h 6032500"/>
              <a:gd name="connsiteX21" fmla="*/ 786048 w 4772887"/>
              <a:gd name="connsiteY21" fmla="*/ 3924300 h 6032500"/>
              <a:gd name="connsiteX22" fmla="*/ 770591 w 4772887"/>
              <a:gd name="connsiteY22" fmla="*/ 3882070 h 6032500"/>
              <a:gd name="connsiteX23" fmla="*/ 703693 w 4772887"/>
              <a:gd name="connsiteY23" fmla="*/ 3439578 h 6032500"/>
              <a:gd name="connsiteX24" fmla="*/ 703693 w 4772887"/>
              <a:gd name="connsiteY24" fmla="*/ 2110322 h 6032500"/>
              <a:gd name="connsiteX25" fmla="*/ 1749223 w 4772887"/>
              <a:gd name="connsiteY25" fmla="*/ 689199 h 6032500"/>
              <a:gd name="connsiteX26" fmla="*/ 1833993 w 4772887"/>
              <a:gd name="connsiteY26" fmla="*/ 667402 h 6032500"/>
              <a:gd name="connsiteX27" fmla="*/ 1833993 w 4772887"/>
              <a:gd name="connsiteY27" fmla="*/ 552450 h 6032500"/>
              <a:gd name="connsiteX28" fmla="*/ 2386443 w 4772887"/>
              <a:gd name="connsiteY28" fmla="*/ 0 h 6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72887" h="6032500">
                <a:moveTo>
                  <a:pt x="1837010" y="5450128"/>
                </a:moveTo>
                <a:lnTo>
                  <a:pt x="2935877" y="5450128"/>
                </a:lnTo>
                <a:lnTo>
                  <a:pt x="2938893" y="5480050"/>
                </a:lnTo>
                <a:cubicBezTo>
                  <a:pt x="2938893" y="5785160"/>
                  <a:pt x="2691553" y="6032500"/>
                  <a:pt x="2386443" y="6032500"/>
                </a:cubicBezTo>
                <a:cubicBezTo>
                  <a:pt x="2081333" y="6032500"/>
                  <a:pt x="1833993" y="5785160"/>
                  <a:pt x="1833993" y="5480050"/>
                </a:cubicBezTo>
                <a:close/>
                <a:moveTo>
                  <a:pt x="2386443" y="0"/>
                </a:moveTo>
                <a:cubicBezTo>
                  <a:pt x="2691553" y="0"/>
                  <a:pt x="2938893" y="247340"/>
                  <a:pt x="2938893" y="552450"/>
                </a:cubicBezTo>
                <a:lnTo>
                  <a:pt x="2938893" y="667402"/>
                </a:lnTo>
                <a:lnTo>
                  <a:pt x="3023664" y="689199"/>
                </a:lnTo>
                <a:cubicBezTo>
                  <a:pt x="3629391" y="877599"/>
                  <a:pt x="4069193" y="1442600"/>
                  <a:pt x="4069193" y="2110322"/>
                </a:cubicBezTo>
                <a:lnTo>
                  <a:pt x="4069193" y="3439578"/>
                </a:lnTo>
                <a:cubicBezTo>
                  <a:pt x="4069193" y="3593668"/>
                  <a:pt x="4045772" y="3742287"/>
                  <a:pt x="4002295" y="3882070"/>
                </a:cubicBezTo>
                <a:lnTo>
                  <a:pt x="3986838" y="3924300"/>
                </a:lnTo>
                <a:lnTo>
                  <a:pt x="4207737" y="3924300"/>
                </a:lnTo>
                <a:cubicBezTo>
                  <a:pt x="4519861" y="3924300"/>
                  <a:pt x="4772887" y="4177326"/>
                  <a:pt x="4772887" y="4489450"/>
                </a:cubicBezTo>
                <a:lnTo>
                  <a:pt x="4772887" y="4914895"/>
                </a:lnTo>
                <a:cubicBezTo>
                  <a:pt x="4772887" y="4992052"/>
                  <a:pt x="4710339" y="5054600"/>
                  <a:pt x="4633182" y="5054600"/>
                </a:cubicBezTo>
                <a:lnTo>
                  <a:pt x="139705" y="5054600"/>
                </a:lnTo>
                <a:cubicBezTo>
                  <a:pt x="62548" y="5054600"/>
                  <a:pt x="0" y="4992052"/>
                  <a:pt x="0" y="4914895"/>
                </a:cubicBezTo>
                <a:lnTo>
                  <a:pt x="0" y="4489450"/>
                </a:lnTo>
                <a:cubicBezTo>
                  <a:pt x="0" y="4177326"/>
                  <a:pt x="253026" y="3924300"/>
                  <a:pt x="565150" y="3924300"/>
                </a:cubicBezTo>
                <a:lnTo>
                  <a:pt x="786048" y="3924300"/>
                </a:lnTo>
                <a:lnTo>
                  <a:pt x="770591" y="3882070"/>
                </a:lnTo>
                <a:cubicBezTo>
                  <a:pt x="727114" y="3742287"/>
                  <a:pt x="703693" y="3593668"/>
                  <a:pt x="703693" y="3439578"/>
                </a:cubicBezTo>
                <a:lnTo>
                  <a:pt x="703693" y="2110322"/>
                </a:lnTo>
                <a:cubicBezTo>
                  <a:pt x="703693" y="1442600"/>
                  <a:pt x="1143496" y="877599"/>
                  <a:pt x="1749223" y="689199"/>
                </a:cubicBezTo>
                <a:lnTo>
                  <a:pt x="1833993" y="667402"/>
                </a:lnTo>
                <a:lnTo>
                  <a:pt x="1833993" y="552450"/>
                </a:lnTo>
                <a:cubicBezTo>
                  <a:pt x="1833993" y="247340"/>
                  <a:pt x="2081333" y="0"/>
                  <a:pt x="2386443" y="0"/>
                </a:cubicBezTo>
                <a:close/>
              </a:path>
            </a:pathLst>
          </a:custGeom>
          <a:solidFill>
            <a:srgbClr val="3069B4"/>
          </a:solidFill>
          <a:ln>
            <a:noFill/>
          </a:ln>
        </p:spPr>
        <p:style>
          <a:lnRef idx="2">
            <a:srgbClr val="3069B4">
              <a:shade val="50000"/>
            </a:srgbClr>
          </a:lnRef>
          <a:fillRef idx="1">
            <a:srgbClr val="3069B4"/>
          </a:fillRef>
          <a:effectRef idx="0">
            <a:srgbClr val="3069B4"/>
          </a:effectRef>
          <a:fontRef idx="minor">
            <a:sysClr val="window" lastClr="FFFFFF"/>
          </a:fontRef>
        </p:style>
        <p:txBody>
          <a:bodyPr anchor="ctr">
            <a:normAutofit/>
            <a:scene3d>
              <a:camera prst="orthographicFront"/>
              <a:lightRig rig="threePt" dir="t"/>
            </a:scene3d>
            <a:sp3d>
              <a:contourClr>
                <a:srgbClr val="FFFFFF"/>
              </a:contourClr>
            </a:sp3d>
          </a:bodyPr>
          <a:lstStyle/>
          <a:p>
            <a:pPr algn="ctr">
              <a:spcBef>
                <a:spcPts val="0"/>
              </a:spcBef>
              <a:spcAft>
                <a:spcPts val="0"/>
              </a:spcAft>
              <a:defRPr/>
            </a:pPr>
            <a:endParaRPr lang="zh-CN" altLang="en-US" noProof="1">
              <a:solidFill>
                <a:srgbClr val="FFFFFF"/>
              </a:solidFill>
              <a:sym typeface="Arial" panose="020B0604020202020204" pitchFamily="34" charset="0"/>
            </a:endParaRPr>
          </a:p>
        </p:txBody>
      </p:sp>
      <p:sp>
        <p:nvSpPr>
          <p:cNvPr id="51" name="文本框 27"/>
          <p:cNvSpPr txBox="1">
            <a:spLocks noChangeArrowheads="1"/>
          </p:cNvSpPr>
          <p:nvPr>
            <p:custDataLst>
              <p:tags r:id="rId11"/>
            </p:custDataLst>
          </p:nvPr>
        </p:nvSpPr>
        <p:spPr bwMode="auto">
          <a:xfrm>
            <a:off x="8121650" y="4378325"/>
            <a:ext cx="1482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贷后</a:t>
            </a:r>
          </a:p>
        </p:txBody>
      </p:sp>
      <p:sp>
        <p:nvSpPr>
          <p:cNvPr id="52" name="文本框 51"/>
          <p:cNvSpPr txBox="1"/>
          <p:nvPr>
            <p:custDataLst>
              <p:tags r:id="rId12"/>
            </p:custDataLst>
          </p:nvPr>
        </p:nvSpPr>
        <p:spPr>
          <a:xfrm>
            <a:off x="8121650" y="3838575"/>
            <a:ext cx="1482725" cy="400050"/>
          </a:xfrm>
          <a:prstGeom prst="rect">
            <a:avLst/>
          </a:prstGeom>
          <a:noFill/>
        </p:spPr>
        <p:txBody>
          <a:bodyPr>
            <a:normAutofit fontScale="87500"/>
          </a:bodyPr>
          <a:lstStyle/>
          <a:p>
            <a:pPr algn="ctr"/>
            <a:r>
              <a:rPr lang="en-US" altLang="zh-CN" sz="2000" noProof="1">
                <a:solidFill>
                  <a:srgbClr val="3069B4"/>
                </a:solidFill>
                <a:latin typeface="+mj-lt"/>
                <a:ea typeface="+mj-ea"/>
                <a:cs typeface="+mj-cs"/>
                <a:sym typeface="Arial" panose="020B0604020202020204" pitchFamily="34" charset="0"/>
              </a:rPr>
              <a:t>After the loan</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500"/>
                                        <p:tgtEl>
                                          <p:spTgt spid="3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right)">
                                      <p:cBhvr>
                                        <p:cTn id="43" dur="500"/>
                                        <p:tgtEl>
                                          <p:spTgt spid="4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right)">
                                      <p:cBhvr>
                                        <p:cTn id="46" dur="500"/>
                                        <p:tgtEl>
                                          <p:spTgt spid="52"/>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right)">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animBg="1"/>
      <p:bldP spid="33" grpId="0" animBg="1"/>
      <p:bldP spid="34" grpId="0"/>
      <p:bldP spid="35" grpId="0"/>
      <p:bldP spid="36" grpId="0" animBg="1"/>
      <p:bldP spid="46" grpId="0" animBg="1"/>
      <p:bldP spid="47" grpId="0"/>
      <p:bldP spid="48" grpId="0"/>
      <p:bldP spid="49" grpId="0" animBg="1"/>
      <p:bldP spid="50" grpId="0" animBg="1"/>
      <p:bldP spid="51"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4"/>
          <p:cNvGrpSpPr/>
          <p:nvPr/>
        </p:nvGrpSpPr>
        <p:grpSpPr>
          <a:xfrm>
            <a:off x="3160827" y="1998949"/>
            <a:ext cx="559901" cy="559901"/>
            <a:chOff x="0" y="0"/>
            <a:chExt cx="1243363" cy="1243363"/>
          </a:xfrm>
          <a:effectLst>
            <a:outerShdw blurRad="254000" dist="152400" dir="2700000" algn="tl" rotWithShape="0">
              <a:prstClr val="black">
                <a:alpha val="40000"/>
              </a:prstClr>
            </a:outerShdw>
          </a:effectLst>
        </p:grpSpPr>
        <p:sp>
          <p:nvSpPr>
            <p:cNvPr id="3" name="Shape 1290"/>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4" name="Group 1293"/>
            <p:cNvGrpSpPr/>
            <p:nvPr/>
          </p:nvGrpSpPr>
          <p:grpSpPr>
            <a:xfrm>
              <a:off x="374055" y="351222"/>
              <a:ext cx="495253" cy="540919"/>
              <a:chOff x="0" y="0"/>
              <a:chExt cx="495252" cy="540918"/>
            </a:xfrm>
          </p:grpSpPr>
          <p:sp>
            <p:nvSpPr>
              <p:cNvPr id="5"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6"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7" name="Shape 1319"/>
          <p:cNvSpPr/>
          <p:nvPr/>
        </p:nvSpPr>
        <p:spPr>
          <a:xfrm flipV="1">
            <a:off x="3846510" y="2277897"/>
            <a:ext cx="1142705"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8" name="Shape 1320"/>
          <p:cNvSpPr/>
          <p:nvPr/>
        </p:nvSpPr>
        <p:spPr>
          <a:xfrm flipV="1">
            <a:off x="5757271" y="2277897"/>
            <a:ext cx="1142705"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9" name="Shape 1321"/>
          <p:cNvSpPr/>
          <p:nvPr/>
        </p:nvSpPr>
        <p:spPr>
          <a:xfrm flipV="1">
            <a:off x="7806950" y="2277897"/>
            <a:ext cx="1142705"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0" name="Shape 1322"/>
          <p:cNvSpPr/>
          <p:nvPr/>
        </p:nvSpPr>
        <p:spPr>
          <a:xfrm flipH="1">
            <a:off x="3900814" y="4120381"/>
            <a:ext cx="944385"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1" name="Shape 1323"/>
          <p:cNvSpPr/>
          <p:nvPr/>
        </p:nvSpPr>
        <p:spPr>
          <a:xfrm flipH="1">
            <a:off x="5637287" y="4112546"/>
            <a:ext cx="1142706"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2" name="Shape 1324"/>
          <p:cNvSpPr/>
          <p:nvPr/>
        </p:nvSpPr>
        <p:spPr>
          <a:xfrm flipH="1">
            <a:off x="7657810" y="4112546"/>
            <a:ext cx="1381019"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3" name="Shape 1325"/>
          <p:cNvSpPr/>
          <p:nvPr/>
        </p:nvSpPr>
        <p:spPr>
          <a:xfrm flipV="1">
            <a:off x="9596290" y="2277897"/>
            <a:ext cx="1696855" cy="0"/>
          </a:xfrm>
          <a:prstGeom prst="line">
            <a:avLst/>
          </a:prstGeom>
          <a:ln w="12700">
            <a:solidFill>
              <a:schemeClr val="bg1">
                <a:lumMod val="65000"/>
              </a:schemeClr>
            </a:solidFill>
            <a:miter lim="400000"/>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5" name="Shape 1327"/>
          <p:cNvSpPr/>
          <p:nvPr/>
        </p:nvSpPr>
        <p:spPr>
          <a:xfrm flipH="1">
            <a:off x="9876527" y="4112546"/>
            <a:ext cx="1415669"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grpSp>
        <p:nvGrpSpPr>
          <p:cNvPr id="19" name="Group 1335"/>
          <p:cNvGrpSpPr/>
          <p:nvPr/>
        </p:nvGrpSpPr>
        <p:grpSpPr>
          <a:xfrm>
            <a:off x="5033033" y="1998949"/>
            <a:ext cx="559901" cy="559901"/>
            <a:chOff x="0" y="0"/>
            <a:chExt cx="1243364" cy="1243364"/>
          </a:xfrm>
          <a:effectLst>
            <a:outerShdw blurRad="254000" dist="152400" dir="2700000" algn="tl" rotWithShape="0">
              <a:prstClr val="black">
                <a:alpha val="40000"/>
              </a:prstClr>
            </a:outerShdw>
          </a:effectLst>
        </p:grpSpPr>
        <p:sp>
          <p:nvSpPr>
            <p:cNvPr id="20" name="Shape 133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21" name="Group 1334"/>
            <p:cNvGrpSpPr/>
            <p:nvPr/>
          </p:nvGrpSpPr>
          <p:grpSpPr>
            <a:xfrm>
              <a:off x="452619" y="384509"/>
              <a:ext cx="335923" cy="474347"/>
              <a:chOff x="1" y="0"/>
              <a:chExt cx="335921" cy="474345"/>
            </a:xfrm>
          </p:grpSpPr>
          <p:sp>
            <p:nvSpPr>
              <p:cNvPr id="22" name="Shape 1332"/>
              <p:cNvSpPr/>
              <p:nvPr/>
            </p:nvSpPr>
            <p:spPr>
              <a:xfrm>
                <a:off x="1" y="42435"/>
                <a:ext cx="335921"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23"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grpSp>
        <p:nvGrpSpPr>
          <p:cNvPr id="24" name="Group 1338"/>
          <p:cNvGrpSpPr/>
          <p:nvPr/>
        </p:nvGrpSpPr>
        <p:grpSpPr>
          <a:xfrm>
            <a:off x="6979993" y="1998949"/>
            <a:ext cx="559901" cy="559901"/>
            <a:chOff x="0" y="0"/>
            <a:chExt cx="1243363" cy="1243363"/>
          </a:xfrm>
          <a:effectLst>
            <a:outerShdw blurRad="254000" dist="152400" dir="2700000" algn="tl" rotWithShape="0">
              <a:prstClr val="black">
                <a:alpha val="40000"/>
              </a:prstClr>
            </a:outerShdw>
          </a:effectLst>
        </p:grpSpPr>
        <p:sp>
          <p:nvSpPr>
            <p:cNvPr id="25" name="Shape 1336"/>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26"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nvGrpSpPr>
          <p:cNvPr id="27" name="Group 1341"/>
          <p:cNvGrpSpPr/>
          <p:nvPr/>
        </p:nvGrpSpPr>
        <p:grpSpPr>
          <a:xfrm>
            <a:off x="9038828" y="1998949"/>
            <a:ext cx="559901" cy="559901"/>
            <a:chOff x="0" y="0"/>
            <a:chExt cx="1243363" cy="1243363"/>
          </a:xfrm>
          <a:effectLst>
            <a:outerShdw blurRad="254000" dist="152400" dir="2700000" algn="tl" rotWithShape="0">
              <a:prstClr val="black">
                <a:alpha val="40000"/>
              </a:prstClr>
            </a:outerShdw>
          </a:effectLst>
        </p:grpSpPr>
        <p:sp>
          <p:nvSpPr>
            <p:cNvPr id="28" name="Shape 1339"/>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29"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nvGrpSpPr>
          <p:cNvPr id="30" name="Group 1344"/>
          <p:cNvGrpSpPr/>
          <p:nvPr/>
        </p:nvGrpSpPr>
        <p:grpSpPr>
          <a:xfrm>
            <a:off x="10921391" y="2616294"/>
            <a:ext cx="559901" cy="559901"/>
            <a:chOff x="0" y="0"/>
            <a:chExt cx="1243363" cy="1243363"/>
          </a:xfrm>
          <a:effectLst>
            <a:outerShdw blurRad="254000" dist="152400" dir="2700000" algn="tl" rotWithShape="0">
              <a:prstClr val="black">
                <a:alpha val="40000"/>
              </a:prstClr>
            </a:outerShdw>
          </a:effectLst>
        </p:grpSpPr>
        <p:sp>
          <p:nvSpPr>
            <p:cNvPr id="31" name="Shape 1342"/>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32"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nvGrpSpPr>
          <p:cNvPr id="33" name="Group 1347"/>
          <p:cNvGrpSpPr/>
          <p:nvPr/>
        </p:nvGrpSpPr>
        <p:grpSpPr>
          <a:xfrm>
            <a:off x="9154175" y="3832349"/>
            <a:ext cx="559901" cy="559901"/>
            <a:chOff x="0" y="0"/>
            <a:chExt cx="1243363" cy="1243363"/>
          </a:xfrm>
          <a:effectLst>
            <a:outerShdw blurRad="254000" dist="152400" dir="2700000" algn="tl" rotWithShape="0">
              <a:prstClr val="black">
                <a:alpha val="40000"/>
              </a:prstClr>
            </a:outerShdw>
          </a:effectLst>
        </p:grpSpPr>
        <p:sp>
          <p:nvSpPr>
            <p:cNvPr id="34" name="Shape 1345"/>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35"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nvGrpSpPr>
          <p:cNvPr id="36" name="Group 1350"/>
          <p:cNvGrpSpPr/>
          <p:nvPr/>
        </p:nvGrpSpPr>
        <p:grpSpPr>
          <a:xfrm>
            <a:off x="6927940" y="3832349"/>
            <a:ext cx="559901" cy="559901"/>
            <a:chOff x="0" y="0"/>
            <a:chExt cx="1243363" cy="1243363"/>
          </a:xfrm>
          <a:effectLst>
            <a:outerShdw blurRad="254000" dist="152400" dir="2700000" algn="tl" rotWithShape="0">
              <a:prstClr val="black">
                <a:alpha val="40000"/>
              </a:prstClr>
            </a:outerShdw>
          </a:effectLst>
        </p:grpSpPr>
        <p:sp>
          <p:nvSpPr>
            <p:cNvPr id="37" name="Shape 1348"/>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38"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nvGrpSpPr>
          <p:cNvPr id="39" name="Group 1356"/>
          <p:cNvGrpSpPr/>
          <p:nvPr/>
        </p:nvGrpSpPr>
        <p:grpSpPr>
          <a:xfrm>
            <a:off x="4933370" y="3832349"/>
            <a:ext cx="559901" cy="559901"/>
            <a:chOff x="0" y="0"/>
            <a:chExt cx="1243363" cy="1243363"/>
          </a:xfrm>
          <a:effectLst>
            <a:outerShdw blurRad="254000" dist="152400" dir="2700000" algn="tl" rotWithShape="0">
              <a:prstClr val="black">
                <a:alpha val="40000"/>
              </a:prstClr>
            </a:outerShdw>
          </a:effectLst>
        </p:grpSpPr>
        <p:sp>
          <p:nvSpPr>
            <p:cNvPr id="40"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41" name="Group 1355"/>
            <p:cNvGrpSpPr/>
            <p:nvPr/>
          </p:nvGrpSpPr>
          <p:grpSpPr>
            <a:xfrm>
              <a:off x="356142" y="391541"/>
              <a:ext cx="533285" cy="457201"/>
              <a:chOff x="0" y="0"/>
              <a:chExt cx="533283" cy="457200"/>
            </a:xfrm>
          </p:grpSpPr>
          <p:sp>
            <p:nvSpPr>
              <p:cNvPr id="4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4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4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46" name="Text Placeholder 4"/>
          <p:cNvSpPr txBox="1"/>
          <p:nvPr/>
        </p:nvSpPr>
        <p:spPr>
          <a:xfrm>
            <a:off x="2743024" y="2804042"/>
            <a:ext cx="127364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系统受理</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8" name="Text Placeholder 4"/>
          <p:cNvSpPr txBox="1"/>
          <p:nvPr/>
        </p:nvSpPr>
        <p:spPr>
          <a:xfrm>
            <a:off x="4700772" y="2804042"/>
            <a:ext cx="1440571"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电话调查</a:t>
            </a:r>
            <a:endParaRPr lang="en-US" alt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0" name="Text Placeholder 4"/>
          <p:cNvSpPr txBox="1"/>
          <p:nvPr/>
        </p:nvSpPr>
        <p:spPr>
          <a:xfrm>
            <a:off x="6666215" y="2789273"/>
            <a:ext cx="1237615"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贷款调查</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2" name="Text Placeholder 4"/>
          <p:cNvSpPr txBox="1"/>
          <p:nvPr/>
        </p:nvSpPr>
        <p:spPr>
          <a:xfrm>
            <a:off x="8977769" y="2776691"/>
            <a:ext cx="869683"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调查完成</a:t>
            </a:r>
          </a:p>
        </p:txBody>
      </p:sp>
      <p:sp>
        <p:nvSpPr>
          <p:cNvPr id="54" name="Text Placeholder 4"/>
          <p:cNvSpPr txBox="1"/>
          <p:nvPr/>
        </p:nvSpPr>
        <p:spPr>
          <a:xfrm>
            <a:off x="4543224" y="4624437"/>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贷款办理</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6" name="Text Placeholder 4"/>
          <p:cNvSpPr txBox="1"/>
          <p:nvPr/>
        </p:nvSpPr>
        <p:spPr>
          <a:xfrm>
            <a:off x="6716996" y="4624437"/>
            <a:ext cx="1080531"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接收资料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8" name="Text Placeholder 4"/>
          <p:cNvSpPr txBox="1"/>
          <p:nvPr/>
        </p:nvSpPr>
        <p:spPr>
          <a:xfrm>
            <a:off x="8733631" y="4636014"/>
            <a:ext cx="1598118"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贷审通过</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0" name="Text Placeholder 4"/>
          <p:cNvSpPr txBox="1"/>
          <p:nvPr/>
        </p:nvSpPr>
        <p:spPr>
          <a:xfrm>
            <a:off x="10461823" y="3351788"/>
            <a:ext cx="1760220"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提交贷审</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1" name="标题 1"/>
          <p:cNvSpPr txBox="1"/>
          <p:nvPr/>
        </p:nvSpPr>
        <p:spPr>
          <a:xfrm>
            <a:off x="906977" y="267494"/>
            <a:ext cx="4802318"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贷款办理流程</a:t>
            </a:r>
          </a:p>
        </p:txBody>
      </p:sp>
      <p:grpSp>
        <p:nvGrpSpPr>
          <p:cNvPr id="14" name="组合 13"/>
          <p:cNvGrpSpPr/>
          <p:nvPr/>
        </p:nvGrpSpPr>
        <p:grpSpPr>
          <a:xfrm>
            <a:off x="1141730" y="2051050"/>
            <a:ext cx="1067435" cy="974725"/>
            <a:chOff x="1798" y="3230"/>
            <a:chExt cx="1681" cy="1535"/>
          </a:xfrm>
        </p:grpSpPr>
        <p:grpSp>
          <p:nvGrpSpPr>
            <p:cNvPr id="17" name="Group 38"/>
            <p:cNvGrpSpPr/>
            <p:nvPr/>
          </p:nvGrpSpPr>
          <p:grpSpPr>
            <a:xfrm>
              <a:off x="1798" y="3230"/>
              <a:ext cx="841" cy="839"/>
              <a:chOff x="900111" y="1908954"/>
              <a:chExt cx="792000" cy="799200"/>
            </a:xfrm>
          </p:grpSpPr>
          <p:sp>
            <p:nvSpPr>
              <p:cNvPr id="18" name="Oval 7"/>
              <p:cNvSpPr/>
              <p:nvPr/>
            </p:nvSpPr>
            <p:spPr>
              <a:xfrm>
                <a:off x="900111" y="1908954"/>
                <a:ext cx="792000" cy="7992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0000"/>
                  </a:solidFill>
                  <a:sym typeface="Arial" panose="020B0604020202020204" pitchFamily="34" charset="0"/>
                </a:endParaRPr>
              </a:p>
            </p:txBody>
          </p:sp>
          <p:sp>
            <p:nvSpPr>
              <p:cNvPr id="16" name="Freeform 39"/>
              <p:cNvSpPr>
                <a:spLocks noChangeAspect="1" noEditPoints="1"/>
              </p:cNvSpPr>
              <p:nvPr/>
            </p:nvSpPr>
            <p:spPr bwMode="auto">
              <a:xfrm>
                <a:off x="1139224" y="2115688"/>
                <a:ext cx="323026" cy="426051"/>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n-lt"/>
                  <a:ea typeface="+mn-ea"/>
                  <a:sym typeface="Arial" panose="020B0604020202020204" pitchFamily="34" charset="0"/>
                </a:endParaRPr>
              </a:p>
            </p:txBody>
          </p:sp>
        </p:grpSp>
        <p:sp>
          <p:nvSpPr>
            <p:cNvPr id="45" name="Text Placeholder 4"/>
            <p:cNvSpPr txBox="1"/>
            <p:nvPr/>
          </p:nvSpPr>
          <p:spPr>
            <a:xfrm>
              <a:off x="1887" y="4393"/>
              <a:ext cx="1592" cy="372"/>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申请提交</a:t>
              </a:r>
            </a:p>
          </p:txBody>
        </p:sp>
      </p:grpSp>
      <p:sp>
        <p:nvSpPr>
          <p:cNvPr id="47" name="Shape 1319"/>
          <p:cNvSpPr/>
          <p:nvPr/>
        </p:nvSpPr>
        <p:spPr>
          <a:xfrm rot="19020000">
            <a:off x="1904011" y="1939754"/>
            <a:ext cx="878087" cy="772691"/>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grpSp>
        <p:nvGrpSpPr>
          <p:cNvPr id="57" name="Group 1356"/>
          <p:cNvGrpSpPr/>
          <p:nvPr/>
        </p:nvGrpSpPr>
        <p:grpSpPr>
          <a:xfrm>
            <a:off x="3160827" y="3880602"/>
            <a:ext cx="559901" cy="559901"/>
            <a:chOff x="0" y="0"/>
            <a:chExt cx="1243363" cy="1243363"/>
          </a:xfrm>
          <a:effectLst>
            <a:outerShdw blurRad="254000" dist="152400" dir="2700000" algn="tl" rotWithShape="0">
              <a:prstClr val="black">
                <a:alpha val="40000"/>
              </a:prstClr>
            </a:outerShdw>
          </a:effectLst>
        </p:grpSpPr>
        <p:sp>
          <p:nvSpPr>
            <p:cNvPr id="59"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62" name="Group 1355"/>
            <p:cNvGrpSpPr/>
            <p:nvPr/>
          </p:nvGrpSpPr>
          <p:grpSpPr>
            <a:xfrm>
              <a:off x="356142" y="391541"/>
              <a:ext cx="533285" cy="457201"/>
              <a:chOff x="0" y="0"/>
              <a:chExt cx="533283" cy="457200"/>
            </a:xfrm>
          </p:grpSpPr>
          <p:sp>
            <p:nvSpPr>
              <p:cNvPr id="64"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65"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66"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67" name="Text Placeholder 4"/>
          <p:cNvSpPr txBox="1"/>
          <p:nvPr/>
        </p:nvSpPr>
        <p:spPr>
          <a:xfrm>
            <a:off x="2671016" y="4696445"/>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贷款办结</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nvGrpSpPr>
          <p:cNvPr id="68" name="Group 1356"/>
          <p:cNvGrpSpPr/>
          <p:nvPr/>
        </p:nvGrpSpPr>
        <p:grpSpPr>
          <a:xfrm>
            <a:off x="1172791" y="3868979"/>
            <a:ext cx="559901" cy="559901"/>
            <a:chOff x="0" y="0"/>
            <a:chExt cx="1243363" cy="1243363"/>
          </a:xfrm>
          <a:effectLst>
            <a:outerShdw blurRad="254000" dist="152400" dir="2700000" algn="tl" rotWithShape="0">
              <a:prstClr val="black">
                <a:alpha val="40000"/>
              </a:prstClr>
            </a:outerShdw>
          </a:effectLst>
        </p:grpSpPr>
        <p:sp>
          <p:nvSpPr>
            <p:cNvPr id="69"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70" name="Group 1355"/>
            <p:cNvGrpSpPr/>
            <p:nvPr/>
          </p:nvGrpSpPr>
          <p:grpSpPr>
            <a:xfrm>
              <a:off x="356142" y="391541"/>
              <a:ext cx="533285" cy="457201"/>
              <a:chOff x="0" y="0"/>
              <a:chExt cx="533283" cy="457200"/>
            </a:xfrm>
          </p:grpSpPr>
          <p:sp>
            <p:nvSpPr>
              <p:cNvPr id="71"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72"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73"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74" name="Text Placeholder 4"/>
          <p:cNvSpPr txBox="1"/>
          <p:nvPr/>
        </p:nvSpPr>
        <p:spPr>
          <a:xfrm>
            <a:off x="596727" y="4733075"/>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贷后接管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5" name="Shape 1327"/>
          <p:cNvSpPr/>
          <p:nvPr/>
        </p:nvSpPr>
        <p:spPr>
          <a:xfrm flipH="1">
            <a:off x="11293145" y="2268955"/>
            <a:ext cx="12429" cy="282429"/>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grpSp>
        <p:nvGrpSpPr>
          <p:cNvPr id="77" name="Group 1356"/>
          <p:cNvGrpSpPr/>
          <p:nvPr/>
        </p:nvGrpSpPr>
        <p:grpSpPr>
          <a:xfrm>
            <a:off x="1158546" y="5597171"/>
            <a:ext cx="559901" cy="559901"/>
            <a:chOff x="0" y="0"/>
            <a:chExt cx="1243363" cy="1243363"/>
          </a:xfrm>
          <a:effectLst>
            <a:outerShdw blurRad="254000" dist="152400" dir="2700000" algn="tl" rotWithShape="0">
              <a:prstClr val="black">
                <a:alpha val="40000"/>
              </a:prstClr>
            </a:outerShdw>
          </a:effectLst>
        </p:grpSpPr>
        <p:sp>
          <p:nvSpPr>
            <p:cNvPr id="78"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79" name="Group 1355"/>
            <p:cNvGrpSpPr/>
            <p:nvPr/>
          </p:nvGrpSpPr>
          <p:grpSpPr>
            <a:xfrm>
              <a:off x="356142" y="391541"/>
              <a:ext cx="533285" cy="457201"/>
              <a:chOff x="0" y="0"/>
              <a:chExt cx="533283" cy="457200"/>
            </a:xfrm>
          </p:grpSpPr>
          <p:sp>
            <p:nvSpPr>
              <p:cNvPr id="80"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81"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82"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83" name="Text Placeholder 4"/>
          <p:cNvSpPr txBox="1"/>
          <p:nvPr/>
        </p:nvSpPr>
        <p:spPr>
          <a:xfrm>
            <a:off x="668735" y="6404442"/>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待评价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4" name="Shape 1322"/>
          <p:cNvSpPr/>
          <p:nvPr/>
        </p:nvSpPr>
        <p:spPr>
          <a:xfrm flipH="1">
            <a:off x="2024313" y="4120381"/>
            <a:ext cx="1038824" cy="0"/>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85" name="Shape 1327"/>
          <p:cNvSpPr/>
          <p:nvPr/>
        </p:nvSpPr>
        <p:spPr>
          <a:xfrm flipH="1">
            <a:off x="1452741" y="5059270"/>
            <a:ext cx="7046" cy="449743"/>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grpSp>
        <p:nvGrpSpPr>
          <p:cNvPr id="86" name="Group 1356"/>
          <p:cNvGrpSpPr/>
          <p:nvPr/>
        </p:nvGrpSpPr>
        <p:grpSpPr>
          <a:xfrm>
            <a:off x="3160827" y="5525163"/>
            <a:ext cx="559901" cy="559901"/>
            <a:chOff x="0" y="0"/>
            <a:chExt cx="1243363" cy="1243363"/>
          </a:xfrm>
          <a:effectLst>
            <a:outerShdw blurRad="254000" dist="152400" dir="2700000" algn="tl" rotWithShape="0">
              <a:prstClr val="black">
                <a:alpha val="40000"/>
              </a:prstClr>
            </a:outerShdw>
          </a:effectLst>
        </p:grpSpPr>
        <p:sp>
          <p:nvSpPr>
            <p:cNvPr id="87"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88" name="Group 1355"/>
            <p:cNvGrpSpPr/>
            <p:nvPr/>
          </p:nvGrpSpPr>
          <p:grpSpPr>
            <a:xfrm>
              <a:off x="356142" y="391541"/>
              <a:ext cx="533285" cy="457201"/>
              <a:chOff x="0" y="0"/>
              <a:chExt cx="533283" cy="457200"/>
            </a:xfrm>
          </p:grpSpPr>
          <p:sp>
            <p:nvSpPr>
              <p:cNvPr id="89"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90"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91"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92" name="Text Placeholder 4"/>
          <p:cNvSpPr txBox="1"/>
          <p:nvPr/>
        </p:nvSpPr>
        <p:spPr>
          <a:xfrm>
            <a:off x="2671016" y="6332434"/>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评价完成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94" name="Shape 1319"/>
          <p:cNvSpPr/>
          <p:nvPr/>
        </p:nvSpPr>
        <p:spPr>
          <a:xfrm rot="19020000">
            <a:off x="2021372" y="5453452"/>
            <a:ext cx="878087" cy="772691"/>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grpSp>
        <p:nvGrpSpPr>
          <p:cNvPr id="95" name="Group 1356"/>
          <p:cNvGrpSpPr/>
          <p:nvPr/>
        </p:nvGrpSpPr>
        <p:grpSpPr>
          <a:xfrm>
            <a:off x="5032172" y="909772"/>
            <a:ext cx="559901" cy="559901"/>
            <a:chOff x="0" y="0"/>
            <a:chExt cx="1243363" cy="1243363"/>
          </a:xfrm>
          <a:effectLst>
            <a:outerShdw blurRad="254000" dist="152400" dir="2700000" algn="tl" rotWithShape="0">
              <a:prstClr val="black">
                <a:alpha val="40000"/>
              </a:prstClr>
            </a:outerShdw>
          </a:effectLst>
        </p:grpSpPr>
        <p:sp>
          <p:nvSpPr>
            <p:cNvPr id="96"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97" name="Group 1355"/>
            <p:cNvGrpSpPr/>
            <p:nvPr/>
          </p:nvGrpSpPr>
          <p:grpSpPr>
            <a:xfrm>
              <a:off x="356142" y="391541"/>
              <a:ext cx="533285" cy="457201"/>
              <a:chOff x="0" y="0"/>
              <a:chExt cx="533283" cy="457200"/>
            </a:xfrm>
          </p:grpSpPr>
          <p:sp>
            <p:nvSpPr>
              <p:cNvPr id="98"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99"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000000"/>
                  </a:solidFill>
                  <a:latin typeface="+mn-lt"/>
                  <a:ea typeface="+mn-ea"/>
                  <a:sym typeface="Arial" panose="020B0604020202020204" pitchFamily="34" charset="0"/>
                </a:endParaRPr>
              </a:p>
            </p:txBody>
          </p:sp>
          <p:sp>
            <p:nvSpPr>
              <p:cNvPr id="100"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101" name="Text Placeholder 4"/>
          <p:cNvSpPr txBox="1"/>
          <p:nvPr/>
        </p:nvSpPr>
        <p:spPr>
          <a:xfrm>
            <a:off x="5445813" y="1127937"/>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电调拒绝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nvGrpSpPr>
          <p:cNvPr id="102" name="Group 1356"/>
          <p:cNvGrpSpPr/>
          <p:nvPr/>
        </p:nvGrpSpPr>
        <p:grpSpPr>
          <a:xfrm>
            <a:off x="6927940" y="928330"/>
            <a:ext cx="559901" cy="559901"/>
            <a:chOff x="0" y="0"/>
            <a:chExt cx="1243363" cy="1243363"/>
          </a:xfrm>
          <a:effectLst>
            <a:outerShdw blurRad="254000" dist="152400" dir="2700000" algn="tl" rotWithShape="0">
              <a:prstClr val="black">
                <a:alpha val="40000"/>
              </a:prstClr>
            </a:outerShdw>
          </a:effectLst>
        </p:grpSpPr>
        <p:sp>
          <p:nvSpPr>
            <p:cNvPr id="103"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104" name="Group 1355"/>
            <p:cNvGrpSpPr/>
            <p:nvPr/>
          </p:nvGrpSpPr>
          <p:grpSpPr>
            <a:xfrm>
              <a:off x="356142" y="391541"/>
              <a:ext cx="533285" cy="457201"/>
              <a:chOff x="0" y="0"/>
              <a:chExt cx="533283" cy="457200"/>
            </a:xfrm>
          </p:grpSpPr>
          <p:sp>
            <p:nvSpPr>
              <p:cNvPr id="105"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106"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107"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108" name="Text Placeholder 4"/>
          <p:cNvSpPr txBox="1"/>
          <p:nvPr/>
        </p:nvSpPr>
        <p:spPr>
          <a:xfrm>
            <a:off x="7366745" y="1096273"/>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调查拒绝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nvGrpSpPr>
          <p:cNvPr id="109" name="Group 1356"/>
          <p:cNvGrpSpPr/>
          <p:nvPr/>
        </p:nvGrpSpPr>
        <p:grpSpPr>
          <a:xfrm>
            <a:off x="10959454" y="4938736"/>
            <a:ext cx="559901" cy="559901"/>
            <a:chOff x="0" y="0"/>
            <a:chExt cx="1243363" cy="1243363"/>
          </a:xfrm>
          <a:effectLst>
            <a:outerShdw blurRad="254000" dist="152400" dir="2700000" algn="tl" rotWithShape="0">
              <a:prstClr val="black">
                <a:alpha val="40000"/>
              </a:prstClr>
            </a:outerShdw>
          </a:effectLst>
        </p:grpSpPr>
        <p:sp>
          <p:nvSpPr>
            <p:cNvPr id="110" name="Shape 1351"/>
            <p:cNvSpPr/>
            <p:nvPr/>
          </p:nvSpPr>
          <p:spPr>
            <a:xfrm>
              <a:off x="0" y="0"/>
              <a:ext cx="1243364" cy="1243364"/>
            </a:xfrm>
            <a:prstGeom prst="rect">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nvGrpSpPr>
            <p:cNvPr id="111" name="Group 1355"/>
            <p:cNvGrpSpPr/>
            <p:nvPr/>
          </p:nvGrpSpPr>
          <p:grpSpPr>
            <a:xfrm>
              <a:off x="356142" y="391541"/>
              <a:ext cx="533285" cy="457201"/>
              <a:chOff x="0" y="0"/>
              <a:chExt cx="533283" cy="457200"/>
            </a:xfrm>
          </p:grpSpPr>
          <p:sp>
            <p:nvSpPr>
              <p:cNvPr id="11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11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sp>
            <p:nvSpPr>
              <p:cNvPr id="11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rgbClr val="000000"/>
                  </a:solidFill>
                  <a:latin typeface="+mn-lt"/>
                  <a:ea typeface="+mn-ea"/>
                  <a:sym typeface="Arial" panose="020B0604020202020204" pitchFamily="34" charset="0"/>
                </a:endParaRPr>
              </a:p>
            </p:txBody>
          </p:sp>
        </p:grpSp>
      </p:grpSp>
      <p:sp>
        <p:nvSpPr>
          <p:cNvPr id="115" name="Text Placeholder 4"/>
          <p:cNvSpPr txBox="1"/>
          <p:nvPr/>
        </p:nvSpPr>
        <p:spPr>
          <a:xfrm>
            <a:off x="10401785" y="5854558"/>
            <a:ext cx="1598119" cy="236219"/>
          </a:xfrm>
          <a:prstGeom prst="rect">
            <a:avLst/>
          </a:prstGeom>
        </p:spPr>
        <p:txBody>
          <a:bodyPr wrap="square" lIns="0" tIns="0" rIns="0" bIns="0" anchor="t" anchorCtr="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rPr>
              <a:t>贷审拒绝 </a:t>
            </a:r>
            <a:endParaRPr lang="zh-CN" sz="1400" dirty="0">
              <a:solidFill>
                <a:schemeClr val="bg1">
                  <a:lumMod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6" name="Shape 1327"/>
          <p:cNvSpPr/>
          <p:nvPr/>
        </p:nvSpPr>
        <p:spPr>
          <a:xfrm flipH="1">
            <a:off x="11274255" y="3763601"/>
            <a:ext cx="1" cy="1173738"/>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17" name="Shape 1327"/>
          <p:cNvSpPr/>
          <p:nvPr/>
        </p:nvSpPr>
        <p:spPr>
          <a:xfrm flipV="1">
            <a:off x="5335699" y="1600101"/>
            <a:ext cx="7046" cy="349047"/>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
        <p:nvSpPr>
          <p:cNvPr id="118" name="Shape 1327"/>
          <p:cNvSpPr/>
          <p:nvPr/>
        </p:nvSpPr>
        <p:spPr>
          <a:xfrm flipV="1">
            <a:off x="7286425" y="1600101"/>
            <a:ext cx="7046" cy="349047"/>
          </a:xfrm>
          <a:prstGeom prst="line">
            <a:avLst/>
          </a:prstGeom>
          <a:ln w="12700">
            <a:solidFill>
              <a:schemeClr val="bg1">
                <a:lumMod val="65000"/>
              </a:schemeClr>
            </a:solidFill>
            <a:miter lim="400000"/>
            <a:tailEnd type="triangle"/>
          </a:ln>
        </p:spPr>
        <p:txBody>
          <a:bodyPr lIns="53572" tIns="53572" rIns="53572" bIns="53572" anchor="ctr"/>
          <a:lstStyle/>
          <a:p>
            <a:pPr lvl="0">
              <a:defRPr sz="3200">
                <a:solidFill>
                  <a:srgbClr val="000000"/>
                </a:solidFill>
                <a:latin typeface="+mn-lt"/>
                <a:ea typeface="+mn-ea"/>
                <a:cs typeface="+mn-cs"/>
                <a:sym typeface="Helvetica Light"/>
              </a:defRPr>
            </a:pPr>
            <a:endParaRPr sz="450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1000"/>
                                        <p:tgtEl>
                                          <p:spTgt spid="61"/>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6">
                                            <p:txEl>
                                              <p:pRg st="0" end="0"/>
                                            </p:txEl>
                                          </p:spTgt>
                                        </p:tgtEl>
                                        <p:attrNameLst>
                                          <p:attrName>style.visibility</p:attrName>
                                        </p:attrNameLst>
                                      </p:cBhvr>
                                      <p:to>
                                        <p:strVal val="visible"/>
                                      </p:to>
                                    </p:set>
                                    <p:animEffect transition="in" filter="fade">
                                      <p:cBhvr>
                                        <p:cTn id="15" dur="500"/>
                                        <p:tgtEl>
                                          <p:spTgt spid="46">
                                            <p:txEl>
                                              <p:pRg st="0" end="0"/>
                                            </p:txEl>
                                          </p:spTgt>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500"/>
                            </p:stCondLst>
                            <p:childTnLst>
                              <p:par>
                                <p:cTn id="21" presetID="9"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48">
                                            <p:txEl>
                                              <p:pRg st="0" end="0"/>
                                            </p:txEl>
                                          </p:spTgt>
                                        </p:tgtEl>
                                        <p:attrNameLst>
                                          <p:attrName>style.visibility</p:attrName>
                                        </p:attrNameLst>
                                      </p:cBhvr>
                                      <p:to>
                                        <p:strVal val="visible"/>
                                      </p:to>
                                    </p:set>
                                    <p:animEffect transition="in" filter="fade">
                                      <p:cBhvr>
                                        <p:cTn id="27" dur="500"/>
                                        <p:tgtEl>
                                          <p:spTgt spid="48">
                                            <p:txEl>
                                              <p:pRg st="0" end="0"/>
                                            </p:txEl>
                                          </p:spTgt>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4000"/>
                            </p:stCondLst>
                            <p:childTnLst>
                              <p:par>
                                <p:cTn id="33" presetID="9"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50">
                                            <p:txEl>
                                              <p:pRg st="0" end="0"/>
                                            </p:txEl>
                                          </p:spTgt>
                                        </p:tgtEl>
                                        <p:attrNameLst>
                                          <p:attrName>style.visibility</p:attrName>
                                        </p:attrNameLst>
                                      </p:cBhvr>
                                      <p:to>
                                        <p:strVal val="visible"/>
                                      </p:to>
                                    </p:set>
                                    <p:animEffect transition="in" filter="fade">
                                      <p:cBhvr>
                                        <p:cTn id="39" dur="500"/>
                                        <p:tgtEl>
                                          <p:spTgt spid="50">
                                            <p:txEl>
                                              <p:pRg st="0" end="0"/>
                                            </p:txEl>
                                          </p:spTgt>
                                        </p:tgtEl>
                                      </p:cBhvr>
                                    </p:animEffect>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5500"/>
                            </p:stCondLst>
                            <p:childTnLst>
                              <p:par>
                                <p:cTn id="45" presetID="9"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52">
                                            <p:txEl>
                                              <p:pRg st="0" end="0"/>
                                            </p:txEl>
                                          </p:spTgt>
                                        </p:tgtEl>
                                        <p:attrNameLst>
                                          <p:attrName>style.visibility</p:attrName>
                                        </p:attrNameLst>
                                      </p:cBhvr>
                                      <p:to>
                                        <p:strVal val="visible"/>
                                      </p:to>
                                    </p:set>
                                    <p:animEffect transition="in" filter="fade">
                                      <p:cBhvr>
                                        <p:cTn id="51" dur="500"/>
                                        <p:tgtEl>
                                          <p:spTgt spid="52">
                                            <p:txEl>
                                              <p:pRg st="0" end="0"/>
                                            </p:txEl>
                                          </p:spTgt>
                                        </p:tgtEl>
                                      </p:cBhvr>
                                    </p:animEffect>
                                  </p:childTnLst>
                                </p:cTn>
                              </p:par>
                            </p:childTnLst>
                          </p:cTn>
                        </p:par>
                        <p:par>
                          <p:cTn id="52" fill="hold">
                            <p:stCondLst>
                              <p:cond delay="65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7000"/>
                            </p:stCondLst>
                            <p:childTnLst>
                              <p:par>
                                <p:cTn id="57" presetID="22" presetClass="entr" presetSubtype="2"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right)">
                                      <p:cBhvr>
                                        <p:cTn id="59" dur="500"/>
                                        <p:tgtEl>
                                          <p:spTgt spid="15"/>
                                        </p:tgtEl>
                                      </p:cBhvr>
                                    </p:animEffect>
                                  </p:childTnLst>
                                </p:cTn>
                              </p:par>
                            </p:childTnLst>
                          </p:cTn>
                        </p:par>
                        <p:par>
                          <p:cTn id="60" fill="hold">
                            <p:stCondLst>
                              <p:cond delay="7500"/>
                            </p:stCondLst>
                            <p:childTnLst>
                              <p:par>
                                <p:cTn id="61" presetID="9"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dissolve">
                                      <p:cBhvr>
                                        <p:cTn id="63" dur="500"/>
                                        <p:tgtEl>
                                          <p:spTgt spid="30"/>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60">
                                            <p:txEl>
                                              <p:pRg st="0" end="0"/>
                                            </p:txEl>
                                          </p:spTgt>
                                        </p:tgtEl>
                                        <p:attrNameLst>
                                          <p:attrName>style.visibility</p:attrName>
                                        </p:attrNameLst>
                                      </p:cBhvr>
                                      <p:to>
                                        <p:strVal val="visible"/>
                                      </p:to>
                                    </p:set>
                                    <p:animEffect transition="in" filter="fade">
                                      <p:cBhvr>
                                        <p:cTn id="67" dur="500"/>
                                        <p:tgtEl>
                                          <p:spTgt spid="60">
                                            <p:txEl>
                                              <p:pRg st="0" end="0"/>
                                            </p:txEl>
                                          </p:spTgt>
                                        </p:tgtEl>
                                      </p:cBhvr>
                                    </p:animEffect>
                                  </p:childTnLst>
                                </p:cTn>
                              </p:par>
                            </p:childTnLst>
                          </p:cTn>
                        </p:par>
                        <p:par>
                          <p:cTn id="68" fill="hold">
                            <p:stCondLst>
                              <p:cond delay="8500"/>
                            </p:stCondLst>
                            <p:childTnLst>
                              <p:par>
                                <p:cTn id="69" presetID="22" presetClass="entr" presetSubtype="2"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right)">
                                      <p:cBhvr>
                                        <p:cTn id="71" dur="500"/>
                                        <p:tgtEl>
                                          <p:spTgt spid="12"/>
                                        </p:tgtEl>
                                      </p:cBhvr>
                                    </p:animEffect>
                                  </p:childTnLst>
                                </p:cTn>
                              </p:par>
                            </p:childTnLst>
                          </p:cTn>
                        </p:par>
                        <p:par>
                          <p:cTn id="72" fill="hold">
                            <p:stCondLst>
                              <p:cond delay="9000"/>
                            </p:stCondLst>
                            <p:childTnLst>
                              <p:par>
                                <p:cTn id="73" presetID="9"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dissolve">
                                      <p:cBhvr>
                                        <p:cTn id="75" dur="500"/>
                                        <p:tgtEl>
                                          <p:spTgt spid="33"/>
                                        </p:tgtEl>
                                      </p:cBhvr>
                                    </p:animEffect>
                                  </p:childTnLst>
                                </p:cTn>
                              </p:par>
                            </p:childTnLst>
                          </p:cTn>
                        </p:par>
                        <p:par>
                          <p:cTn id="76" fill="hold">
                            <p:stCondLst>
                              <p:cond delay="9500"/>
                            </p:stCondLst>
                            <p:childTnLst>
                              <p:par>
                                <p:cTn id="77" presetID="10" presetClass="entr" presetSubtype="0" fill="hold" grpId="0" nodeType="afterEffect">
                                  <p:stCondLst>
                                    <p:cond delay="0"/>
                                  </p:stCondLst>
                                  <p:childTnLst>
                                    <p:set>
                                      <p:cBhvr>
                                        <p:cTn id="78" dur="1" fill="hold">
                                          <p:stCondLst>
                                            <p:cond delay="0"/>
                                          </p:stCondLst>
                                        </p:cTn>
                                        <p:tgtEl>
                                          <p:spTgt spid="58">
                                            <p:txEl>
                                              <p:pRg st="0" end="0"/>
                                            </p:txEl>
                                          </p:spTgt>
                                        </p:tgtEl>
                                        <p:attrNameLst>
                                          <p:attrName>style.visibility</p:attrName>
                                        </p:attrNameLst>
                                      </p:cBhvr>
                                      <p:to>
                                        <p:strVal val="visible"/>
                                      </p:to>
                                    </p:set>
                                    <p:animEffect transition="in" filter="fade">
                                      <p:cBhvr>
                                        <p:cTn id="79" dur="500"/>
                                        <p:tgtEl>
                                          <p:spTgt spid="58">
                                            <p:txEl>
                                              <p:pRg st="0" end="0"/>
                                            </p:txEl>
                                          </p:spTgt>
                                        </p:tgtEl>
                                      </p:cBhvr>
                                    </p:animEffect>
                                  </p:childTnLst>
                                </p:cTn>
                              </p:par>
                            </p:childTnLst>
                          </p:cTn>
                        </p:par>
                        <p:par>
                          <p:cTn id="80" fill="hold">
                            <p:stCondLst>
                              <p:cond delay="10000"/>
                            </p:stCondLst>
                            <p:childTnLst>
                              <p:par>
                                <p:cTn id="81" presetID="22" presetClass="entr" presetSubtype="2" fill="hold" grpId="0"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right)">
                                      <p:cBhvr>
                                        <p:cTn id="83" dur="500"/>
                                        <p:tgtEl>
                                          <p:spTgt spid="11"/>
                                        </p:tgtEl>
                                      </p:cBhvr>
                                    </p:animEffect>
                                  </p:childTnLst>
                                </p:cTn>
                              </p:par>
                            </p:childTnLst>
                          </p:cTn>
                        </p:par>
                        <p:par>
                          <p:cTn id="84" fill="hold">
                            <p:stCondLst>
                              <p:cond delay="10500"/>
                            </p:stCondLst>
                            <p:childTnLst>
                              <p:par>
                                <p:cTn id="85" presetID="9" presetClass="entr" presetSubtype="0"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childTnLst>
                          </p:cTn>
                        </p:par>
                        <p:par>
                          <p:cTn id="88" fill="hold">
                            <p:stCondLst>
                              <p:cond delay="11000"/>
                            </p:stCondLst>
                            <p:childTnLst>
                              <p:par>
                                <p:cTn id="89" presetID="10" presetClass="entr" presetSubtype="0" fill="hold" grpId="0" nodeType="afterEffect">
                                  <p:stCondLst>
                                    <p:cond delay="0"/>
                                  </p:stCondLst>
                                  <p:childTnLst>
                                    <p:set>
                                      <p:cBhvr>
                                        <p:cTn id="90" dur="1" fill="hold">
                                          <p:stCondLst>
                                            <p:cond delay="0"/>
                                          </p:stCondLst>
                                        </p:cTn>
                                        <p:tgtEl>
                                          <p:spTgt spid="56">
                                            <p:txEl>
                                              <p:pRg st="0" end="0"/>
                                            </p:txEl>
                                          </p:spTgt>
                                        </p:tgtEl>
                                        <p:attrNameLst>
                                          <p:attrName>style.visibility</p:attrName>
                                        </p:attrNameLst>
                                      </p:cBhvr>
                                      <p:to>
                                        <p:strVal val="visible"/>
                                      </p:to>
                                    </p:set>
                                    <p:animEffect transition="in" filter="fade">
                                      <p:cBhvr>
                                        <p:cTn id="91" dur="500"/>
                                        <p:tgtEl>
                                          <p:spTgt spid="56">
                                            <p:txEl>
                                              <p:pRg st="0" end="0"/>
                                            </p:txEl>
                                          </p:spTgt>
                                        </p:tgtEl>
                                      </p:cBhvr>
                                    </p:animEffect>
                                  </p:childTnLst>
                                </p:cTn>
                              </p:par>
                            </p:childTnLst>
                          </p:cTn>
                        </p:par>
                        <p:par>
                          <p:cTn id="92" fill="hold">
                            <p:stCondLst>
                              <p:cond delay="11500"/>
                            </p:stCondLst>
                            <p:childTnLst>
                              <p:par>
                                <p:cTn id="93" presetID="22" presetClass="entr" presetSubtype="2" fill="hold" grpId="0" nodeType="after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wipe(right)">
                                      <p:cBhvr>
                                        <p:cTn id="95" dur="500"/>
                                        <p:tgtEl>
                                          <p:spTgt spid="10"/>
                                        </p:tgtEl>
                                      </p:cBhvr>
                                    </p:animEffect>
                                  </p:childTnLst>
                                </p:cTn>
                              </p:par>
                            </p:childTnLst>
                          </p:cTn>
                        </p:par>
                        <p:par>
                          <p:cTn id="96" fill="hold">
                            <p:stCondLst>
                              <p:cond delay="12000"/>
                            </p:stCondLst>
                            <p:childTnLst>
                              <p:par>
                                <p:cTn id="97" presetID="9" presetClass="entr" presetSubtype="0" fill="hold"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dissolve">
                                      <p:cBhvr>
                                        <p:cTn id="99" dur="500"/>
                                        <p:tgtEl>
                                          <p:spTgt spid="39"/>
                                        </p:tgtEl>
                                      </p:cBhvr>
                                    </p:animEffect>
                                  </p:childTnLst>
                                </p:cTn>
                              </p:par>
                            </p:childTnLst>
                          </p:cTn>
                        </p:par>
                        <p:par>
                          <p:cTn id="100" fill="hold">
                            <p:stCondLst>
                              <p:cond delay="12500"/>
                            </p:stCondLst>
                            <p:childTnLst>
                              <p:par>
                                <p:cTn id="101" presetID="10" presetClass="entr" presetSubtype="0" fill="hold" grpId="0" nodeType="afterEffect">
                                  <p:stCondLst>
                                    <p:cond delay="0"/>
                                  </p:stCondLst>
                                  <p:childTnLst>
                                    <p:set>
                                      <p:cBhvr>
                                        <p:cTn id="102" dur="1" fill="hold">
                                          <p:stCondLst>
                                            <p:cond delay="0"/>
                                          </p:stCondLst>
                                        </p:cTn>
                                        <p:tgtEl>
                                          <p:spTgt spid="54">
                                            <p:txEl>
                                              <p:pRg st="0" end="0"/>
                                            </p:txEl>
                                          </p:spTgt>
                                        </p:tgtEl>
                                        <p:attrNameLst>
                                          <p:attrName>style.visibility</p:attrName>
                                        </p:attrNameLst>
                                      </p:cBhvr>
                                      <p:to>
                                        <p:strVal val="visible"/>
                                      </p:to>
                                    </p:set>
                                    <p:animEffect transition="in" filter="fade">
                                      <p:cBhvr>
                                        <p:cTn id="103" dur="500"/>
                                        <p:tgtEl>
                                          <p:spTgt spid="54">
                                            <p:txEl>
                                              <p:pRg st="0" end="0"/>
                                            </p:txEl>
                                          </p:spTgt>
                                        </p:tgtEl>
                                      </p:cBhvr>
                                    </p:animEffect>
                                  </p:childTnLst>
                                </p:cTn>
                              </p:par>
                            </p:childTnLst>
                          </p:cTn>
                        </p:par>
                        <p:par>
                          <p:cTn id="104" fill="hold">
                            <p:stCondLst>
                              <p:cond delay="13000"/>
                            </p:stCondLst>
                            <p:childTnLst>
                              <p:par>
                                <p:cTn id="105" presetID="22" presetClass="entr" presetSubtype="8" fill="hold" grpId="0" nodeType="after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500"/>
                                        <p:tgtEl>
                                          <p:spTgt spid="47"/>
                                        </p:tgtEl>
                                      </p:cBhvr>
                                    </p:animEffect>
                                  </p:childTnLst>
                                </p:cTn>
                              </p:par>
                            </p:childTnLst>
                          </p:cTn>
                        </p:par>
                        <p:par>
                          <p:cTn id="108" fill="hold">
                            <p:stCondLst>
                              <p:cond delay="13500"/>
                            </p:stCondLst>
                            <p:childTnLst>
                              <p:par>
                                <p:cTn id="109" presetID="9" presetClass="entr" presetSubtype="0" fill="hold"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dissolve">
                                      <p:cBhvr>
                                        <p:cTn id="111" dur="500"/>
                                        <p:tgtEl>
                                          <p:spTgt spid="57"/>
                                        </p:tgtEl>
                                      </p:cBhvr>
                                    </p:animEffect>
                                  </p:childTnLst>
                                </p:cTn>
                              </p:par>
                            </p:childTnLst>
                          </p:cTn>
                        </p:par>
                        <p:par>
                          <p:cTn id="112" fill="hold">
                            <p:stCondLst>
                              <p:cond delay="14000"/>
                            </p:stCondLst>
                            <p:childTnLst>
                              <p:par>
                                <p:cTn id="113" presetID="10" presetClass="entr" presetSubtype="0" fill="hold" grpId="0" nodeType="afterEffect">
                                  <p:stCondLst>
                                    <p:cond delay="0"/>
                                  </p:stCondLst>
                                  <p:childTnLst>
                                    <p:set>
                                      <p:cBhvr>
                                        <p:cTn id="114" dur="1" fill="hold">
                                          <p:stCondLst>
                                            <p:cond delay="0"/>
                                          </p:stCondLst>
                                        </p:cTn>
                                        <p:tgtEl>
                                          <p:spTgt spid="67">
                                            <p:txEl>
                                              <p:pRg st="0" end="0"/>
                                            </p:txEl>
                                          </p:spTgt>
                                        </p:tgtEl>
                                        <p:attrNameLst>
                                          <p:attrName>style.visibility</p:attrName>
                                        </p:attrNameLst>
                                      </p:cBhvr>
                                      <p:to>
                                        <p:strVal val="visible"/>
                                      </p:to>
                                    </p:set>
                                    <p:animEffect transition="in" filter="fade">
                                      <p:cBhvr>
                                        <p:cTn id="115" dur="500"/>
                                        <p:tgtEl>
                                          <p:spTgt spid="67">
                                            <p:txEl>
                                              <p:pRg st="0" end="0"/>
                                            </p:txEl>
                                          </p:spTgt>
                                        </p:tgtEl>
                                      </p:cBhvr>
                                    </p:animEffect>
                                  </p:childTnLst>
                                </p:cTn>
                              </p:par>
                            </p:childTnLst>
                          </p:cTn>
                        </p:par>
                        <p:par>
                          <p:cTn id="116" fill="hold">
                            <p:stCondLst>
                              <p:cond delay="14500"/>
                            </p:stCondLst>
                            <p:childTnLst>
                              <p:par>
                                <p:cTn id="117" presetID="9" presetClass="entr" presetSubtype="0" fill="hold" nodeType="after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dissolve">
                                      <p:cBhvr>
                                        <p:cTn id="119" dur="500"/>
                                        <p:tgtEl>
                                          <p:spTgt spid="68"/>
                                        </p:tgtEl>
                                      </p:cBhvr>
                                    </p:animEffect>
                                  </p:childTnLst>
                                </p:cTn>
                              </p:par>
                            </p:childTnLst>
                          </p:cTn>
                        </p:par>
                        <p:par>
                          <p:cTn id="120" fill="hold">
                            <p:stCondLst>
                              <p:cond delay="15000"/>
                            </p:stCondLst>
                            <p:childTnLst>
                              <p:par>
                                <p:cTn id="121" presetID="10" presetClass="entr" presetSubtype="0" fill="hold" grpId="0" nodeType="afterEffect">
                                  <p:stCondLst>
                                    <p:cond delay="0"/>
                                  </p:stCondLst>
                                  <p:childTnLst>
                                    <p:set>
                                      <p:cBhvr>
                                        <p:cTn id="122" dur="1" fill="hold">
                                          <p:stCondLst>
                                            <p:cond delay="0"/>
                                          </p:stCondLst>
                                        </p:cTn>
                                        <p:tgtEl>
                                          <p:spTgt spid="74">
                                            <p:txEl>
                                              <p:pRg st="0" end="0"/>
                                            </p:txEl>
                                          </p:spTgt>
                                        </p:tgtEl>
                                        <p:attrNameLst>
                                          <p:attrName>style.visibility</p:attrName>
                                        </p:attrNameLst>
                                      </p:cBhvr>
                                      <p:to>
                                        <p:strVal val="visible"/>
                                      </p:to>
                                    </p:set>
                                    <p:animEffect transition="in" filter="fade">
                                      <p:cBhvr>
                                        <p:cTn id="123" dur="500"/>
                                        <p:tgtEl>
                                          <p:spTgt spid="74">
                                            <p:txEl>
                                              <p:pRg st="0" end="0"/>
                                            </p:txEl>
                                          </p:spTgt>
                                        </p:tgtEl>
                                      </p:cBhvr>
                                    </p:animEffect>
                                  </p:childTnLst>
                                </p:cTn>
                              </p:par>
                            </p:childTnLst>
                          </p:cTn>
                        </p:par>
                        <p:par>
                          <p:cTn id="124" fill="hold">
                            <p:stCondLst>
                              <p:cond delay="15500"/>
                            </p:stCondLst>
                            <p:childTnLst>
                              <p:par>
                                <p:cTn id="125" presetID="22" presetClass="entr" presetSubtype="2" fill="hold" grpId="0" nodeType="afterEffect">
                                  <p:stCondLst>
                                    <p:cond delay="0"/>
                                  </p:stCondLst>
                                  <p:childTnLst>
                                    <p:set>
                                      <p:cBhvr>
                                        <p:cTn id="126" dur="1" fill="hold">
                                          <p:stCondLst>
                                            <p:cond delay="0"/>
                                          </p:stCondLst>
                                        </p:cTn>
                                        <p:tgtEl>
                                          <p:spTgt spid="75"/>
                                        </p:tgtEl>
                                        <p:attrNameLst>
                                          <p:attrName>style.visibility</p:attrName>
                                        </p:attrNameLst>
                                      </p:cBhvr>
                                      <p:to>
                                        <p:strVal val="visible"/>
                                      </p:to>
                                    </p:set>
                                    <p:animEffect transition="in" filter="wipe(right)">
                                      <p:cBhvr>
                                        <p:cTn id="127" dur="500"/>
                                        <p:tgtEl>
                                          <p:spTgt spid="75"/>
                                        </p:tgtEl>
                                      </p:cBhvr>
                                    </p:animEffect>
                                  </p:childTnLst>
                                </p:cTn>
                              </p:par>
                            </p:childTnLst>
                          </p:cTn>
                        </p:par>
                        <p:par>
                          <p:cTn id="128" fill="hold">
                            <p:stCondLst>
                              <p:cond delay="16000"/>
                            </p:stCondLst>
                            <p:childTnLst>
                              <p:par>
                                <p:cTn id="129" presetID="9" presetClass="entr" presetSubtype="0" fill="hold"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dissolve">
                                      <p:cBhvr>
                                        <p:cTn id="131" dur="500"/>
                                        <p:tgtEl>
                                          <p:spTgt spid="77"/>
                                        </p:tgtEl>
                                      </p:cBhvr>
                                    </p:animEffect>
                                  </p:childTnLst>
                                </p:cTn>
                              </p:par>
                            </p:childTnLst>
                          </p:cTn>
                        </p:par>
                        <p:par>
                          <p:cTn id="132" fill="hold">
                            <p:stCondLst>
                              <p:cond delay="16500"/>
                            </p:stCondLst>
                            <p:childTnLst>
                              <p:par>
                                <p:cTn id="133" presetID="10" presetClass="entr" presetSubtype="0" fill="hold" grpId="0" nodeType="afterEffect">
                                  <p:stCondLst>
                                    <p:cond delay="0"/>
                                  </p:stCondLst>
                                  <p:childTnLst>
                                    <p:set>
                                      <p:cBhvr>
                                        <p:cTn id="134" dur="1" fill="hold">
                                          <p:stCondLst>
                                            <p:cond delay="0"/>
                                          </p:stCondLst>
                                        </p:cTn>
                                        <p:tgtEl>
                                          <p:spTgt spid="83">
                                            <p:txEl>
                                              <p:pRg st="0" end="0"/>
                                            </p:txEl>
                                          </p:spTgt>
                                        </p:tgtEl>
                                        <p:attrNameLst>
                                          <p:attrName>style.visibility</p:attrName>
                                        </p:attrNameLst>
                                      </p:cBhvr>
                                      <p:to>
                                        <p:strVal val="visible"/>
                                      </p:to>
                                    </p:set>
                                    <p:animEffect transition="in" filter="fade">
                                      <p:cBhvr>
                                        <p:cTn id="135" dur="500"/>
                                        <p:tgtEl>
                                          <p:spTgt spid="83">
                                            <p:txEl>
                                              <p:pRg st="0" end="0"/>
                                            </p:txEl>
                                          </p:spTgt>
                                        </p:tgtEl>
                                      </p:cBhvr>
                                    </p:animEffect>
                                  </p:childTnLst>
                                </p:cTn>
                              </p:par>
                            </p:childTnLst>
                          </p:cTn>
                        </p:par>
                        <p:par>
                          <p:cTn id="136" fill="hold">
                            <p:stCondLst>
                              <p:cond delay="17000"/>
                            </p:stCondLst>
                            <p:childTnLst>
                              <p:par>
                                <p:cTn id="137" presetID="22" presetClass="entr" presetSubtype="2" fill="hold" grpId="0" nodeType="afterEffect">
                                  <p:stCondLst>
                                    <p:cond delay="0"/>
                                  </p:stCondLst>
                                  <p:childTnLst>
                                    <p:set>
                                      <p:cBhvr>
                                        <p:cTn id="138" dur="1" fill="hold">
                                          <p:stCondLst>
                                            <p:cond delay="0"/>
                                          </p:stCondLst>
                                        </p:cTn>
                                        <p:tgtEl>
                                          <p:spTgt spid="84"/>
                                        </p:tgtEl>
                                        <p:attrNameLst>
                                          <p:attrName>style.visibility</p:attrName>
                                        </p:attrNameLst>
                                      </p:cBhvr>
                                      <p:to>
                                        <p:strVal val="visible"/>
                                      </p:to>
                                    </p:set>
                                    <p:animEffect transition="in" filter="wipe(right)">
                                      <p:cBhvr>
                                        <p:cTn id="139" dur="500"/>
                                        <p:tgtEl>
                                          <p:spTgt spid="84"/>
                                        </p:tgtEl>
                                      </p:cBhvr>
                                    </p:animEffect>
                                  </p:childTnLst>
                                </p:cTn>
                              </p:par>
                            </p:childTnLst>
                          </p:cTn>
                        </p:par>
                        <p:par>
                          <p:cTn id="140" fill="hold">
                            <p:stCondLst>
                              <p:cond delay="17500"/>
                            </p:stCondLst>
                            <p:childTnLst>
                              <p:par>
                                <p:cTn id="141" presetID="22" presetClass="entr" presetSubtype="2" fill="hold" grpId="0" nodeType="afterEffect">
                                  <p:stCondLst>
                                    <p:cond delay="0"/>
                                  </p:stCondLst>
                                  <p:childTnLst>
                                    <p:set>
                                      <p:cBhvr>
                                        <p:cTn id="142" dur="1" fill="hold">
                                          <p:stCondLst>
                                            <p:cond delay="0"/>
                                          </p:stCondLst>
                                        </p:cTn>
                                        <p:tgtEl>
                                          <p:spTgt spid="85"/>
                                        </p:tgtEl>
                                        <p:attrNameLst>
                                          <p:attrName>style.visibility</p:attrName>
                                        </p:attrNameLst>
                                      </p:cBhvr>
                                      <p:to>
                                        <p:strVal val="visible"/>
                                      </p:to>
                                    </p:set>
                                    <p:animEffect transition="in" filter="wipe(right)">
                                      <p:cBhvr>
                                        <p:cTn id="143" dur="500"/>
                                        <p:tgtEl>
                                          <p:spTgt spid="85"/>
                                        </p:tgtEl>
                                      </p:cBhvr>
                                    </p:animEffect>
                                  </p:childTnLst>
                                </p:cTn>
                              </p:par>
                            </p:childTnLst>
                          </p:cTn>
                        </p:par>
                        <p:par>
                          <p:cTn id="144" fill="hold">
                            <p:stCondLst>
                              <p:cond delay="18000"/>
                            </p:stCondLst>
                            <p:childTnLst>
                              <p:par>
                                <p:cTn id="145" presetID="9" presetClass="entr" presetSubtype="0" fill="hold" nodeType="afterEffect">
                                  <p:stCondLst>
                                    <p:cond delay="0"/>
                                  </p:stCondLst>
                                  <p:childTnLst>
                                    <p:set>
                                      <p:cBhvr>
                                        <p:cTn id="146" dur="1" fill="hold">
                                          <p:stCondLst>
                                            <p:cond delay="0"/>
                                          </p:stCondLst>
                                        </p:cTn>
                                        <p:tgtEl>
                                          <p:spTgt spid="86"/>
                                        </p:tgtEl>
                                        <p:attrNameLst>
                                          <p:attrName>style.visibility</p:attrName>
                                        </p:attrNameLst>
                                      </p:cBhvr>
                                      <p:to>
                                        <p:strVal val="visible"/>
                                      </p:to>
                                    </p:set>
                                    <p:animEffect transition="in" filter="dissolve">
                                      <p:cBhvr>
                                        <p:cTn id="147" dur="500"/>
                                        <p:tgtEl>
                                          <p:spTgt spid="86"/>
                                        </p:tgtEl>
                                      </p:cBhvr>
                                    </p:animEffect>
                                  </p:childTnLst>
                                </p:cTn>
                              </p:par>
                            </p:childTnLst>
                          </p:cTn>
                        </p:par>
                        <p:par>
                          <p:cTn id="148" fill="hold">
                            <p:stCondLst>
                              <p:cond delay="18500"/>
                            </p:stCondLst>
                            <p:childTnLst>
                              <p:par>
                                <p:cTn id="149" presetID="10" presetClass="entr" presetSubtype="0" fill="hold" grpId="0" nodeType="afterEffect">
                                  <p:stCondLst>
                                    <p:cond delay="0"/>
                                  </p:stCondLst>
                                  <p:childTnLst>
                                    <p:set>
                                      <p:cBhvr>
                                        <p:cTn id="150" dur="1" fill="hold">
                                          <p:stCondLst>
                                            <p:cond delay="0"/>
                                          </p:stCondLst>
                                        </p:cTn>
                                        <p:tgtEl>
                                          <p:spTgt spid="92">
                                            <p:txEl>
                                              <p:pRg st="0" end="0"/>
                                            </p:txEl>
                                          </p:spTgt>
                                        </p:tgtEl>
                                        <p:attrNameLst>
                                          <p:attrName>style.visibility</p:attrName>
                                        </p:attrNameLst>
                                      </p:cBhvr>
                                      <p:to>
                                        <p:strVal val="visible"/>
                                      </p:to>
                                    </p:set>
                                    <p:animEffect transition="in" filter="fade">
                                      <p:cBhvr>
                                        <p:cTn id="151" dur="500"/>
                                        <p:tgtEl>
                                          <p:spTgt spid="92">
                                            <p:txEl>
                                              <p:pRg st="0" end="0"/>
                                            </p:txEl>
                                          </p:spTgt>
                                        </p:tgtEl>
                                      </p:cBhvr>
                                    </p:animEffect>
                                  </p:childTnLst>
                                </p:cTn>
                              </p:par>
                            </p:childTnLst>
                          </p:cTn>
                        </p:par>
                        <p:par>
                          <p:cTn id="152" fill="hold">
                            <p:stCondLst>
                              <p:cond delay="19000"/>
                            </p:stCondLst>
                            <p:childTnLst>
                              <p:par>
                                <p:cTn id="153" presetID="22" presetClass="entr" presetSubtype="8" fill="hold" grpId="0" nodeType="after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wipe(left)">
                                      <p:cBhvr>
                                        <p:cTn id="155" dur="500"/>
                                        <p:tgtEl>
                                          <p:spTgt spid="94"/>
                                        </p:tgtEl>
                                      </p:cBhvr>
                                    </p:animEffect>
                                  </p:childTnLst>
                                </p:cTn>
                              </p:par>
                            </p:childTnLst>
                          </p:cTn>
                        </p:par>
                        <p:par>
                          <p:cTn id="156" fill="hold">
                            <p:stCondLst>
                              <p:cond delay="19500"/>
                            </p:stCondLst>
                            <p:childTnLst>
                              <p:par>
                                <p:cTn id="157" presetID="9" presetClass="entr" presetSubtype="0" fill="hold" nodeType="afterEffect">
                                  <p:stCondLst>
                                    <p:cond delay="0"/>
                                  </p:stCondLst>
                                  <p:childTnLst>
                                    <p:set>
                                      <p:cBhvr>
                                        <p:cTn id="158" dur="1" fill="hold">
                                          <p:stCondLst>
                                            <p:cond delay="0"/>
                                          </p:stCondLst>
                                        </p:cTn>
                                        <p:tgtEl>
                                          <p:spTgt spid="95"/>
                                        </p:tgtEl>
                                        <p:attrNameLst>
                                          <p:attrName>style.visibility</p:attrName>
                                        </p:attrNameLst>
                                      </p:cBhvr>
                                      <p:to>
                                        <p:strVal val="visible"/>
                                      </p:to>
                                    </p:set>
                                    <p:animEffect transition="in" filter="dissolve">
                                      <p:cBhvr>
                                        <p:cTn id="159" dur="500"/>
                                        <p:tgtEl>
                                          <p:spTgt spid="95"/>
                                        </p:tgtEl>
                                      </p:cBhvr>
                                    </p:animEffect>
                                  </p:childTnLst>
                                </p:cTn>
                              </p:par>
                            </p:childTnLst>
                          </p:cTn>
                        </p:par>
                        <p:par>
                          <p:cTn id="160" fill="hold">
                            <p:stCondLst>
                              <p:cond delay="20000"/>
                            </p:stCondLst>
                            <p:childTnLst>
                              <p:par>
                                <p:cTn id="161" presetID="10" presetClass="entr" presetSubtype="0" fill="hold" grpId="0" nodeType="afterEffect">
                                  <p:stCondLst>
                                    <p:cond delay="0"/>
                                  </p:stCondLst>
                                  <p:childTnLst>
                                    <p:set>
                                      <p:cBhvr>
                                        <p:cTn id="162" dur="1" fill="hold">
                                          <p:stCondLst>
                                            <p:cond delay="0"/>
                                          </p:stCondLst>
                                        </p:cTn>
                                        <p:tgtEl>
                                          <p:spTgt spid="101">
                                            <p:txEl>
                                              <p:pRg st="0" end="0"/>
                                            </p:txEl>
                                          </p:spTgt>
                                        </p:tgtEl>
                                        <p:attrNameLst>
                                          <p:attrName>style.visibility</p:attrName>
                                        </p:attrNameLst>
                                      </p:cBhvr>
                                      <p:to>
                                        <p:strVal val="visible"/>
                                      </p:to>
                                    </p:set>
                                    <p:animEffect transition="in" filter="fade">
                                      <p:cBhvr>
                                        <p:cTn id="163" dur="500"/>
                                        <p:tgtEl>
                                          <p:spTgt spid="101">
                                            <p:txEl>
                                              <p:pRg st="0" end="0"/>
                                            </p:txEl>
                                          </p:spTgt>
                                        </p:tgtEl>
                                      </p:cBhvr>
                                    </p:animEffect>
                                  </p:childTnLst>
                                </p:cTn>
                              </p:par>
                            </p:childTnLst>
                          </p:cTn>
                        </p:par>
                        <p:par>
                          <p:cTn id="164" fill="hold">
                            <p:stCondLst>
                              <p:cond delay="20500"/>
                            </p:stCondLst>
                            <p:childTnLst>
                              <p:par>
                                <p:cTn id="165" presetID="9" presetClass="entr" presetSubtype="0" fill="hold" nodeType="afterEffect">
                                  <p:stCondLst>
                                    <p:cond delay="0"/>
                                  </p:stCondLst>
                                  <p:childTnLst>
                                    <p:set>
                                      <p:cBhvr>
                                        <p:cTn id="166" dur="1" fill="hold">
                                          <p:stCondLst>
                                            <p:cond delay="0"/>
                                          </p:stCondLst>
                                        </p:cTn>
                                        <p:tgtEl>
                                          <p:spTgt spid="102"/>
                                        </p:tgtEl>
                                        <p:attrNameLst>
                                          <p:attrName>style.visibility</p:attrName>
                                        </p:attrNameLst>
                                      </p:cBhvr>
                                      <p:to>
                                        <p:strVal val="visible"/>
                                      </p:to>
                                    </p:set>
                                    <p:animEffect transition="in" filter="dissolve">
                                      <p:cBhvr>
                                        <p:cTn id="167" dur="500"/>
                                        <p:tgtEl>
                                          <p:spTgt spid="102"/>
                                        </p:tgtEl>
                                      </p:cBhvr>
                                    </p:animEffect>
                                  </p:childTnLst>
                                </p:cTn>
                              </p:par>
                            </p:childTnLst>
                          </p:cTn>
                        </p:par>
                        <p:par>
                          <p:cTn id="168" fill="hold">
                            <p:stCondLst>
                              <p:cond delay="21000"/>
                            </p:stCondLst>
                            <p:childTnLst>
                              <p:par>
                                <p:cTn id="169" presetID="10" presetClass="entr" presetSubtype="0" fill="hold" grpId="0" nodeType="afterEffect">
                                  <p:stCondLst>
                                    <p:cond delay="0"/>
                                  </p:stCondLst>
                                  <p:childTnLst>
                                    <p:set>
                                      <p:cBhvr>
                                        <p:cTn id="170" dur="1" fill="hold">
                                          <p:stCondLst>
                                            <p:cond delay="0"/>
                                          </p:stCondLst>
                                        </p:cTn>
                                        <p:tgtEl>
                                          <p:spTgt spid="108">
                                            <p:txEl>
                                              <p:pRg st="0" end="0"/>
                                            </p:txEl>
                                          </p:spTgt>
                                        </p:tgtEl>
                                        <p:attrNameLst>
                                          <p:attrName>style.visibility</p:attrName>
                                        </p:attrNameLst>
                                      </p:cBhvr>
                                      <p:to>
                                        <p:strVal val="visible"/>
                                      </p:to>
                                    </p:set>
                                    <p:animEffect transition="in" filter="fade">
                                      <p:cBhvr>
                                        <p:cTn id="171" dur="500"/>
                                        <p:tgtEl>
                                          <p:spTgt spid="108">
                                            <p:txEl>
                                              <p:pRg st="0" end="0"/>
                                            </p:txEl>
                                          </p:spTgt>
                                        </p:tgtEl>
                                      </p:cBhvr>
                                    </p:animEffect>
                                  </p:childTnLst>
                                </p:cTn>
                              </p:par>
                            </p:childTnLst>
                          </p:cTn>
                        </p:par>
                        <p:par>
                          <p:cTn id="172" fill="hold">
                            <p:stCondLst>
                              <p:cond delay="21500"/>
                            </p:stCondLst>
                            <p:childTnLst>
                              <p:par>
                                <p:cTn id="173" presetID="9" presetClass="entr" presetSubtype="0" fill="hold" nodeType="afterEffect">
                                  <p:stCondLst>
                                    <p:cond delay="0"/>
                                  </p:stCondLst>
                                  <p:childTnLst>
                                    <p:set>
                                      <p:cBhvr>
                                        <p:cTn id="174" dur="1" fill="hold">
                                          <p:stCondLst>
                                            <p:cond delay="0"/>
                                          </p:stCondLst>
                                        </p:cTn>
                                        <p:tgtEl>
                                          <p:spTgt spid="109"/>
                                        </p:tgtEl>
                                        <p:attrNameLst>
                                          <p:attrName>style.visibility</p:attrName>
                                        </p:attrNameLst>
                                      </p:cBhvr>
                                      <p:to>
                                        <p:strVal val="visible"/>
                                      </p:to>
                                    </p:set>
                                    <p:animEffect transition="in" filter="dissolve">
                                      <p:cBhvr>
                                        <p:cTn id="175" dur="500"/>
                                        <p:tgtEl>
                                          <p:spTgt spid="109"/>
                                        </p:tgtEl>
                                      </p:cBhvr>
                                    </p:animEffect>
                                  </p:childTnLst>
                                </p:cTn>
                              </p:par>
                            </p:childTnLst>
                          </p:cTn>
                        </p:par>
                        <p:par>
                          <p:cTn id="176" fill="hold">
                            <p:stCondLst>
                              <p:cond delay="22000"/>
                            </p:stCondLst>
                            <p:childTnLst>
                              <p:par>
                                <p:cTn id="177" presetID="10" presetClass="entr" presetSubtype="0" fill="hold" grpId="0" nodeType="afterEffect">
                                  <p:stCondLst>
                                    <p:cond delay="0"/>
                                  </p:stCondLst>
                                  <p:childTnLst>
                                    <p:set>
                                      <p:cBhvr>
                                        <p:cTn id="178" dur="1" fill="hold">
                                          <p:stCondLst>
                                            <p:cond delay="0"/>
                                          </p:stCondLst>
                                        </p:cTn>
                                        <p:tgtEl>
                                          <p:spTgt spid="115">
                                            <p:txEl>
                                              <p:pRg st="0" end="0"/>
                                            </p:txEl>
                                          </p:spTgt>
                                        </p:tgtEl>
                                        <p:attrNameLst>
                                          <p:attrName>style.visibility</p:attrName>
                                        </p:attrNameLst>
                                      </p:cBhvr>
                                      <p:to>
                                        <p:strVal val="visible"/>
                                      </p:to>
                                    </p:set>
                                    <p:animEffect transition="in" filter="fade">
                                      <p:cBhvr>
                                        <p:cTn id="179" dur="500"/>
                                        <p:tgtEl>
                                          <p:spTgt spid="115">
                                            <p:txEl>
                                              <p:pRg st="0" end="0"/>
                                            </p:txEl>
                                          </p:spTgt>
                                        </p:tgtEl>
                                      </p:cBhvr>
                                    </p:animEffect>
                                  </p:childTnLst>
                                </p:cTn>
                              </p:par>
                            </p:childTnLst>
                          </p:cTn>
                        </p:par>
                        <p:par>
                          <p:cTn id="180" fill="hold">
                            <p:stCondLst>
                              <p:cond delay="22500"/>
                            </p:stCondLst>
                            <p:childTnLst>
                              <p:par>
                                <p:cTn id="181" presetID="22" presetClass="entr" presetSubtype="2" fill="hold" grpId="0" nodeType="afterEffect">
                                  <p:stCondLst>
                                    <p:cond delay="0"/>
                                  </p:stCondLst>
                                  <p:childTnLst>
                                    <p:set>
                                      <p:cBhvr>
                                        <p:cTn id="182" dur="1" fill="hold">
                                          <p:stCondLst>
                                            <p:cond delay="0"/>
                                          </p:stCondLst>
                                        </p:cTn>
                                        <p:tgtEl>
                                          <p:spTgt spid="116"/>
                                        </p:tgtEl>
                                        <p:attrNameLst>
                                          <p:attrName>style.visibility</p:attrName>
                                        </p:attrNameLst>
                                      </p:cBhvr>
                                      <p:to>
                                        <p:strVal val="visible"/>
                                      </p:to>
                                    </p:set>
                                    <p:animEffect transition="in" filter="wipe(right)">
                                      <p:cBhvr>
                                        <p:cTn id="183" dur="500"/>
                                        <p:tgtEl>
                                          <p:spTgt spid="116"/>
                                        </p:tgtEl>
                                      </p:cBhvr>
                                    </p:animEffect>
                                  </p:childTnLst>
                                </p:cTn>
                              </p:par>
                            </p:childTnLst>
                          </p:cTn>
                        </p:par>
                        <p:par>
                          <p:cTn id="184" fill="hold">
                            <p:stCondLst>
                              <p:cond delay="23000"/>
                            </p:stCondLst>
                            <p:childTnLst>
                              <p:par>
                                <p:cTn id="185" presetID="22" presetClass="entr" presetSubtype="2" fill="hold" grpId="0" nodeType="afterEffect">
                                  <p:stCondLst>
                                    <p:cond delay="0"/>
                                  </p:stCondLst>
                                  <p:childTnLst>
                                    <p:set>
                                      <p:cBhvr>
                                        <p:cTn id="186" dur="1" fill="hold">
                                          <p:stCondLst>
                                            <p:cond delay="0"/>
                                          </p:stCondLst>
                                        </p:cTn>
                                        <p:tgtEl>
                                          <p:spTgt spid="117"/>
                                        </p:tgtEl>
                                        <p:attrNameLst>
                                          <p:attrName>style.visibility</p:attrName>
                                        </p:attrNameLst>
                                      </p:cBhvr>
                                      <p:to>
                                        <p:strVal val="visible"/>
                                      </p:to>
                                    </p:set>
                                    <p:animEffect transition="in" filter="wipe(right)">
                                      <p:cBhvr>
                                        <p:cTn id="187" dur="500"/>
                                        <p:tgtEl>
                                          <p:spTgt spid="117"/>
                                        </p:tgtEl>
                                      </p:cBhvr>
                                    </p:animEffect>
                                  </p:childTnLst>
                                </p:cTn>
                              </p:par>
                            </p:childTnLst>
                          </p:cTn>
                        </p:par>
                        <p:par>
                          <p:cTn id="188" fill="hold">
                            <p:stCondLst>
                              <p:cond delay="23500"/>
                            </p:stCondLst>
                            <p:childTnLst>
                              <p:par>
                                <p:cTn id="189" presetID="22" presetClass="entr" presetSubtype="2" fill="hold" grpId="0" nodeType="afterEffect">
                                  <p:stCondLst>
                                    <p:cond delay="0"/>
                                  </p:stCondLst>
                                  <p:childTnLst>
                                    <p:set>
                                      <p:cBhvr>
                                        <p:cTn id="190" dur="1" fill="hold">
                                          <p:stCondLst>
                                            <p:cond delay="0"/>
                                          </p:stCondLst>
                                        </p:cTn>
                                        <p:tgtEl>
                                          <p:spTgt spid="118"/>
                                        </p:tgtEl>
                                        <p:attrNameLst>
                                          <p:attrName>style.visibility</p:attrName>
                                        </p:attrNameLst>
                                      </p:cBhvr>
                                      <p:to>
                                        <p:strVal val="visible"/>
                                      </p:to>
                                    </p:set>
                                    <p:animEffect transition="in" filter="wipe(right)">
                                      <p:cBhvr>
                                        <p:cTn id="19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5" grpId="0" bldLvl="0" animBg="1"/>
      <p:bldP spid="46" grpId="0" build="p"/>
      <p:bldP spid="48" grpId="0" build="p"/>
      <p:bldP spid="50" grpId="0" build="p"/>
      <p:bldP spid="52" grpId="0" build="p"/>
      <p:bldP spid="54" grpId="0" build="p"/>
      <p:bldP spid="56" grpId="0" build="p"/>
      <p:bldP spid="58" grpId="0" build="p"/>
      <p:bldP spid="60" grpId="0" build="p"/>
      <p:bldP spid="61" grpId="0"/>
      <p:bldP spid="47" grpId="0" bldLvl="0" animBg="1"/>
      <p:bldP spid="67" grpId="0" build="p"/>
      <p:bldP spid="74" grpId="0" build="p"/>
      <p:bldP spid="75" grpId="0" bldLvl="0" animBg="1"/>
      <p:bldP spid="83" grpId="0" build="p"/>
      <p:bldP spid="84" grpId="0" bldLvl="0" animBg="1"/>
      <p:bldP spid="85" grpId="0" bldLvl="0" animBg="1"/>
      <p:bldP spid="92" grpId="0" build="p"/>
      <p:bldP spid="94" grpId="0" bldLvl="0" animBg="1"/>
      <p:bldP spid="101" grpId="0" build="p"/>
      <p:bldP spid="108" grpId="0" build="p"/>
      <p:bldP spid="115" grpId="0" build="p"/>
      <p:bldP spid="116" grpId="0" bldLvl="0" animBg="1"/>
      <p:bldP spid="117" grpId="0" bldLvl="0" animBg="1"/>
      <p:bldP spid="11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353" y="1"/>
            <a:ext cx="12858044" cy="6877715"/>
          </a:xfrm>
          <a:custGeom>
            <a:avLst/>
            <a:gdLst>
              <a:gd name="T0" fmla="*/ 1135 w 1200"/>
              <a:gd name="T1" fmla="*/ 864 h 971"/>
              <a:gd name="T2" fmla="*/ 729 w 1200"/>
              <a:gd name="T3" fmla="*/ 795 h 971"/>
              <a:gd name="T4" fmla="*/ 447 w 1200"/>
              <a:gd name="T5" fmla="*/ 459 h 971"/>
              <a:gd name="T6" fmla="*/ 313 w 1200"/>
              <a:gd name="T7" fmla="*/ 0 h 971"/>
              <a:gd name="T8" fmla="*/ 0 w 1200"/>
              <a:gd name="T9" fmla="*/ 0 h 971"/>
              <a:gd name="T10" fmla="*/ 0 w 1200"/>
              <a:gd name="T11" fmla="*/ 117 h 971"/>
              <a:gd name="T12" fmla="*/ 314 w 1200"/>
              <a:gd name="T13" fmla="*/ 328 h 971"/>
              <a:gd name="T14" fmla="*/ 521 w 1200"/>
              <a:gd name="T15" fmla="*/ 712 h 971"/>
              <a:gd name="T16" fmla="*/ 833 w 1200"/>
              <a:gd name="T17" fmla="*/ 855 h 971"/>
              <a:gd name="T18" fmla="*/ 1200 w 1200"/>
              <a:gd name="T19" fmla="*/ 971 h 971"/>
              <a:gd name="T20" fmla="*/ 1200 w 1200"/>
              <a:gd name="T21" fmla="*/ 888 h 971"/>
              <a:gd name="T22" fmla="*/ 1135 w 1200"/>
              <a:gd name="T23" fmla="*/ 864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0" h="971">
                <a:moveTo>
                  <a:pt x="1135" y="864"/>
                </a:moveTo>
                <a:cubicBezTo>
                  <a:pt x="1006" y="823"/>
                  <a:pt x="857" y="832"/>
                  <a:pt x="729" y="795"/>
                </a:cubicBezTo>
                <a:cubicBezTo>
                  <a:pt x="598" y="756"/>
                  <a:pt x="502" y="631"/>
                  <a:pt x="447" y="459"/>
                </a:cubicBezTo>
                <a:cubicBezTo>
                  <a:pt x="392" y="288"/>
                  <a:pt x="351" y="127"/>
                  <a:pt x="313" y="0"/>
                </a:cubicBezTo>
                <a:cubicBezTo>
                  <a:pt x="0" y="0"/>
                  <a:pt x="0" y="0"/>
                  <a:pt x="0" y="0"/>
                </a:cubicBezTo>
                <a:cubicBezTo>
                  <a:pt x="0" y="117"/>
                  <a:pt x="0" y="117"/>
                  <a:pt x="0" y="117"/>
                </a:cubicBezTo>
                <a:cubicBezTo>
                  <a:pt x="117" y="77"/>
                  <a:pt x="241" y="154"/>
                  <a:pt x="314" y="328"/>
                </a:cubicBezTo>
                <a:cubicBezTo>
                  <a:pt x="371" y="467"/>
                  <a:pt x="431" y="619"/>
                  <a:pt x="521" y="712"/>
                </a:cubicBezTo>
                <a:cubicBezTo>
                  <a:pt x="607" y="800"/>
                  <a:pt x="719" y="839"/>
                  <a:pt x="833" y="855"/>
                </a:cubicBezTo>
                <a:cubicBezTo>
                  <a:pt x="971" y="872"/>
                  <a:pt x="1091" y="914"/>
                  <a:pt x="1200" y="971"/>
                </a:cubicBezTo>
                <a:cubicBezTo>
                  <a:pt x="1200" y="888"/>
                  <a:pt x="1200" y="888"/>
                  <a:pt x="1200" y="888"/>
                </a:cubicBezTo>
                <a:cubicBezTo>
                  <a:pt x="1179" y="879"/>
                  <a:pt x="1157" y="871"/>
                  <a:pt x="1135" y="864"/>
                </a:cubicBezTo>
                <a:close/>
              </a:path>
            </a:pathLst>
          </a:custGeom>
          <a:solidFill>
            <a:schemeClr val="accent1"/>
          </a:solidFill>
          <a:ln w="9525">
            <a:noFill/>
            <a:round/>
          </a:ln>
        </p:spPr>
        <p:txBody>
          <a:bodyPr vert="horz" wrap="square" lIns="128580" tIns="64290" rIns="128580" bIns="64290" numCol="1" anchor="t" anchorCtr="0" compatLnSpc="1"/>
          <a:lstStyle/>
          <a:p>
            <a:endParaRPr lang="zh-CN" altLang="en-US"/>
          </a:p>
        </p:txBody>
      </p:sp>
      <p:sp>
        <p:nvSpPr>
          <p:cNvPr id="6" name="Freeform 6"/>
          <p:cNvSpPr/>
          <p:nvPr/>
        </p:nvSpPr>
        <p:spPr bwMode="auto">
          <a:xfrm>
            <a:off x="353" y="1031246"/>
            <a:ext cx="12858044" cy="6281691"/>
          </a:xfrm>
          <a:custGeom>
            <a:avLst/>
            <a:gdLst>
              <a:gd name="T0" fmla="*/ 951 w 1200"/>
              <a:gd name="T1" fmla="*/ 767 h 887"/>
              <a:gd name="T2" fmla="*/ 676 w 1200"/>
              <a:gd name="T3" fmla="*/ 418 h 887"/>
              <a:gd name="T4" fmla="*/ 361 w 1200"/>
              <a:gd name="T5" fmla="*/ 195 h 887"/>
              <a:gd name="T6" fmla="*/ 0 w 1200"/>
              <a:gd name="T7" fmla="*/ 0 h 887"/>
              <a:gd name="T8" fmla="*/ 0 w 1200"/>
              <a:gd name="T9" fmla="*/ 551 h 887"/>
              <a:gd name="T10" fmla="*/ 94 w 1200"/>
              <a:gd name="T11" fmla="*/ 529 h 887"/>
              <a:gd name="T12" fmla="*/ 543 w 1200"/>
              <a:gd name="T13" fmla="*/ 469 h 887"/>
              <a:gd name="T14" fmla="*/ 834 w 1200"/>
              <a:gd name="T15" fmla="*/ 767 h 887"/>
              <a:gd name="T16" fmla="*/ 1200 w 1200"/>
              <a:gd name="T17" fmla="*/ 879 h 887"/>
              <a:gd name="T18" fmla="*/ 1200 w 1200"/>
              <a:gd name="T19" fmla="*/ 799 h 887"/>
              <a:gd name="T20" fmla="*/ 951 w 1200"/>
              <a:gd name="T21" fmla="*/ 76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0" h="887">
                <a:moveTo>
                  <a:pt x="951" y="767"/>
                </a:moveTo>
                <a:cubicBezTo>
                  <a:pt x="838" y="704"/>
                  <a:pt x="762" y="551"/>
                  <a:pt x="676" y="418"/>
                </a:cubicBezTo>
                <a:cubicBezTo>
                  <a:pt x="593" y="290"/>
                  <a:pt x="483" y="214"/>
                  <a:pt x="361" y="195"/>
                </a:cubicBezTo>
                <a:cubicBezTo>
                  <a:pt x="210" y="172"/>
                  <a:pt x="84" y="119"/>
                  <a:pt x="0" y="0"/>
                </a:cubicBezTo>
                <a:cubicBezTo>
                  <a:pt x="0" y="551"/>
                  <a:pt x="0" y="551"/>
                  <a:pt x="0" y="551"/>
                </a:cubicBezTo>
                <a:cubicBezTo>
                  <a:pt x="30" y="547"/>
                  <a:pt x="61" y="540"/>
                  <a:pt x="94" y="529"/>
                </a:cubicBezTo>
                <a:cubicBezTo>
                  <a:pt x="250" y="476"/>
                  <a:pt x="418" y="407"/>
                  <a:pt x="543" y="469"/>
                </a:cubicBezTo>
                <a:cubicBezTo>
                  <a:pt x="653" y="528"/>
                  <a:pt x="732" y="672"/>
                  <a:pt x="834" y="767"/>
                </a:cubicBezTo>
                <a:cubicBezTo>
                  <a:pt x="933" y="858"/>
                  <a:pt x="1064" y="887"/>
                  <a:pt x="1200" y="879"/>
                </a:cubicBezTo>
                <a:cubicBezTo>
                  <a:pt x="1200" y="799"/>
                  <a:pt x="1200" y="799"/>
                  <a:pt x="1200" y="799"/>
                </a:cubicBezTo>
                <a:cubicBezTo>
                  <a:pt x="1109" y="810"/>
                  <a:pt x="1023" y="807"/>
                  <a:pt x="951" y="767"/>
                </a:cubicBezTo>
                <a:close/>
              </a:path>
            </a:pathLst>
          </a:custGeom>
          <a:solidFill>
            <a:srgbClr val="0070C0"/>
          </a:solidFill>
          <a:ln w="9525">
            <a:noFill/>
            <a:round/>
          </a:ln>
        </p:spPr>
        <p:txBody>
          <a:bodyPr vert="horz" wrap="square" lIns="128580" tIns="64290" rIns="128580" bIns="64290" numCol="1" anchor="t" anchorCtr="0" compatLnSpc="1"/>
          <a:lstStyle/>
          <a:p>
            <a:endParaRPr lang="zh-CN" altLang="en-US"/>
          </a:p>
        </p:txBody>
      </p:sp>
      <p:sp>
        <p:nvSpPr>
          <p:cNvPr id="7" name="Freeform 7"/>
          <p:cNvSpPr/>
          <p:nvPr/>
        </p:nvSpPr>
        <p:spPr bwMode="auto">
          <a:xfrm>
            <a:off x="353" y="1"/>
            <a:ext cx="12858044" cy="6850928"/>
          </a:xfrm>
          <a:custGeom>
            <a:avLst/>
            <a:gdLst>
              <a:gd name="T0" fmla="*/ 1032 w 1200"/>
              <a:gd name="T1" fmla="*/ 903 h 967"/>
              <a:gd name="T2" fmla="*/ 403 w 1200"/>
              <a:gd name="T3" fmla="*/ 650 h 967"/>
              <a:gd name="T4" fmla="*/ 172 w 1200"/>
              <a:gd name="T5" fmla="*/ 0 h 967"/>
              <a:gd name="T6" fmla="*/ 0 w 1200"/>
              <a:gd name="T7" fmla="*/ 0 h 967"/>
              <a:gd name="T8" fmla="*/ 0 w 1200"/>
              <a:gd name="T9" fmla="*/ 225 h 967"/>
              <a:gd name="T10" fmla="*/ 431 w 1200"/>
              <a:gd name="T11" fmla="*/ 769 h 967"/>
              <a:gd name="T12" fmla="*/ 1200 w 1200"/>
              <a:gd name="T13" fmla="*/ 893 h 967"/>
              <a:gd name="T14" fmla="*/ 1200 w 1200"/>
              <a:gd name="T15" fmla="*/ 851 h 967"/>
              <a:gd name="T16" fmla="*/ 1032 w 1200"/>
              <a:gd name="T17" fmla="*/ 903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67">
                <a:moveTo>
                  <a:pt x="1032" y="903"/>
                </a:moveTo>
                <a:cubicBezTo>
                  <a:pt x="780" y="950"/>
                  <a:pt x="551" y="851"/>
                  <a:pt x="403" y="650"/>
                </a:cubicBezTo>
                <a:cubicBezTo>
                  <a:pt x="291" y="497"/>
                  <a:pt x="226" y="263"/>
                  <a:pt x="172" y="0"/>
                </a:cubicBezTo>
                <a:cubicBezTo>
                  <a:pt x="0" y="0"/>
                  <a:pt x="0" y="0"/>
                  <a:pt x="0" y="0"/>
                </a:cubicBezTo>
                <a:cubicBezTo>
                  <a:pt x="0" y="225"/>
                  <a:pt x="0" y="225"/>
                  <a:pt x="0" y="225"/>
                </a:cubicBezTo>
                <a:cubicBezTo>
                  <a:pt x="116" y="454"/>
                  <a:pt x="254" y="638"/>
                  <a:pt x="431" y="769"/>
                </a:cubicBezTo>
                <a:cubicBezTo>
                  <a:pt x="640" y="923"/>
                  <a:pt x="912" y="967"/>
                  <a:pt x="1200" y="893"/>
                </a:cubicBezTo>
                <a:cubicBezTo>
                  <a:pt x="1200" y="851"/>
                  <a:pt x="1200" y="851"/>
                  <a:pt x="1200" y="851"/>
                </a:cubicBezTo>
                <a:cubicBezTo>
                  <a:pt x="1143" y="874"/>
                  <a:pt x="1086" y="893"/>
                  <a:pt x="1032" y="903"/>
                </a:cubicBezTo>
                <a:close/>
              </a:path>
            </a:pathLst>
          </a:custGeom>
          <a:solidFill>
            <a:schemeClr val="accent1"/>
          </a:solidFill>
          <a:ln w="9525">
            <a:noFill/>
            <a:round/>
          </a:ln>
        </p:spPr>
        <p:txBody>
          <a:bodyPr vert="horz" wrap="square" lIns="128580" tIns="64290" rIns="128580" bIns="64290" numCol="1" anchor="t" anchorCtr="0" compatLnSpc="1"/>
          <a:lstStyle/>
          <a:p>
            <a:endParaRPr lang="zh-CN" altLang="en-US"/>
          </a:p>
        </p:txBody>
      </p:sp>
      <p:grpSp>
        <p:nvGrpSpPr>
          <p:cNvPr id="19" name="组合 18"/>
          <p:cNvGrpSpPr/>
          <p:nvPr/>
        </p:nvGrpSpPr>
        <p:grpSpPr>
          <a:xfrm>
            <a:off x="3590635" y="1672109"/>
            <a:ext cx="7343775" cy="628247"/>
            <a:chOff x="2032681" y="1495046"/>
            <a:chExt cx="6963847" cy="595745"/>
          </a:xfrm>
        </p:grpSpPr>
        <p:sp>
          <p:nvSpPr>
            <p:cNvPr id="20" name="文本框 19"/>
            <p:cNvSpPr txBox="1"/>
            <p:nvPr/>
          </p:nvSpPr>
          <p:spPr>
            <a:xfrm>
              <a:off x="5395680" y="1535992"/>
              <a:ext cx="3600848" cy="494966"/>
            </a:xfrm>
            <a:prstGeom prst="rect">
              <a:avLst/>
            </a:prstGeom>
            <a:noFill/>
          </p:spPr>
          <p:txBody>
            <a:bodyPr wrap="square" rtlCol="0">
              <a:spAutoFit/>
            </a:bodyPr>
            <a:lstStyle/>
            <a:p>
              <a:r>
                <a:rPr lang="zh-CN" altLang="en-US" sz="2800" dirty="0">
                  <a:solidFill>
                    <a:schemeClr val="tx2"/>
                  </a:solidFill>
                  <a:ea typeface="微软雅黑" panose="020B0503020204020204" charset="-122"/>
                </a:rPr>
                <a:t>在线申请</a:t>
              </a:r>
            </a:p>
          </p:txBody>
        </p:sp>
        <p:cxnSp>
          <p:nvCxnSpPr>
            <p:cNvPr id="21" name="直接连接符 20"/>
            <p:cNvCxnSpPr/>
            <p:nvPr/>
          </p:nvCxnSpPr>
          <p:spPr>
            <a:xfrm>
              <a:off x="2857629" y="1817227"/>
              <a:ext cx="2521232" cy="14125"/>
            </a:xfrm>
            <a:prstGeom prst="line">
              <a:avLst/>
            </a:prstGeom>
            <a:ln w="3175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2032681" y="1495046"/>
              <a:ext cx="595745" cy="595745"/>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dirty="0">
                <a:solidFill>
                  <a:srgbClr val="0070C0"/>
                </a:solidFill>
              </a:endParaRPr>
            </a:p>
          </p:txBody>
        </p:sp>
      </p:grpSp>
      <p:sp>
        <p:nvSpPr>
          <p:cNvPr id="23" name="文本框 22"/>
          <p:cNvSpPr txBox="1"/>
          <p:nvPr/>
        </p:nvSpPr>
        <p:spPr>
          <a:xfrm>
            <a:off x="3549055" y="1701420"/>
            <a:ext cx="711402" cy="546753"/>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bg1"/>
                </a:solidFill>
                <a:latin typeface="Agency FB" panose="020B0503020202020204" pitchFamily="34" charset="0"/>
              </a:rPr>
              <a:t>01</a:t>
            </a:r>
            <a:endParaRPr lang="zh-CN" altLang="en-US" sz="2955" b="1" kern="0" dirty="0">
              <a:solidFill>
                <a:schemeClr val="bg1"/>
              </a:solidFill>
              <a:latin typeface="Agency FB" panose="020B0503020202020204" pitchFamily="34" charset="0"/>
            </a:endParaRPr>
          </a:p>
        </p:txBody>
      </p:sp>
      <p:grpSp>
        <p:nvGrpSpPr>
          <p:cNvPr id="24" name="组合 23"/>
          <p:cNvGrpSpPr/>
          <p:nvPr/>
        </p:nvGrpSpPr>
        <p:grpSpPr>
          <a:xfrm>
            <a:off x="4382723" y="3040261"/>
            <a:ext cx="6347460" cy="628247"/>
            <a:chOff x="2032681" y="1495046"/>
            <a:chExt cx="6019076" cy="595745"/>
          </a:xfrm>
        </p:grpSpPr>
        <p:sp>
          <p:nvSpPr>
            <p:cNvPr id="25" name="文本框 24"/>
            <p:cNvSpPr txBox="1"/>
            <p:nvPr/>
          </p:nvSpPr>
          <p:spPr>
            <a:xfrm>
              <a:off x="5395680" y="1535992"/>
              <a:ext cx="2656077" cy="494966"/>
            </a:xfrm>
            <a:prstGeom prst="rect">
              <a:avLst/>
            </a:prstGeom>
            <a:noFill/>
          </p:spPr>
          <p:txBody>
            <a:bodyPr wrap="square" rtlCol="0">
              <a:spAutoFit/>
            </a:bodyPr>
            <a:lstStyle/>
            <a:p>
              <a:r>
                <a:rPr lang="zh-CN" altLang="en-US" sz="2800" dirty="0">
                  <a:solidFill>
                    <a:schemeClr val="tx2"/>
                  </a:solidFill>
                  <a:ea typeface="微软雅黑" panose="020B0503020204020204" charset="-122"/>
                </a:rPr>
                <a:t>办理流程</a:t>
              </a:r>
            </a:p>
          </p:txBody>
        </p:sp>
        <p:cxnSp>
          <p:nvCxnSpPr>
            <p:cNvPr id="26" name="直接连接符 25"/>
            <p:cNvCxnSpPr/>
            <p:nvPr/>
          </p:nvCxnSpPr>
          <p:spPr>
            <a:xfrm>
              <a:off x="2857629" y="1817227"/>
              <a:ext cx="2521232" cy="14125"/>
            </a:xfrm>
            <a:prstGeom prst="line">
              <a:avLst/>
            </a:prstGeom>
            <a:ln w="3175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032681" y="1495046"/>
              <a:ext cx="595745" cy="595745"/>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dirty="0">
                <a:solidFill>
                  <a:srgbClr val="0070C0"/>
                </a:solidFill>
              </a:endParaRPr>
            </a:p>
          </p:txBody>
        </p:sp>
      </p:grpSp>
      <p:sp>
        <p:nvSpPr>
          <p:cNvPr id="28" name="文本框 27"/>
          <p:cNvSpPr txBox="1"/>
          <p:nvPr/>
        </p:nvSpPr>
        <p:spPr>
          <a:xfrm>
            <a:off x="4341143" y="3077274"/>
            <a:ext cx="711402" cy="546753"/>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bg1"/>
                </a:solidFill>
                <a:latin typeface="Agency FB" panose="020B0503020202020204" pitchFamily="34" charset="0"/>
              </a:rPr>
              <a:t>02</a:t>
            </a:r>
            <a:endParaRPr lang="zh-CN" altLang="en-US" sz="2955" b="1" kern="0" dirty="0">
              <a:solidFill>
                <a:schemeClr val="bg1"/>
              </a:solidFill>
              <a:latin typeface="Agency FB" panose="020B0503020202020204" pitchFamily="34" charset="0"/>
            </a:endParaRPr>
          </a:p>
        </p:txBody>
      </p:sp>
      <p:grpSp>
        <p:nvGrpSpPr>
          <p:cNvPr id="29" name="组合 28"/>
          <p:cNvGrpSpPr/>
          <p:nvPr/>
        </p:nvGrpSpPr>
        <p:grpSpPr>
          <a:xfrm>
            <a:off x="5185202" y="4264397"/>
            <a:ext cx="6404037" cy="628247"/>
            <a:chOff x="2032681" y="1495046"/>
            <a:chExt cx="6072726" cy="595745"/>
          </a:xfrm>
        </p:grpSpPr>
        <p:sp>
          <p:nvSpPr>
            <p:cNvPr id="30" name="文本框 29"/>
            <p:cNvSpPr txBox="1"/>
            <p:nvPr/>
          </p:nvSpPr>
          <p:spPr>
            <a:xfrm>
              <a:off x="5395484" y="1536109"/>
              <a:ext cx="2709923" cy="494966"/>
            </a:xfrm>
            <a:prstGeom prst="rect">
              <a:avLst/>
            </a:prstGeom>
            <a:noFill/>
          </p:spPr>
          <p:txBody>
            <a:bodyPr wrap="square" rtlCol="0">
              <a:spAutoFit/>
            </a:bodyPr>
            <a:lstStyle/>
            <a:p>
              <a:r>
                <a:rPr lang="zh-CN" altLang="en-US" sz="2800" dirty="0">
                  <a:solidFill>
                    <a:schemeClr val="tx2"/>
                  </a:solidFill>
                  <a:ea typeface="微软雅黑" panose="020B0503020204020204" charset="-122"/>
                </a:rPr>
                <a:t>领导查询</a:t>
              </a:r>
            </a:p>
          </p:txBody>
        </p:sp>
        <p:cxnSp>
          <p:nvCxnSpPr>
            <p:cNvPr id="31" name="直接连接符 30"/>
            <p:cNvCxnSpPr/>
            <p:nvPr/>
          </p:nvCxnSpPr>
          <p:spPr>
            <a:xfrm>
              <a:off x="2857629" y="1817227"/>
              <a:ext cx="2521232" cy="14125"/>
            </a:xfrm>
            <a:prstGeom prst="line">
              <a:avLst/>
            </a:prstGeom>
            <a:ln w="3175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2032681" y="1495046"/>
              <a:ext cx="595745" cy="595745"/>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dirty="0">
                <a:solidFill>
                  <a:srgbClr val="0070C0"/>
                </a:solidFill>
              </a:endParaRPr>
            </a:p>
          </p:txBody>
        </p:sp>
      </p:grpSp>
      <p:sp>
        <p:nvSpPr>
          <p:cNvPr id="33" name="文本框 32"/>
          <p:cNvSpPr txBox="1"/>
          <p:nvPr/>
        </p:nvSpPr>
        <p:spPr>
          <a:xfrm>
            <a:off x="5133231" y="4287380"/>
            <a:ext cx="711402" cy="547073"/>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bg1"/>
                </a:solidFill>
                <a:latin typeface="Agency FB" panose="020B0503020202020204" pitchFamily="34" charset="0"/>
              </a:rPr>
              <a:t>03</a:t>
            </a:r>
            <a:endParaRPr lang="zh-CN" altLang="en-US" sz="2955" b="1" kern="0" dirty="0">
              <a:solidFill>
                <a:schemeClr val="bg1"/>
              </a:solidFill>
              <a:latin typeface="Agency FB" panose="020B0503020202020204" pitchFamily="34" charset="0"/>
            </a:endParaRPr>
          </a:p>
        </p:txBody>
      </p:sp>
      <p:sp>
        <p:nvSpPr>
          <p:cNvPr id="34" name="文本框 33"/>
          <p:cNvSpPr txBox="1"/>
          <p:nvPr/>
        </p:nvSpPr>
        <p:spPr>
          <a:xfrm>
            <a:off x="525322" y="499021"/>
            <a:ext cx="2930763" cy="741421"/>
          </a:xfrm>
          <a:prstGeom prst="rect">
            <a:avLst/>
          </a:prstGeom>
          <a:noFill/>
        </p:spPr>
        <p:txBody>
          <a:bodyPr wrap="square" rtlCol="0">
            <a:spAutoFit/>
          </a:bodyPr>
          <a:lstStyle/>
          <a:p>
            <a:pPr defTabSz="963930" fontAlgn="auto">
              <a:spcBef>
                <a:spcPts val="0"/>
              </a:spcBef>
              <a:spcAft>
                <a:spcPts val="0"/>
              </a:spcAft>
              <a:defRPr/>
            </a:pPr>
            <a:r>
              <a:rPr lang="zh-CN" altLang="en-US" sz="4220" kern="0" dirty="0">
                <a:solidFill>
                  <a:schemeClr val="bg1"/>
                </a:solidFill>
                <a:latin typeface="微软雅黑" panose="020B0503020204020204" charset="-122"/>
                <a:ea typeface="微软雅黑" panose="020B0503020204020204" charset="-122"/>
              </a:rPr>
              <a:t>目录</a:t>
            </a:r>
            <a:r>
              <a:rPr lang="en-US" altLang="zh-CN" sz="4220" kern="0" dirty="0">
                <a:solidFill>
                  <a:schemeClr val="bg1"/>
                </a:solidFill>
                <a:latin typeface="Agency FB" panose="020B0503020202020204" pitchFamily="34" charset="0"/>
              </a:rPr>
              <a:t>/Content</a:t>
            </a:r>
            <a:endParaRPr lang="zh-CN" altLang="en-US" sz="4220" kern="0" dirty="0">
              <a:solidFill>
                <a:schemeClr val="bg1"/>
              </a:solidFill>
              <a:latin typeface="Agency FB" panose="020B0503020202020204" pitchFamily="34" charset="0"/>
            </a:endParaRPr>
          </a:p>
        </p:txBody>
      </p:sp>
      <p:grpSp>
        <p:nvGrpSpPr>
          <p:cNvPr id="35" name="组合 34"/>
          <p:cNvGrpSpPr/>
          <p:nvPr/>
        </p:nvGrpSpPr>
        <p:grpSpPr>
          <a:xfrm>
            <a:off x="6290034" y="5436350"/>
            <a:ext cx="6404037" cy="628247"/>
            <a:chOff x="2032681" y="1495046"/>
            <a:chExt cx="6072726" cy="595745"/>
          </a:xfrm>
        </p:grpSpPr>
        <p:sp>
          <p:nvSpPr>
            <p:cNvPr id="36" name="文本框 35"/>
            <p:cNvSpPr txBox="1"/>
            <p:nvPr/>
          </p:nvSpPr>
          <p:spPr>
            <a:xfrm>
              <a:off x="5395484" y="1536109"/>
              <a:ext cx="2709923" cy="494966"/>
            </a:xfrm>
            <a:prstGeom prst="rect">
              <a:avLst/>
            </a:prstGeom>
            <a:noFill/>
          </p:spPr>
          <p:txBody>
            <a:bodyPr wrap="square" rtlCol="0">
              <a:spAutoFit/>
            </a:bodyPr>
            <a:lstStyle/>
            <a:p>
              <a:r>
                <a:rPr lang="zh-CN" altLang="en-US" sz="2800" dirty="0">
                  <a:solidFill>
                    <a:schemeClr val="tx2"/>
                  </a:solidFill>
                  <a:ea typeface="微软雅黑" panose="020B0503020204020204" charset="-122"/>
                </a:rPr>
                <a:t>后台管理</a:t>
              </a:r>
            </a:p>
          </p:txBody>
        </p:sp>
        <p:cxnSp>
          <p:nvCxnSpPr>
            <p:cNvPr id="37" name="直接连接符 36"/>
            <p:cNvCxnSpPr/>
            <p:nvPr/>
          </p:nvCxnSpPr>
          <p:spPr>
            <a:xfrm>
              <a:off x="2857629" y="1817227"/>
              <a:ext cx="2521232" cy="14125"/>
            </a:xfrm>
            <a:prstGeom prst="line">
              <a:avLst/>
            </a:prstGeom>
            <a:ln w="3175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2032681" y="1495046"/>
              <a:ext cx="595745" cy="595745"/>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defRPr/>
              </a:pPr>
              <a:endParaRPr lang="zh-CN" altLang="en-US" sz="1900" kern="0" dirty="0">
                <a:solidFill>
                  <a:srgbClr val="0070C0"/>
                </a:solidFill>
              </a:endParaRPr>
            </a:p>
          </p:txBody>
        </p:sp>
      </p:grpSp>
      <p:sp>
        <p:nvSpPr>
          <p:cNvPr id="39" name="文本框 38"/>
          <p:cNvSpPr txBox="1"/>
          <p:nvPr/>
        </p:nvSpPr>
        <p:spPr>
          <a:xfrm>
            <a:off x="6248454" y="5473363"/>
            <a:ext cx="711402" cy="546753"/>
          </a:xfrm>
          <a:prstGeom prst="rect">
            <a:avLst/>
          </a:prstGeom>
          <a:noFill/>
        </p:spPr>
        <p:txBody>
          <a:bodyPr wrap="square" rtlCol="0">
            <a:spAutoFit/>
          </a:bodyPr>
          <a:lstStyle/>
          <a:p>
            <a:pPr algn="ctr" defTabSz="963930" fontAlgn="auto">
              <a:spcBef>
                <a:spcPts val="0"/>
              </a:spcBef>
              <a:spcAft>
                <a:spcPts val="0"/>
              </a:spcAft>
              <a:defRPr/>
            </a:pPr>
            <a:r>
              <a:rPr lang="en-US" altLang="zh-CN" sz="2955" b="1" kern="0" dirty="0">
                <a:solidFill>
                  <a:schemeClr val="bg1"/>
                </a:solidFill>
                <a:latin typeface="Agency FB" panose="020B0503020202020204" pitchFamily="34" charset="0"/>
              </a:rPr>
              <a:t>04</a:t>
            </a:r>
            <a:endParaRPr lang="zh-CN" altLang="en-US" sz="2955" b="1" kern="0" dirty="0">
              <a:solidFill>
                <a:schemeClr val="bg1"/>
              </a:solidFill>
              <a:latin typeface="Agency FB" panose="020B05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2500"/>
                            </p:stCondLst>
                            <p:childTnLst>
                              <p:par>
                                <p:cTn id="26" presetID="10" presetClass="entr" presetSubtype="0" fill="hold" nodeType="afterEffect">
                                  <p:stCondLst>
                                    <p:cond delay="5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nodeType="afterEffect">
                                  <p:stCondLst>
                                    <p:cond delay="5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par>
                          <p:cTn id="39" fill="hold">
                            <p:stCondLst>
                              <p:cond delay="4500"/>
                            </p:stCondLst>
                            <p:childTnLst>
                              <p:par>
                                <p:cTn id="40" presetID="10" presetClass="entr" presetSubtype="0" fill="hold" nodeType="afterEffect">
                                  <p:stCondLst>
                                    <p:cond delay="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P spid="7" grpId="0" animBg="1"/>
      <p:bldP spid="23" grpId="0"/>
      <p:bldP spid="28" grpId="0"/>
      <p:bldP spid="33" grpId="0"/>
      <p:bldP spid="34"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3" descr="C:\Users\Administrator\Desktop\图片1.png图片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9175" y="1168053"/>
            <a:ext cx="2636593" cy="468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贷前客户经理</a:t>
            </a:r>
          </a:p>
        </p:txBody>
      </p:sp>
      <p:sp>
        <p:nvSpPr>
          <p:cNvPr id="15" name="矩形 14"/>
          <p:cNvSpPr/>
          <p:nvPr>
            <p:custDataLst>
              <p:tags r:id="rId1"/>
            </p:custDataLst>
          </p:nvPr>
        </p:nvSpPr>
        <p:spPr>
          <a:xfrm>
            <a:off x="1390403" y="5919638"/>
            <a:ext cx="2589757" cy="1619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16" name="矩形 15"/>
          <p:cNvSpPr/>
          <p:nvPr>
            <p:custDataLst>
              <p:tags r:id="rId2"/>
            </p:custDataLst>
          </p:nvPr>
        </p:nvSpPr>
        <p:spPr>
          <a:xfrm>
            <a:off x="4629175" y="5927079"/>
            <a:ext cx="2636592" cy="1984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17" name="矩形 16"/>
          <p:cNvSpPr/>
          <p:nvPr>
            <p:custDataLst>
              <p:tags r:id="rId3"/>
            </p:custDataLst>
          </p:nvPr>
        </p:nvSpPr>
        <p:spPr>
          <a:xfrm>
            <a:off x="8388101" y="5927079"/>
            <a:ext cx="2577778" cy="1603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18" name="矩形 17"/>
          <p:cNvSpPr/>
          <p:nvPr>
            <p:custDataLst>
              <p:tags r:id="rId4"/>
            </p:custDataLst>
          </p:nvPr>
        </p:nvSpPr>
        <p:spPr>
          <a:xfrm>
            <a:off x="1388815" y="6226025"/>
            <a:ext cx="258975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待受理</a:t>
            </a:r>
          </a:p>
        </p:txBody>
      </p:sp>
      <p:sp>
        <p:nvSpPr>
          <p:cNvPr id="19" name="矩形 18"/>
          <p:cNvSpPr/>
          <p:nvPr>
            <p:custDataLst>
              <p:tags r:id="rId5"/>
            </p:custDataLst>
          </p:nvPr>
        </p:nvSpPr>
        <p:spPr>
          <a:xfrm>
            <a:off x="4629175" y="6269979"/>
            <a:ext cx="2636592"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待调查</a:t>
            </a:r>
          </a:p>
        </p:txBody>
      </p:sp>
      <p:sp>
        <p:nvSpPr>
          <p:cNvPr id="20" name="矩形 19"/>
          <p:cNvSpPr/>
          <p:nvPr>
            <p:custDataLst>
              <p:tags r:id="rId6"/>
            </p:custDataLst>
          </p:nvPr>
        </p:nvSpPr>
        <p:spPr>
          <a:xfrm>
            <a:off x="8388101" y="6217591"/>
            <a:ext cx="257777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待提交</a:t>
            </a:r>
          </a:p>
        </p:txBody>
      </p:sp>
      <p:sp>
        <p:nvSpPr>
          <p:cNvPr id="21" name="文本框 15"/>
          <p:cNvSpPr txBox="1">
            <a:spLocks noChangeArrowheads="1"/>
          </p:cNvSpPr>
          <p:nvPr>
            <p:custDataLst>
              <p:tags r:id="rId7"/>
            </p:custDataLst>
          </p:nvPr>
        </p:nvSpPr>
        <p:spPr bwMode="auto">
          <a:xfrm>
            <a:off x="3160762" y="231949"/>
            <a:ext cx="3412629"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Pre loan customer manager</a:t>
            </a:r>
          </a:p>
        </p:txBody>
      </p:sp>
      <p:pic>
        <p:nvPicPr>
          <p:cNvPr id="24" name="图片 2" descr="微信图片_201807281757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49375" y="1172417"/>
            <a:ext cx="2589758" cy="460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4" descr="微信图片_2018072817570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74063" y="1172417"/>
            <a:ext cx="2591816" cy="460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nodeType="clickEffect">
                                  <p:stCondLst>
                                    <p:cond delay="0"/>
                                  </p:stCondLst>
                                  <p:childTnLst>
                                    <p:set>
                                      <p:cBhvr>
                                        <p:cTn id="14" dur="500"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500"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500"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7" presetClass="entr" presetSubtype="1" fill="hold" nodeType="clickEffect">
                                  <p:stCondLst>
                                    <p:cond delay="0"/>
                                  </p:stCondLst>
                                  <p:childTnLst>
                                    <p:set>
                                      <p:cBhvr>
                                        <p:cTn id="28" dur="500"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0-#ppt_h/2"/>
                                          </p:val>
                                        </p:tav>
                                        <p:tav tm="100000">
                                          <p:val>
                                            <p:strVal val="#ppt_y"/>
                                          </p:val>
                                        </p:tav>
                                      </p:tavLst>
                                    </p:anim>
                                  </p:childTnLst>
                                </p:cTn>
                              </p:par>
                              <p:par>
                                <p:cTn id="31" presetID="7" presetClass="entr" presetSubtype="1" fill="hold" grpId="0" nodeType="withEffect">
                                  <p:stCondLst>
                                    <p:cond delay="0"/>
                                  </p:stCondLst>
                                  <p:childTnLst>
                                    <p:set>
                                      <p:cBhvr>
                                        <p:cTn id="32" dur="500"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par>
                                <p:cTn id="35" presetID="7" presetClass="entr" presetSubtype="1" fill="hold" grpId="0" nodeType="withEffect">
                                  <p:stCondLst>
                                    <p:cond delay="0"/>
                                  </p:stCondLst>
                                  <p:childTnLst>
                                    <p:set>
                                      <p:cBhvr>
                                        <p:cTn id="36" dur="500"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7" presetClass="entr" presetSubtype="2" fill="hold" nodeType="clickEffect">
                                  <p:stCondLst>
                                    <p:cond delay="0"/>
                                  </p:stCondLst>
                                  <p:childTnLst>
                                    <p:set>
                                      <p:cBhvr>
                                        <p:cTn id="42" dur="500"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7" presetClass="entr" presetSubtype="2" fill="hold" grpId="0" nodeType="withEffect">
                                  <p:stCondLst>
                                    <p:cond delay="0"/>
                                  </p:stCondLst>
                                  <p:childTnLst>
                                    <p:set>
                                      <p:cBhvr>
                                        <p:cTn id="46" dur="500"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7" presetClass="entr" presetSubtype="2" fill="hold" grpId="0" nodeType="withEffect">
                                  <p:stCondLst>
                                    <p:cond delay="0"/>
                                  </p:stCondLst>
                                  <p:childTnLst>
                                    <p:set>
                                      <p:cBhvr>
                                        <p:cTn id="50" dur="500"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1+#ppt_w/2"/>
                                          </p:val>
                                        </p:tav>
                                        <p:tav tm="100000">
                                          <p:val>
                                            <p:strVal val="#ppt_x"/>
                                          </p:val>
                                        </p:tav>
                                      </p:tavLst>
                                    </p:anim>
                                    <p:anim calcmode="lin" valueType="num">
                                      <p:cBhvr additive="base">
                                        <p:cTn id="5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animBg="1"/>
      <p:bldP spid="16" grpId="0" animBg="1"/>
      <p:bldP spid="17" grpId="0" animBg="1"/>
      <p:bldP spid="18" grpId="0" animBg="1"/>
      <p:bldP spid="19" grpId="0" animBg="1"/>
      <p:bldP spid="20"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贷前客户经理</a:t>
            </a:r>
          </a:p>
        </p:txBody>
      </p:sp>
      <p:sp>
        <p:nvSpPr>
          <p:cNvPr id="21" name="文本框 15"/>
          <p:cNvSpPr txBox="1">
            <a:spLocks noChangeArrowheads="1"/>
          </p:cNvSpPr>
          <p:nvPr>
            <p:custDataLst>
              <p:tags r:id="rId1"/>
            </p:custDataLst>
          </p:nvPr>
        </p:nvSpPr>
        <p:spPr bwMode="auto">
          <a:xfrm>
            <a:off x="3160762" y="231949"/>
            <a:ext cx="3412629"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Pre loan customer manager</a:t>
            </a:r>
          </a:p>
        </p:txBody>
      </p:sp>
      <p:sp>
        <p:nvSpPr>
          <p:cNvPr id="13" name="矩形 12"/>
          <p:cNvSpPr/>
          <p:nvPr>
            <p:custDataLst>
              <p:tags r:id="rId2"/>
            </p:custDataLst>
          </p:nvPr>
        </p:nvSpPr>
        <p:spPr>
          <a:xfrm>
            <a:off x="1238250" y="5271789"/>
            <a:ext cx="2217738" cy="1619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14" name="矩形 13"/>
          <p:cNvSpPr/>
          <p:nvPr>
            <p:custDataLst>
              <p:tags r:id="rId3"/>
            </p:custDataLst>
          </p:nvPr>
        </p:nvSpPr>
        <p:spPr>
          <a:xfrm>
            <a:off x="4711700" y="5876627"/>
            <a:ext cx="2217738" cy="1984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22" name="矩形 21"/>
          <p:cNvSpPr/>
          <p:nvPr>
            <p:custDataLst>
              <p:tags r:id="rId4"/>
            </p:custDataLst>
          </p:nvPr>
        </p:nvSpPr>
        <p:spPr>
          <a:xfrm>
            <a:off x="8261350" y="5273377"/>
            <a:ext cx="2217738" cy="1603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23" name="矩形 22"/>
          <p:cNvSpPr/>
          <p:nvPr>
            <p:custDataLst>
              <p:tags r:id="rId5"/>
            </p:custDataLst>
          </p:nvPr>
        </p:nvSpPr>
        <p:spPr>
          <a:xfrm>
            <a:off x="1239838" y="5563889"/>
            <a:ext cx="2217737"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待贷审</a:t>
            </a:r>
          </a:p>
        </p:txBody>
      </p:sp>
      <p:sp>
        <p:nvSpPr>
          <p:cNvPr id="28" name="矩形 27"/>
          <p:cNvSpPr/>
          <p:nvPr>
            <p:custDataLst>
              <p:tags r:id="rId6"/>
            </p:custDataLst>
          </p:nvPr>
        </p:nvSpPr>
        <p:spPr>
          <a:xfrm>
            <a:off x="4711700" y="6219527"/>
            <a:ext cx="221773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待移交</a:t>
            </a:r>
          </a:p>
        </p:txBody>
      </p:sp>
      <p:sp>
        <p:nvSpPr>
          <p:cNvPr id="29" name="矩形 28"/>
          <p:cNvSpPr/>
          <p:nvPr>
            <p:custDataLst>
              <p:tags r:id="rId7"/>
            </p:custDataLst>
          </p:nvPr>
        </p:nvSpPr>
        <p:spPr>
          <a:xfrm>
            <a:off x="8261350" y="5563889"/>
            <a:ext cx="221773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已移交</a:t>
            </a:r>
          </a:p>
        </p:txBody>
      </p:sp>
      <p:pic>
        <p:nvPicPr>
          <p:cNvPr id="30" name="图片 2" descr="C:\Users\Administrator\Desktop\新建文件夹\1.jpg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9375" y="1517352"/>
            <a:ext cx="1997075"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 descr="C:\Users\Administrator\Desktop\新建文件夹\2.jpg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16488" y="2482552"/>
            <a:ext cx="18065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4" descr="C:\Users\Administrator\Desktop\22.png2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73591" y="1517352"/>
            <a:ext cx="19986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nodeType="clickEffect">
                                  <p:stCondLst>
                                    <p:cond delay="0"/>
                                  </p:stCondLst>
                                  <p:childTnLst>
                                    <p:set>
                                      <p:cBhvr>
                                        <p:cTn id="14" dur="500"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500"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500"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0-#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7" presetClass="entr" presetSubtype="1" fill="hold" nodeType="clickEffect">
                                  <p:stCondLst>
                                    <p:cond delay="0"/>
                                  </p:stCondLst>
                                  <p:childTnLst>
                                    <p:set>
                                      <p:cBhvr>
                                        <p:cTn id="28" dur="500"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0-#ppt_h/2"/>
                                          </p:val>
                                        </p:tav>
                                        <p:tav tm="100000">
                                          <p:val>
                                            <p:strVal val="#ppt_y"/>
                                          </p:val>
                                        </p:tav>
                                      </p:tavLst>
                                    </p:anim>
                                  </p:childTnLst>
                                </p:cTn>
                              </p:par>
                              <p:par>
                                <p:cTn id="31" presetID="7" presetClass="entr" presetSubtype="1" fill="hold" grpId="0" nodeType="withEffect">
                                  <p:stCondLst>
                                    <p:cond delay="0"/>
                                  </p:stCondLst>
                                  <p:childTnLst>
                                    <p:set>
                                      <p:cBhvr>
                                        <p:cTn id="32" dur="500"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0-#ppt_h/2"/>
                                          </p:val>
                                        </p:tav>
                                        <p:tav tm="100000">
                                          <p:val>
                                            <p:strVal val="#ppt_y"/>
                                          </p:val>
                                        </p:tav>
                                      </p:tavLst>
                                    </p:anim>
                                  </p:childTnLst>
                                </p:cTn>
                              </p:par>
                              <p:par>
                                <p:cTn id="35" presetID="7" presetClass="entr" presetSubtype="1" fill="hold" grpId="0" nodeType="withEffect">
                                  <p:stCondLst>
                                    <p:cond delay="0"/>
                                  </p:stCondLst>
                                  <p:childTnLst>
                                    <p:set>
                                      <p:cBhvr>
                                        <p:cTn id="36" dur="500"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7" presetClass="entr" presetSubtype="2" fill="hold" nodeType="clickEffect">
                                  <p:stCondLst>
                                    <p:cond delay="0"/>
                                  </p:stCondLst>
                                  <p:childTnLst>
                                    <p:set>
                                      <p:cBhvr>
                                        <p:cTn id="42" dur="500"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7" presetClass="entr" presetSubtype="2" fill="hold" grpId="0" nodeType="withEffect">
                                  <p:stCondLst>
                                    <p:cond delay="0"/>
                                  </p:stCondLst>
                                  <p:childTnLst>
                                    <p:set>
                                      <p:cBhvr>
                                        <p:cTn id="46" dur="500"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1+#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7" presetClass="entr" presetSubtype="2" fill="hold" grpId="0" nodeType="withEffect">
                                  <p:stCondLst>
                                    <p:cond delay="0"/>
                                  </p:stCondLst>
                                  <p:childTnLst>
                                    <p:set>
                                      <p:cBhvr>
                                        <p:cTn id="50" dur="500"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1+#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P spid="13" grpId="0" animBg="1"/>
      <p:bldP spid="14" grpId="0" animBg="1"/>
      <p:bldP spid="22" grpId="0" animBg="1"/>
      <p:bldP spid="23"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贷中客户经理</a:t>
            </a:r>
          </a:p>
        </p:txBody>
      </p:sp>
      <p:sp>
        <p:nvSpPr>
          <p:cNvPr id="21" name="文本框 15"/>
          <p:cNvSpPr txBox="1">
            <a:spLocks noChangeArrowheads="1"/>
          </p:cNvSpPr>
          <p:nvPr>
            <p:custDataLst>
              <p:tags r:id="rId1"/>
            </p:custDataLst>
          </p:nvPr>
        </p:nvSpPr>
        <p:spPr bwMode="auto">
          <a:xfrm>
            <a:off x="2828975" y="375965"/>
            <a:ext cx="3412629"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spcBef>
                <a:spcPts val="750"/>
              </a:spcBef>
            </a:pPr>
            <a:r>
              <a:rPr lang="zh-CN" altLang="en-US" dirty="0">
                <a:solidFill>
                  <a:srgbClr val="767171"/>
                </a:solidFill>
              </a:rPr>
              <a:t>Pre loan customer manager</a:t>
            </a:r>
          </a:p>
        </p:txBody>
      </p:sp>
      <p:pic>
        <p:nvPicPr>
          <p:cNvPr id="18" name="图片 2" descr="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38250" y="1764197"/>
            <a:ext cx="2217738"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24" descr="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94114" y="2158851"/>
            <a:ext cx="2143373"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5" descr="C:\Users\Administrator\Desktop\图片2.png图片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61623" y="1597025"/>
            <a:ext cx="2143000"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custDataLst>
              <p:tags r:id="rId2"/>
            </p:custDataLst>
          </p:nvPr>
        </p:nvSpPr>
        <p:spPr>
          <a:xfrm>
            <a:off x="1238250" y="4991323"/>
            <a:ext cx="2217738" cy="1619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25" name="矩形 24"/>
          <p:cNvSpPr/>
          <p:nvPr>
            <p:custDataLst>
              <p:tags r:id="rId3"/>
            </p:custDataLst>
          </p:nvPr>
        </p:nvSpPr>
        <p:spPr>
          <a:xfrm>
            <a:off x="5219749" y="5372571"/>
            <a:ext cx="2217738" cy="1984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26" name="矩形 25"/>
          <p:cNvSpPr/>
          <p:nvPr>
            <p:custDataLst>
              <p:tags r:id="rId4"/>
            </p:custDataLst>
          </p:nvPr>
        </p:nvSpPr>
        <p:spPr>
          <a:xfrm>
            <a:off x="8604125" y="4984477"/>
            <a:ext cx="2217738" cy="1603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p>
        </p:txBody>
      </p:sp>
      <p:sp>
        <p:nvSpPr>
          <p:cNvPr id="33" name="矩形 32"/>
          <p:cNvSpPr/>
          <p:nvPr>
            <p:custDataLst>
              <p:tags r:id="rId5"/>
            </p:custDataLst>
          </p:nvPr>
        </p:nvSpPr>
        <p:spPr>
          <a:xfrm>
            <a:off x="1239838" y="5283423"/>
            <a:ext cx="2217737"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待接收</a:t>
            </a:r>
          </a:p>
        </p:txBody>
      </p:sp>
      <p:sp>
        <p:nvSpPr>
          <p:cNvPr id="34" name="矩形 33"/>
          <p:cNvSpPr/>
          <p:nvPr>
            <p:custDataLst>
              <p:tags r:id="rId6"/>
            </p:custDataLst>
          </p:nvPr>
        </p:nvSpPr>
        <p:spPr>
          <a:xfrm>
            <a:off x="5219749" y="5715471"/>
            <a:ext cx="221773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待办理</a:t>
            </a:r>
          </a:p>
        </p:txBody>
      </p:sp>
      <p:sp>
        <p:nvSpPr>
          <p:cNvPr id="35" name="矩形 34"/>
          <p:cNvSpPr/>
          <p:nvPr>
            <p:custDataLst>
              <p:tags r:id="rId7"/>
            </p:custDataLst>
          </p:nvPr>
        </p:nvSpPr>
        <p:spPr>
          <a:xfrm>
            <a:off x="8604125" y="5274989"/>
            <a:ext cx="2217738" cy="565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已放款</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nodeType="clickEffect">
                                  <p:stCondLst>
                                    <p:cond delay="0"/>
                                  </p:stCondLst>
                                  <p:childTnLst>
                                    <p:set>
                                      <p:cBhvr>
                                        <p:cTn id="14" dur="500"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7" presetClass="entr" presetSubtype="1" fill="hold" nodeType="clickEffect">
                                  <p:stCondLst>
                                    <p:cond delay="0"/>
                                  </p:stCondLst>
                                  <p:childTnLst>
                                    <p:set>
                                      <p:cBhvr>
                                        <p:cTn id="20" dur="500"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7" presetClass="entr" presetSubtype="2" fill="hold" nodeType="clickEffect">
                                  <p:stCondLst>
                                    <p:cond delay="0"/>
                                  </p:stCondLst>
                                  <p:childTnLst>
                                    <p:set>
                                      <p:cBhvr>
                                        <p:cTn id="26" dur="500"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7" presetClass="entr" presetSubtype="8" fill="hold" grpId="0" nodeType="withEffect">
                                  <p:stCondLst>
                                    <p:cond delay="0"/>
                                  </p:stCondLst>
                                  <p:childTnLst>
                                    <p:set>
                                      <p:cBhvr>
                                        <p:cTn id="30" dur="500"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0"/>
                                  </p:stCondLst>
                                  <p:childTnLst>
                                    <p:set>
                                      <p:cBhvr>
                                        <p:cTn id="34" dur="500"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7" presetClass="entr" presetSubtype="1" fill="hold" grpId="0" nodeType="withEffect">
                                  <p:stCondLst>
                                    <p:cond delay="0"/>
                                  </p:stCondLst>
                                  <p:childTnLst>
                                    <p:set>
                                      <p:cBhvr>
                                        <p:cTn id="38" dur="500"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0-#ppt_h/2"/>
                                          </p:val>
                                        </p:tav>
                                        <p:tav tm="100000">
                                          <p:val>
                                            <p:strVal val="#ppt_y"/>
                                          </p:val>
                                        </p:tav>
                                      </p:tavLst>
                                    </p:anim>
                                  </p:childTnLst>
                                </p:cTn>
                              </p:par>
                              <p:par>
                                <p:cTn id="41" presetID="7" presetClass="entr" presetSubtype="1" fill="hold" grpId="0" nodeType="withEffect">
                                  <p:stCondLst>
                                    <p:cond delay="0"/>
                                  </p:stCondLst>
                                  <p:childTnLst>
                                    <p:set>
                                      <p:cBhvr>
                                        <p:cTn id="42" dur="500"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0-#ppt_h/2"/>
                                          </p:val>
                                        </p:tav>
                                        <p:tav tm="100000">
                                          <p:val>
                                            <p:strVal val="#ppt_y"/>
                                          </p:val>
                                        </p:tav>
                                      </p:tavLst>
                                    </p:anim>
                                  </p:childTnLst>
                                </p:cTn>
                              </p:par>
                              <p:par>
                                <p:cTn id="45" presetID="7" presetClass="entr" presetSubtype="2" fill="hold" grpId="0" nodeType="withEffect">
                                  <p:stCondLst>
                                    <p:cond delay="0"/>
                                  </p:stCondLst>
                                  <p:childTnLst>
                                    <p:set>
                                      <p:cBhvr>
                                        <p:cTn id="46" dur="500"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7" presetClass="entr" presetSubtype="2" fill="hold" grpId="0" nodeType="withEffect">
                                  <p:stCondLst>
                                    <p:cond delay="0"/>
                                  </p:stCondLst>
                                  <p:childTnLst>
                                    <p:set>
                                      <p:cBhvr>
                                        <p:cTn id="50" dur="500"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1+#ppt_w/2"/>
                                          </p:val>
                                        </p:tav>
                                        <p:tav tm="100000">
                                          <p:val>
                                            <p:strVal val="#ppt_x"/>
                                          </p:val>
                                        </p:tav>
                                      </p:tavLst>
                                    </p:anim>
                                    <p:anim calcmode="lin" valueType="num">
                                      <p:cBhvr additive="base">
                                        <p:cTn id="52"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P spid="24" grpId="0" animBg="1"/>
      <p:bldP spid="25" grpId="0" animBg="1"/>
      <p:bldP spid="26"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贷后客户经理</a:t>
            </a:r>
          </a:p>
        </p:txBody>
      </p:sp>
      <p:sp>
        <p:nvSpPr>
          <p:cNvPr id="21" name="文本框 15"/>
          <p:cNvSpPr txBox="1">
            <a:spLocks noChangeArrowheads="1"/>
          </p:cNvSpPr>
          <p:nvPr>
            <p:custDataLst>
              <p:tags r:id="rId1"/>
            </p:custDataLst>
          </p:nvPr>
        </p:nvSpPr>
        <p:spPr bwMode="auto">
          <a:xfrm>
            <a:off x="2828975" y="375965"/>
            <a:ext cx="3412629"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spcBef>
                <a:spcPts val="750"/>
              </a:spcBef>
            </a:pPr>
            <a:r>
              <a:rPr lang="zh-CN" altLang="en-US" dirty="0">
                <a:solidFill>
                  <a:srgbClr val="767171"/>
                </a:solidFill>
              </a:rPr>
              <a:t>Pre loan customer manager</a:t>
            </a:r>
          </a:p>
        </p:txBody>
      </p:sp>
      <p:sp>
        <p:nvSpPr>
          <p:cNvPr id="13" name="矩形 12"/>
          <p:cNvSpPr/>
          <p:nvPr>
            <p:custDataLst>
              <p:tags r:id="rId2"/>
            </p:custDataLst>
          </p:nvPr>
        </p:nvSpPr>
        <p:spPr>
          <a:xfrm>
            <a:off x="1695451" y="5978351"/>
            <a:ext cx="2198687" cy="533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待接管</a:t>
            </a:r>
          </a:p>
        </p:txBody>
      </p:sp>
      <p:sp>
        <p:nvSpPr>
          <p:cNvPr id="14" name="矩形 13"/>
          <p:cNvSpPr/>
          <p:nvPr>
            <p:custDataLst>
              <p:tags r:id="rId3"/>
            </p:custDataLst>
          </p:nvPr>
        </p:nvSpPr>
        <p:spPr>
          <a:xfrm>
            <a:off x="4886326" y="2193751"/>
            <a:ext cx="2198687" cy="533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生日提醒</a:t>
            </a:r>
          </a:p>
        </p:txBody>
      </p:sp>
      <p:sp>
        <p:nvSpPr>
          <p:cNvPr id="15" name="矩形 14"/>
          <p:cNvSpPr/>
          <p:nvPr>
            <p:custDataLst>
              <p:tags r:id="rId4"/>
            </p:custDataLst>
          </p:nvPr>
        </p:nvSpPr>
        <p:spPr>
          <a:xfrm>
            <a:off x="8899525" y="6181551"/>
            <a:ext cx="2198688" cy="533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上门拜访</a:t>
            </a:r>
          </a:p>
        </p:txBody>
      </p:sp>
      <p:pic>
        <p:nvPicPr>
          <p:cNvPr id="16" name="图片 7" descr="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2075" y="1103139"/>
            <a:ext cx="2741613"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0" descr="C:\Users\Administrator\Desktop\图片3.png图片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62500" y="2873201"/>
            <a:ext cx="2322513"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descr="C:\Users\Administrator\Desktop\图片4.png图片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7575" y="1103139"/>
            <a:ext cx="274161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grpId="0" nodeType="clickEffect">
                                  <p:stCondLst>
                                    <p:cond delay="0"/>
                                  </p:stCondLst>
                                  <p:childTnLst>
                                    <p:set>
                                      <p:cBhvr>
                                        <p:cTn id="14" dur="500"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7" presetClass="entr" presetSubtype="8" fill="hold" nodeType="withEffect">
                                  <p:stCondLst>
                                    <p:cond delay="0"/>
                                  </p:stCondLst>
                                  <p:childTnLst>
                                    <p:set>
                                      <p:cBhvr>
                                        <p:cTn id="18" dur="500"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1" fill="hold" nodeType="clickEffect">
                                  <p:stCondLst>
                                    <p:cond delay="0"/>
                                  </p:stCondLst>
                                  <p:childTnLst>
                                    <p:set>
                                      <p:cBhvr>
                                        <p:cTn id="24" dur="500"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0-#ppt_h/2"/>
                                          </p:val>
                                        </p:tav>
                                        <p:tav tm="100000">
                                          <p:val>
                                            <p:strVal val="#ppt_y"/>
                                          </p:val>
                                        </p:tav>
                                      </p:tavLst>
                                    </p:anim>
                                  </p:childTnLst>
                                </p:cTn>
                              </p:par>
                              <p:par>
                                <p:cTn id="27" presetID="7" presetClass="entr" presetSubtype="1" fill="hold" grpId="0" nodeType="withEffect">
                                  <p:stCondLst>
                                    <p:cond delay="0"/>
                                  </p:stCondLst>
                                  <p:childTnLst>
                                    <p:set>
                                      <p:cBhvr>
                                        <p:cTn id="28" dur="500"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7" presetClass="entr" presetSubtype="2" fill="hold" nodeType="clickEffect">
                                  <p:stCondLst>
                                    <p:cond delay="0"/>
                                  </p:stCondLst>
                                  <p:childTnLst>
                                    <p:set>
                                      <p:cBhvr>
                                        <p:cTn id="34" dur="500"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1+#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par>
                                <p:cTn id="37" presetID="7" presetClass="entr" presetSubtype="2" fill="hold" grpId="0" nodeType="withEffect">
                                  <p:stCondLst>
                                    <p:cond delay="0"/>
                                  </p:stCondLst>
                                  <p:childTnLst>
                                    <p:set>
                                      <p:cBhvr>
                                        <p:cTn id="38" dur="500"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贷后客户经理</a:t>
            </a:r>
          </a:p>
        </p:txBody>
      </p:sp>
      <p:sp>
        <p:nvSpPr>
          <p:cNvPr id="21" name="文本框 15"/>
          <p:cNvSpPr txBox="1">
            <a:spLocks noChangeArrowheads="1"/>
          </p:cNvSpPr>
          <p:nvPr>
            <p:custDataLst>
              <p:tags r:id="rId1"/>
            </p:custDataLst>
          </p:nvPr>
        </p:nvSpPr>
        <p:spPr bwMode="auto">
          <a:xfrm>
            <a:off x="2828975" y="375965"/>
            <a:ext cx="3412629"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spcBef>
                <a:spcPts val="750"/>
              </a:spcBef>
            </a:pPr>
            <a:r>
              <a:rPr lang="zh-CN" altLang="en-US" dirty="0">
                <a:solidFill>
                  <a:srgbClr val="767171"/>
                </a:solidFill>
              </a:rPr>
              <a:t>Pre loan customer manager</a:t>
            </a:r>
          </a:p>
        </p:txBody>
      </p:sp>
      <p:sp>
        <p:nvSpPr>
          <p:cNvPr id="10" name="矩形 5"/>
          <p:cNvSpPr/>
          <p:nvPr>
            <p:custDataLst>
              <p:tags r:id="rId2"/>
            </p:custDataLst>
          </p:nvPr>
        </p:nvSpPr>
        <p:spPr>
          <a:xfrm>
            <a:off x="8811554" y="6037341"/>
            <a:ext cx="2194411" cy="610864"/>
          </a:xfrm>
          <a:custGeom>
            <a:avLst/>
            <a:gdLst>
              <a:gd name="connsiteX0" fmla="*/ 0 w 2057400"/>
              <a:gd name="connsiteY0" fmla="*/ 0 h 476250"/>
              <a:gd name="connsiteX1" fmla="*/ 2057400 w 2057400"/>
              <a:gd name="connsiteY1" fmla="*/ 0 h 476250"/>
              <a:gd name="connsiteX2" fmla="*/ 2057400 w 2057400"/>
              <a:gd name="connsiteY2" fmla="*/ 476250 h 476250"/>
              <a:gd name="connsiteX3" fmla="*/ 0 w 2057400"/>
              <a:gd name="connsiteY3" fmla="*/ 476250 h 476250"/>
              <a:gd name="connsiteX4" fmla="*/ 0 w 2057400"/>
              <a:gd name="connsiteY4" fmla="*/ 0 h 476250"/>
              <a:gd name="connsiteX0-1" fmla="*/ 0 w 2057400"/>
              <a:gd name="connsiteY0-2" fmla="*/ 0 h 476250"/>
              <a:gd name="connsiteX1-3" fmla="*/ 2057400 w 2057400"/>
              <a:gd name="connsiteY1-4" fmla="*/ 0 h 476250"/>
              <a:gd name="connsiteX2-5" fmla="*/ 2057400 w 2057400"/>
              <a:gd name="connsiteY2-6" fmla="*/ 476250 h 476250"/>
              <a:gd name="connsiteX3-7" fmla="*/ 0 w 2057400"/>
              <a:gd name="connsiteY3-8" fmla="*/ 476250 h 476250"/>
              <a:gd name="connsiteX4-9" fmla="*/ 0 w 2057400"/>
              <a:gd name="connsiteY4-10" fmla="*/ 0 h 476250"/>
              <a:gd name="connsiteX0-11" fmla="*/ 0 w 2057400"/>
              <a:gd name="connsiteY0-12" fmla="*/ 0 h 476250"/>
              <a:gd name="connsiteX1-13" fmla="*/ 2057400 w 2057400"/>
              <a:gd name="connsiteY1-14" fmla="*/ 0 h 476250"/>
              <a:gd name="connsiteX2-15" fmla="*/ 2057400 w 2057400"/>
              <a:gd name="connsiteY2-16" fmla="*/ 476250 h 476250"/>
              <a:gd name="connsiteX3-17" fmla="*/ 0 w 2057400"/>
              <a:gd name="connsiteY3-18" fmla="*/ 476250 h 476250"/>
              <a:gd name="connsiteX4-19" fmla="*/ 0 w 2057400"/>
              <a:gd name="connsiteY4-20" fmla="*/ 0 h 476250"/>
              <a:gd name="connsiteX0-21" fmla="*/ 0 w 2057400"/>
              <a:gd name="connsiteY0-22" fmla="*/ 0 h 476250"/>
              <a:gd name="connsiteX1-23" fmla="*/ 2057400 w 2057400"/>
              <a:gd name="connsiteY1-24" fmla="*/ 0 h 476250"/>
              <a:gd name="connsiteX2-25" fmla="*/ 2057400 w 2057400"/>
              <a:gd name="connsiteY2-26" fmla="*/ 476250 h 476250"/>
              <a:gd name="connsiteX3-27" fmla="*/ 0 w 2057400"/>
              <a:gd name="connsiteY3-28" fmla="*/ 476250 h 476250"/>
              <a:gd name="connsiteX4-29" fmla="*/ 0 w 2057400"/>
              <a:gd name="connsiteY4-30" fmla="*/ 0 h 476250"/>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2057400" h="476250">
                <a:moveTo>
                  <a:pt x="0" y="0"/>
                </a:moveTo>
                <a:lnTo>
                  <a:pt x="2057400" y="0"/>
                </a:lnTo>
                <a:lnTo>
                  <a:pt x="2057400" y="476250"/>
                </a:lnTo>
                <a:cubicBezTo>
                  <a:pt x="1300163" y="381000"/>
                  <a:pt x="795338" y="357188"/>
                  <a:pt x="0" y="476250"/>
                </a:cubicBezTo>
                <a:lnTo>
                  <a:pt x="0" y="0"/>
                </a:lnTo>
                <a:close/>
              </a:path>
            </a:pathLst>
          </a:custGeom>
          <a:gradFill flip="none" rotWithShape="1">
            <a:gsLst>
              <a:gs pos="0">
                <a:schemeClr val="accent1">
                  <a:lumMod val="5000"/>
                  <a:lumOff val="95000"/>
                  <a:alpha val="0"/>
                </a:schemeClr>
              </a:gs>
              <a:gs pos="37000">
                <a:srgbClr val="676665"/>
              </a:gs>
              <a:gs pos="61000">
                <a:srgbClr val="676665"/>
              </a:gs>
              <a:gs pos="100000">
                <a:schemeClr val="bg1">
                  <a:alpha val="0"/>
                </a:schemeClr>
              </a:gs>
            </a:gsLst>
            <a:lin ang="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矩形 10"/>
          <p:cNvSpPr/>
          <p:nvPr>
            <p:custDataLst>
              <p:tags r:id="rId3"/>
            </p:custDataLst>
          </p:nvPr>
        </p:nvSpPr>
        <p:spPr>
          <a:xfrm>
            <a:off x="1584325" y="6037535"/>
            <a:ext cx="2198688" cy="533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电话催收</a:t>
            </a:r>
          </a:p>
        </p:txBody>
      </p:sp>
      <p:sp>
        <p:nvSpPr>
          <p:cNvPr id="12" name="矩形 11"/>
          <p:cNvSpPr/>
          <p:nvPr>
            <p:custDataLst>
              <p:tags r:id="rId4"/>
            </p:custDataLst>
          </p:nvPr>
        </p:nvSpPr>
        <p:spPr>
          <a:xfrm>
            <a:off x="4824413" y="2049735"/>
            <a:ext cx="2198687" cy="533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待办提示</a:t>
            </a:r>
          </a:p>
        </p:txBody>
      </p:sp>
      <p:sp>
        <p:nvSpPr>
          <p:cNvPr id="18" name="矩形 17"/>
          <p:cNvSpPr/>
          <p:nvPr>
            <p:custDataLst>
              <p:tags r:id="rId5"/>
            </p:custDataLst>
          </p:nvPr>
        </p:nvSpPr>
        <p:spPr>
          <a:xfrm>
            <a:off x="8899525" y="6037535"/>
            <a:ext cx="2198688" cy="533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2000" noProof="1">
                <a:latin typeface="+mj-lt"/>
                <a:ea typeface="+mj-ea"/>
                <a:cs typeface="+mj-cs"/>
              </a:rPr>
              <a:t>工作记录</a:t>
            </a:r>
          </a:p>
        </p:txBody>
      </p:sp>
      <p:pic>
        <p:nvPicPr>
          <p:cNvPr id="20" name="图片 7" descr="C:\Users\Administrator\Desktop\3\4.jpg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62075" y="959123"/>
            <a:ext cx="274161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0" descr="C:\Users\Administrator\Desktop\图片5.png图片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62500" y="2729185"/>
            <a:ext cx="2322513"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1" descr="C:\Users\Administrator\Desktop\图片6.png图片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37575" y="959123"/>
            <a:ext cx="274161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nodeType="clickEffect">
                                  <p:stCondLst>
                                    <p:cond delay="0"/>
                                  </p:stCondLst>
                                  <p:childTnLst>
                                    <p:set>
                                      <p:cBhvr>
                                        <p:cTn id="14" dur="500"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500"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1" fill="hold" nodeType="clickEffect">
                                  <p:stCondLst>
                                    <p:cond delay="0"/>
                                  </p:stCondLst>
                                  <p:childTnLst>
                                    <p:set>
                                      <p:cBhvr>
                                        <p:cTn id="24" dur="500"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0-#ppt_h/2"/>
                                          </p:val>
                                        </p:tav>
                                        <p:tav tm="100000">
                                          <p:val>
                                            <p:strVal val="#ppt_y"/>
                                          </p:val>
                                        </p:tav>
                                      </p:tavLst>
                                    </p:anim>
                                  </p:childTnLst>
                                </p:cTn>
                              </p:par>
                              <p:par>
                                <p:cTn id="27" presetID="7" presetClass="entr" presetSubtype="1" fill="hold" grpId="0" nodeType="withEffect">
                                  <p:stCondLst>
                                    <p:cond delay="0"/>
                                  </p:stCondLst>
                                  <p:childTnLst>
                                    <p:set>
                                      <p:cBhvr>
                                        <p:cTn id="28" dur="500"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7" presetClass="entr" presetSubtype="2" fill="hold" nodeType="clickEffect">
                                  <p:stCondLst>
                                    <p:cond delay="0"/>
                                  </p:stCondLst>
                                  <p:childTnLst>
                                    <p:set>
                                      <p:cBhvr>
                                        <p:cTn id="34" dur="500"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7" presetClass="entr" presetSubtype="2" fill="hold" grpId="0" nodeType="withEffect">
                                  <p:stCondLst>
                                    <p:cond delay="0"/>
                                  </p:stCondLst>
                                  <p:childTnLst>
                                    <p:set>
                                      <p:cBhvr>
                                        <p:cTn id="38" dur="500"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p:bldP spid="11" grpId="0" animBg="1"/>
      <p:bldP spid="12"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8445599" y="3112269"/>
            <a:ext cx="4683728" cy="4523505"/>
          </a:xfrm>
          <a:prstGeom prst="rect">
            <a:avLst/>
          </a:prstGeom>
        </p:spPr>
      </p:pic>
      <p:sp>
        <p:nvSpPr>
          <p:cNvPr id="12" name="TextBox 11"/>
          <p:cNvSpPr txBox="1"/>
          <p:nvPr/>
        </p:nvSpPr>
        <p:spPr>
          <a:xfrm>
            <a:off x="6213351" y="2680221"/>
            <a:ext cx="2622000" cy="1301895"/>
          </a:xfrm>
          <a:prstGeom prst="rect">
            <a:avLst/>
          </a:prstGeom>
          <a:noFill/>
        </p:spPr>
        <p:txBody>
          <a:bodyPr wrap="none" rtlCol="0">
            <a:spAutoFit/>
          </a:bodyPr>
          <a:lstStyle/>
          <a:p>
            <a:pPr marL="0" lvl="1"/>
            <a:r>
              <a:rPr lang="zh-CN" altLang="en-US" sz="1970" b="1" dirty="0">
                <a:solidFill>
                  <a:schemeClr val="accent1"/>
                </a:solidFill>
                <a:latin typeface="微软雅黑" panose="020B0503020204020204" charset="-122"/>
                <a:ea typeface="微软雅黑" panose="020B0503020204020204" charset="-122"/>
              </a:rPr>
              <a:t> </a:t>
            </a:r>
            <a:r>
              <a:rPr lang="zh-CN" altLang="en-US" sz="2800" b="1" dirty="0">
                <a:solidFill>
                  <a:schemeClr val="accent1"/>
                </a:solidFill>
                <a:latin typeface="微软雅黑" panose="020B0503020204020204" charset="-122"/>
                <a:ea typeface="微软雅黑" panose="020B0503020204020204" charset="-122"/>
              </a:rPr>
              <a:t>第三部分</a:t>
            </a:r>
            <a:endParaRPr lang="en-US" altLang="zh-CN" sz="2800" b="1" dirty="0">
              <a:solidFill>
                <a:schemeClr val="accent1"/>
              </a:solidFill>
              <a:latin typeface="微软雅黑" panose="020B0503020204020204" charset="-122"/>
              <a:ea typeface="微软雅黑" panose="020B0503020204020204" charset="-122"/>
            </a:endParaRPr>
          </a:p>
          <a:p>
            <a:pPr marL="0" lvl="1" algn="ctr"/>
            <a:r>
              <a:rPr lang="zh-CN" altLang="en-US" sz="5060" dirty="0">
                <a:solidFill>
                  <a:schemeClr val="accent1"/>
                </a:solidFill>
                <a:latin typeface="微软雅黑" panose="020B0503020204020204" charset="-122"/>
                <a:ea typeface="微软雅黑" panose="020B0503020204020204" charset="-122"/>
              </a:rPr>
              <a:t>   </a:t>
            </a:r>
            <a:r>
              <a:rPr lang="zh-CN" altLang="en-US" sz="3200" dirty="0">
                <a:solidFill>
                  <a:schemeClr val="accent1"/>
                </a:solidFill>
                <a:latin typeface="微软雅黑" panose="020B0503020204020204" charset="-122"/>
                <a:ea typeface="微软雅黑" panose="020B0503020204020204" charset="-122"/>
              </a:rPr>
              <a:t>领导查询</a:t>
            </a:r>
            <a:endParaRPr lang="en-US" altLang="zh-CN" sz="5060" dirty="0">
              <a:solidFill>
                <a:schemeClr val="accent1"/>
              </a:solidFill>
              <a:latin typeface="微软雅黑" panose="020B0503020204020204" charset="-122"/>
              <a:ea typeface="微软雅黑" panose="020B0503020204020204" charset="-122"/>
            </a:endParaRPr>
          </a:p>
        </p:txBody>
      </p:sp>
      <p:cxnSp>
        <p:nvCxnSpPr>
          <p:cNvPr id="13" name="直接连接符 12"/>
          <p:cNvCxnSpPr/>
          <p:nvPr/>
        </p:nvCxnSpPr>
        <p:spPr>
          <a:xfrm flipV="1">
            <a:off x="6023847" y="2542222"/>
            <a:ext cx="0" cy="199784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03</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16" name="组合 15"/>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75" name="TextBox 13"/>
          <p:cNvSpPr txBox="1"/>
          <p:nvPr/>
        </p:nvSpPr>
        <p:spPr>
          <a:xfrm>
            <a:off x="4234631" y="2737376"/>
            <a:ext cx="1269558" cy="1081963"/>
          </a:xfrm>
          <a:prstGeom prst="rect">
            <a:avLst/>
          </a:prstGeom>
          <a:noFill/>
        </p:spPr>
        <p:txBody>
          <a:bodyPr wrap="square" lIns="0" tIns="0" rIns="0" bIns="0" rtlCol="0">
            <a:spAutoFit/>
          </a:bodyPr>
          <a:lstStyle/>
          <a:p>
            <a:r>
              <a:rPr lang="en-US" altLang="zh-CN" sz="7030" b="1" dirty="0">
                <a:solidFill>
                  <a:schemeClr val="accent1"/>
                </a:solidFill>
                <a:latin typeface="Arial" panose="020B0604020202020204" pitchFamily="34" charset="0"/>
                <a:ea typeface="+mj-ea"/>
                <a:cs typeface="Arial" panose="020B0604020202020204" pitchFamily="34" charset="0"/>
              </a:rPr>
              <a:t>03</a:t>
            </a:r>
            <a:endParaRPr lang="zh-CN" altLang="en-US" sz="703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anim calcmode="lin" valueType="num">
                                      <p:cBhvr>
                                        <p:cTn id="16" dur="500" fill="hold"/>
                                        <p:tgtEl>
                                          <p:spTgt spid="75"/>
                                        </p:tgtEl>
                                        <p:attrNameLst>
                                          <p:attrName>ppt_x</p:attrName>
                                        </p:attrNameLst>
                                      </p:cBhvr>
                                      <p:tavLst>
                                        <p:tav tm="0">
                                          <p:val>
                                            <p:strVal val="#ppt_x"/>
                                          </p:val>
                                        </p:tav>
                                        <p:tav tm="100000">
                                          <p:val>
                                            <p:strVal val="#ppt_x"/>
                                          </p:val>
                                        </p:tav>
                                      </p:tavLst>
                                    </p:anim>
                                    <p:anim calcmode="lin" valueType="num">
                                      <p:cBhvr>
                                        <p:cTn id="17" dur="500" fill="hold"/>
                                        <p:tgtEl>
                                          <p:spTgt spid="7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a:t>
            </a:r>
          </a:p>
        </p:txBody>
      </p:sp>
      <p:sp>
        <p:nvSpPr>
          <p:cNvPr id="13" name="L 形 12"/>
          <p:cNvSpPr/>
          <p:nvPr>
            <p:custDataLst>
              <p:tags r:id="rId1"/>
            </p:custDataLst>
          </p:nvPr>
        </p:nvSpPr>
        <p:spPr>
          <a:xfrm flipV="1">
            <a:off x="1595438" y="2297113"/>
            <a:ext cx="1330325" cy="1006475"/>
          </a:xfrm>
          <a:prstGeom prst="corner">
            <a:avLst>
              <a:gd name="adj1" fmla="val 11538"/>
              <a:gd name="adj2" fmla="val 12023"/>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14" name="矩形 13"/>
          <p:cNvSpPr/>
          <p:nvPr>
            <p:custDataLst>
              <p:tags r:id="rId2"/>
            </p:custDataLst>
          </p:nvPr>
        </p:nvSpPr>
        <p:spPr>
          <a:xfrm>
            <a:off x="1758950" y="2457450"/>
            <a:ext cx="1166813" cy="846138"/>
          </a:xfrm>
          <a:prstGeom prst="rect">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预约</a:t>
            </a:r>
          </a:p>
          <a:p>
            <a:pPr algn="ctr"/>
            <a:r>
              <a:rPr lang="zh-CN" altLang="en-US" noProof="1">
                <a:latin typeface="+mj-lt"/>
                <a:ea typeface="+mj-ea"/>
                <a:cs typeface="+mj-cs"/>
                <a:sym typeface="Arial" panose="020B0604020202020204" pitchFamily="34" charset="0"/>
              </a:rPr>
              <a:t>信息</a:t>
            </a:r>
          </a:p>
        </p:txBody>
      </p:sp>
      <p:sp>
        <p:nvSpPr>
          <p:cNvPr id="15" name="L 形 14"/>
          <p:cNvSpPr/>
          <p:nvPr>
            <p:custDataLst>
              <p:tags r:id="rId3"/>
            </p:custDataLst>
          </p:nvPr>
        </p:nvSpPr>
        <p:spPr>
          <a:xfrm flipV="1">
            <a:off x="3128963" y="2297113"/>
            <a:ext cx="1331912" cy="1006475"/>
          </a:xfrm>
          <a:prstGeom prst="corner">
            <a:avLst>
              <a:gd name="adj1" fmla="val 11538"/>
              <a:gd name="adj2" fmla="val 12023"/>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16" name="矩形 15"/>
          <p:cNvSpPr/>
          <p:nvPr>
            <p:custDataLst>
              <p:tags r:id="rId4"/>
            </p:custDataLst>
          </p:nvPr>
        </p:nvSpPr>
        <p:spPr>
          <a:xfrm>
            <a:off x="3292475" y="2457450"/>
            <a:ext cx="1168400" cy="846138"/>
          </a:xfrm>
          <a:prstGeom prst="rect">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实时</a:t>
            </a:r>
          </a:p>
          <a:p>
            <a:pPr algn="ctr"/>
            <a:r>
              <a:rPr lang="zh-CN" altLang="en-US" noProof="1">
                <a:latin typeface="+mj-lt"/>
                <a:ea typeface="+mj-ea"/>
                <a:cs typeface="+mj-cs"/>
                <a:sym typeface="Arial" panose="020B0604020202020204" pitchFamily="34" charset="0"/>
              </a:rPr>
              <a:t>统计</a:t>
            </a:r>
          </a:p>
        </p:txBody>
      </p:sp>
      <p:sp>
        <p:nvSpPr>
          <p:cNvPr id="17" name="L 形 16"/>
          <p:cNvSpPr/>
          <p:nvPr>
            <p:custDataLst>
              <p:tags r:id="rId5"/>
            </p:custDataLst>
          </p:nvPr>
        </p:nvSpPr>
        <p:spPr>
          <a:xfrm flipV="1">
            <a:off x="4662488" y="2297113"/>
            <a:ext cx="1331912" cy="1006475"/>
          </a:xfrm>
          <a:prstGeom prst="corner">
            <a:avLst>
              <a:gd name="adj1" fmla="val 11538"/>
              <a:gd name="adj2" fmla="val 12023"/>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19" name="矩形 18"/>
          <p:cNvSpPr/>
          <p:nvPr>
            <p:custDataLst>
              <p:tags r:id="rId6"/>
            </p:custDataLst>
          </p:nvPr>
        </p:nvSpPr>
        <p:spPr>
          <a:xfrm>
            <a:off x="4827588" y="2457450"/>
            <a:ext cx="1166812" cy="846138"/>
          </a:xfrm>
          <a:prstGeom prst="rect">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工作</a:t>
            </a:r>
          </a:p>
          <a:p>
            <a:pPr algn="ctr"/>
            <a:r>
              <a:rPr lang="zh-CN" altLang="en-US" noProof="1">
                <a:latin typeface="+mj-lt"/>
                <a:ea typeface="+mj-ea"/>
                <a:cs typeface="+mj-cs"/>
                <a:sym typeface="Arial" panose="020B0604020202020204" pitchFamily="34" charset="0"/>
              </a:rPr>
              <a:t>实效</a:t>
            </a:r>
          </a:p>
        </p:txBody>
      </p:sp>
      <p:sp>
        <p:nvSpPr>
          <p:cNvPr id="22" name="L 形 21"/>
          <p:cNvSpPr/>
          <p:nvPr>
            <p:custDataLst>
              <p:tags r:id="rId7"/>
            </p:custDataLst>
          </p:nvPr>
        </p:nvSpPr>
        <p:spPr>
          <a:xfrm flipV="1">
            <a:off x="6197600" y="2297113"/>
            <a:ext cx="1331913" cy="1006475"/>
          </a:xfrm>
          <a:prstGeom prst="corner">
            <a:avLst>
              <a:gd name="adj1" fmla="val 11538"/>
              <a:gd name="adj2" fmla="val 12023"/>
            </a:avLst>
          </a:prstGeom>
          <a:solidFill>
            <a:srgbClr val="10CF9B"/>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25" name="矩形 24"/>
          <p:cNvSpPr/>
          <p:nvPr>
            <p:custDataLst>
              <p:tags r:id="rId8"/>
            </p:custDataLst>
          </p:nvPr>
        </p:nvSpPr>
        <p:spPr>
          <a:xfrm>
            <a:off x="6361113" y="2457450"/>
            <a:ext cx="1168400" cy="846138"/>
          </a:xfrm>
          <a:prstGeom prst="rect">
            <a:avLst/>
          </a:prstGeom>
          <a:solidFill>
            <a:srgbClr val="10CF9B"/>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评价</a:t>
            </a:r>
          </a:p>
          <a:p>
            <a:pPr algn="ctr"/>
            <a:r>
              <a:rPr lang="zh-CN" altLang="en-US" noProof="1">
                <a:latin typeface="+mj-lt"/>
                <a:ea typeface="+mj-ea"/>
                <a:cs typeface="+mj-cs"/>
                <a:sym typeface="Arial" panose="020B0604020202020204" pitchFamily="34" charset="0"/>
              </a:rPr>
              <a:t>分析</a:t>
            </a:r>
          </a:p>
        </p:txBody>
      </p:sp>
      <p:sp>
        <p:nvSpPr>
          <p:cNvPr id="26" name="L 形 25"/>
          <p:cNvSpPr/>
          <p:nvPr>
            <p:custDataLst>
              <p:tags r:id="rId9"/>
            </p:custDataLst>
          </p:nvPr>
        </p:nvSpPr>
        <p:spPr>
          <a:xfrm flipV="1">
            <a:off x="7731125" y="2297113"/>
            <a:ext cx="1331913" cy="1006475"/>
          </a:xfrm>
          <a:prstGeom prst="corner">
            <a:avLst>
              <a:gd name="adj1" fmla="val 11538"/>
              <a:gd name="adj2" fmla="val 12023"/>
            </a:avLst>
          </a:prstGeom>
          <a:solidFill>
            <a:srgbClr val="7CCA62"/>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28" name="矩形 27"/>
          <p:cNvSpPr/>
          <p:nvPr>
            <p:custDataLst>
              <p:tags r:id="rId10"/>
            </p:custDataLst>
          </p:nvPr>
        </p:nvSpPr>
        <p:spPr>
          <a:xfrm>
            <a:off x="7896225" y="2457450"/>
            <a:ext cx="1166813" cy="846138"/>
          </a:xfrm>
          <a:prstGeom prst="rect">
            <a:avLst/>
          </a:prstGeom>
          <a:solidFill>
            <a:srgbClr val="7CCA62"/>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被拒</a:t>
            </a:r>
          </a:p>
          <a:p>
            <a:pPr algn="ctr"/>
            <a:r>
              <a:rPr lang="zh-CN" altLang="en-US" noProof="1">
                <a:latin typeface="+mj-lt"/>
                <a:ea typeface="+mj-ea"/>
                <a:cs typeface="+mj-cs"/>
                <a:sym typeface="Arial" panose="020B0604020202020204" pitchFamily="34" charset="0"/>
              </a:rPr>
              <a:t>信息</a:t>
            </a:r>
          </a:p>
        </p:txBody>
      </p:sp>
      <p:sp>
        <p:nvSpPr>
          <p:cNvPr id="29" name="L 形 28"/>
          <p:cNvSpPr/>
          <p:nvPr>
            <p:custDataLst>
              <p:tags r:id="rId11"/>
            </p:custDataLst>
          </p:nvPr>
        </p:nvSpPr>
        <p:spPr>
          <a:xfrm flipV="1">
            <a:off x="9266238" y="2297113"/>
            <a:ext cx="1330325" cy="1006475"/>
          </a:xfrm>
          <a:prstGeom prst="corner">
            <a:avLst>
              <a:gd name="adj1" fmla="val 11538"/>
              <a:gd name="adj2" fmla="val 12023"/>
            </a:avLst>
          </a:prstGeom>
          <a:solidFill>
            <a:srgbClr val="A5C24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a:endParaRPr lang="zh-CN" altLang="en-US" noProof="1">
              <a:sym typeface="Arial" panose="020B0604020202020204" pitchFamily="34" charset="0"/>
            </a:endParaRPr>
          </a:p>
        </p:txBody>
      </p:sp>
      <p:sp>
        <p:nvSpPr>
          <p:cNvPr id="30" name="矩形 29"/>
          <p:cNvSpPr/>
          <p:nvPr>
            <p:custDataLst>
              <p:tags r:id="rId12"/>
            </p:custDataLst>
          </p:nvPr>
        </p:nvSpPr>
        <p:spPr>
          <a:xfrm>
            <a:off x="9429750" y="2457450"/>
            <a:ext cx="1166813" cy="846138"/>
          </a:xfrm>
          <a:prstGeom prst="rect">
            <a:avLst/>
          </a:prstGeom>
          <a:solidFill>
            <a:srgbClr val="A5C24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r>
              <a:rPr lang="zh-CN" altLang="en-US" noProof="1">
                <a:latin typeface="+mj-lt"/>
                <a:ea typeface="+mj-ea"/>
                <a:cs typeface="+mj-cs"/>
                <a:sym typeface="Arial" panose="020B0604020202020204" pitchFamily="34" charset="0"/>
              </a:rPr>
              <a:t>预约</a:t>
            </a:r>
          </a:p>
          <a:p>
            <a:pPr algn="ctr"/>
            <a:r>
              <a:rPr lang="zh-CN" altLang="en-US" noProof="1">
                <a:latin typeface="+mj-lt"/>
                <a:ea typeface="+mj-ea"/>
                <a:cs typeface="+mj-cs"/>
                <a:sym typeface="Arial" panose="020B0604020202020204" pitchFamily="34" charset="0"/>
              </a:rPr>
              <a:t>超限</a:t>
            </a:r>
          </a:p>
        </p:txBody>
      </p:sp>
      <p:sp>
        <p:nvSpPr>
          <p:cNvPr id="31" name="椭圆 30"/>
          <p:cNvSpPr/>
          <p:nvPr>
            <p:custDataLst>
              <p:tags r:id="rId13"/>
            </p:custDataLst>
          </p:nvPr>
        </p:nvSpPr>
        <p:spPr>
          <a:xfrm>
            <a:off x="1982788" y="3632200"/>
            <a:ext cx="555625" cy="555625"/>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2" name="椭圆 31"/>
          <p:cNvSpPr/>
          <p:nvPr>
            <p:custDataLst>
              <p:tags r:id="rId14"/>
            </p:custDataLst>
          </p:nvPr>
        </p:nvSpPr>
        <p:spPr>
          <a:xfrm>
            <a:off x="3516313" y="3632200"/>
            <a:ext cx="555625" cy="555625"/>
          </a:xfrm>
          <a:prstGeom prst="ellipse">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3" name="椭圆 32"/>
          <p:cNvSpPr/>
          <p:nvPr>
            <p:custDataLst>
              <p:tags r:id="rId15"/>
            </p:custDataLst>
          </p:nvPr>
        </p:nvSpPr>
        <p:spPr>
          <a:xfrm>
            <a:off x="5051425" y="3632200"/>
            <a:ext cx="555625" cy="555625"/>
          </a:xfrm>
          <a:prstGeom prst="ellipse">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4" name="椭圆 33"/>
          <p:cNvSpPr/>
          <p:nvPr>
            <p:custDataLst>
              <p:tags r:id="rId16"/>
            </p:custDataLst>
          </p:nvPr>
        </p:nvSpPr>
        <p:spPr>
          <a:xfrm>
            <a:off x="6584950" y="3632200"/>
            <a:ext cx="555625" cy="555625"/>
          </a:xfrm>
          <a:prstGeom prst="ellipse">
            <a:avLst/>
          </a:prstGeom>
          <a:solidFill>
            <a:srgbClr val="10CF9B"/>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5" name="椭圆 34"/>
          <p:cNvSpPr/>
          <p:nvPr>
            <p:custDataLst>
              <p:tags r:id="rId17"/>
            </p:custDataLst>
          </p:nvPr>
        </p:nvSpPr>
        <p:spPr>
          <a:xfrm>
            <a:off x="8120063" y="3632200"/>
            <a:ext cx="555625" cy="555625"/>
          </a:xfrm>
          <a:prstGeom prst="ellipse">
            <a:avLst/>
          </a:prstGeom>
          <a:solidFill>
            <a:srgbClr val="7CCA62"/>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6" name="椭圆 35"/>
          <p:cNvSpPr/>
          <p:nvPr>
            <p:custDataLst>
              <p:tags r:id="rId18"/>
            </p:custDataLst>
          </p:nvPr>
        </p:nvSpPr>
        <p:spPr>
          <a:xfrm>
            <a:off x="9653588" y="3632200"/>
            <a:ext cx="555625" cy="555625"/>
          </a:xfrm>
          <a:prstGeom prst="ellipse">
            <a:avLst/>
          </a:prstGeom>
          <a:solidFill>
            <a:srgbClr val="A5C24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a:endParaRPr lang="zh-CN" altLang="en-US" noProof="1">
              <a:sym typeface="Arial" panose="020B0604020202020204" pitchFamily="34" charset="0"/>
            </a:endParaRPr>
          </a:p>
        </p:txBody>
      </p:sp>
      <p:sp>
        <p:nvSpPr>
          <p:cNvPr id="37" name="KSO_Shape"/>
          <p:cNvSpPr/>
          <p:nvPr>
            <p:custDataLst>
              <p:tags r:id="rId19"/>
            </p:custDataLst>
          </p:nvPr>
        </p:nvSpPr>
        <p:spPr bwMode="auto">
          <a:xfrm>
            <a:off x="3633788" y="3751263"/>
            <a:ext cx="322262" cy="31908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 lastClr="FFFFFF"/>
          </a:solidFill>
          <a:ln>
            <a:noFill/>
          </a:ln>
        </p:spPr>
        <p:txBody>
          <a:bodyPr lIns="501445" tIns="575655" rIns="501445" bIns="614746" anchor="ctr">
            <a:normAutofit fontScale="25000" lnSpcReduction="20000"/>
          </a:bodyPr>
          <a:lstStyle/>
          <a:p>
            <a:endParaRPr lang="zh-CN" altLang="en-US" noProof="1">
              <a:solidFill>
                <a:sysClr val="window" lastClr="FFFFFF"/>
              </a:solidFill>
              <a:sym typeface="Arial" panose="020B0604020202020204" pitchFamily="34" charset="0"/>
            </a:endParaRPr>
          </a:p>
        </p:txBody>
      </p:sp>
      <p:sp>
        <p:nvSpPr>
          <p:cNvPr id="38" name="KSO_Shape"/>
          <p:cNvSpPr/>
          <p:nvPr>
            <p:custDataLst>
              <p:tags r:id="rId20"/>
            </p:custDataLst>
          </p:nvPr>
        </p:nvSpPr>
        <p:spPr bwMode="auto">
          <a:xfrm>
            <a:off x="5192713" y="3797300"/>
            <a:ext cx="273050" cy="227013"/>
          </a:xfrm>
          <a:custGeom>
            <a:avLst/>
            <a:gdLst>
              <a:gd name="T0" fmla="*/ 24104 w 6050"/>
              <a:gd name="T1" fmla="*/ 1431700 h 5016"/>
              <a:gd name="T2" fmla="*/ 14284 w 6050"/>
              <a:gd name="T3" fmla="*/ 1374574 h 5016"/>
              <a:gd name="T4" fmla="*/ 5654 w 6050"/>
              <a:gd name="T5" fmla="*/ 734891 h 5016"/>
              <a:gd name="T6" fmla="*/ 1786 w 6050"/>
              <a:gd name="T7" fmla="*/ 125854 h 5016"/>
              <a:gd name="T8" fmla="*/ 11011 w 6050"/>
              <a:gd name="T9" fmla="*/ 63373 h 5016"/>
              <a:gd name="T10" fmla="*/ 28271 w 6050"/>
              <a:gd name="T11" fmla="*/ 28563 h 5016"/>
              <a:gd name="T12" fmla="*/ 52375 w 6050"/>
              <a:gd name="T13" fmla="*/ 13389 h 5016"/>
              <a:gd name="T14" fmla="*/ 97311 w 6050"/>
              <a:gd name="T15" fmla="*/ 2975 h 5016"/>
              <a:gd name="T16" fmla="*/ 1640891 w 6050"/>
              <a:gd name="T17" fmla="*/ 0 h 5016"/>
              <a:gd name="T18" fmla="*/ 1702789 w 6050"/>
              <a:gd name="T19" fmla="*/ 2975 h 5016"/>
              <a:gd name="T20" fmla="*/ 1754271 w 6050"/>
              <a:gd name="T21" fmla="*/ 13389 h 5016"/>
              <a:gd name="T22" fmla="*/ 1777185 w 6050"/>
              <a:gd name="T23" fmla="*/ 28563 h 5016"/>
              <a:gd name="T24" fmla="*/ 1791172 w 6050"/>
              <a:gd name="T25" fmla="*/ 62183 h 5016"/>
              <a:gd name="T26" fmla="*/ 1798611 w 6050"/>
              <a:gd name="T27" fmla="*/ 119606 h 5016"/>
              <a:gd name="T28" fmla="*/ 1800099 w 6050"/>
              <a:gd name="T29" fmla="*/ 1328755 h 5016"/>
              <a:gd name="T30" fmla="*/ 1793850 w 6050"/>
              <a:gd name="T31" fmla="*/ 1409087 h 5016"/>
              <a:gd name="T32" fmla="*/ 1782839 w 6050"/>
              <a:gd name="T33" fmla="*/ 1448659 h 5016"/>
              <a:gd name="T34" fmla="*/ 1764687 w 6050"/>
              <a:gd name="T35" fmla="*/ 1465023 h 5016"/>
              <a:gd name="T36" fmla="*/ 1720941 w 6050"/>
              <a:gd name="T37" fmla="*/ 1476626 h 5016"/>
              <a:gd name="T38" fmla="*/ 1651901 w 6050"/>
              <a:gd name="T39" fmla="*/ 1480791 h 5016"/>
              <a:gd name="T40" fmla="*/ 122010 w 6050"/>
              <a:gd name="T41" fmla="*/ 1479899 h 5016"/>
              <a:gd name="T42" fmla="*/ 66362 w 6050"/>
              <a:gd name="T43" fmla="*/ 1472163 h 5016"/>
              <a:gd name="T44" fmla="*/ 36306 w 6050"/>
              <a:gd name="T45" fmla="*/ 1456097 h 5016"/>
              <a:gd name="T46" fmla="*/ 1518583 w 6050"/>
              <a:gd name="T47" fmla="*/ 1338276 h 5016"/>
              <a:gd name="T48" fmla="*/ 1566792 w 6050"/>
              <a:gd name="T49" fmla="*/ 1332028 h 5016"/>
              <a:gd name="T50" fmla="*/ 1595658 w 6050"/>
              <a:gd name="T51" fmla="*/ 1318937 h 5016"/>
              <a:gd name="T52" fmla="*/ 1606668 w 6050"/>
              <a:gd name="T53" fmla="*/ 1300788 h 5016"/>
              <a:gd name="T54" fmla="*/ 1615596 w 6050"/>
              <a:gd name="T55" fmla="*/ 1252886 h 5016"/>
              <a:gd name="T56" fmla="*/ 1617679 w 6050"/>
              <a:gd name="T57" fmla="*/ 266287 h 5016"/>
              <a:gd name="T58" fmla="*/ 1611132 w 6050"/>
              <a:gd name="T59" fmla="*/ 195773 h 5016"/>
              <a:gd name="T60" fmla="*/ 1601014 w 6050"/>
              <a:gd name="T61" fmla="*/ 171078 h 5016"/>
              <a:gd name="T62" fmla="*/ 1582861 w 6050"/>
              <a:gd name="T63" fmla="*/ 161855 h 5016"/>
              <a:gd name="T64" fmla="*/ 1533462 w 6050"/>
              <a:gd name="T65" fmla="*/ 154714 h 5016"/>
              <a:gd name="T66" fmla="*/ 257412 w 6050"/>
              <a:gd name="T67" fmla="*/ 155012 h 5016"/>
              <a:gd name="T68" fmla="*/ 216048 w 6050"/>
              <a:gd name="T69" fmla="*/ 161557 h 5016"/>
              <a:gd name="T70" fmla="*/ 193729 w 6050"/>
              <a:gd name="T71" fmla="*/ 173756 h 5016"/>
              <a:gd name="T72" fmla="*/ 184503 w 6050"/>
              <a:gd name="T73" fmla="*/ 194285 h 5016"/>
              <a:gd name="T74" fmla="*/ 177659 w 6050"/>
              <a:gd name="T75" fmla="*/ 250220 h 5016"/>
              <a:gd name="T76" fmla="*/ 177659 w 6050"/>
              <a:gd name="T77" fmla="*/ 1228191 h 5016"/>
              <a:gd name="T78" fmla="*/ 185991 w 6050"/>
              <a:gd name="T79" fmla="*/ 1288887 h 5016"/>
              <a:gd name="T80" fmla="*/ 196407 w 6050"/>
              <a:gd name="T81" fmla="*/ 1312986 h 5016"/>
              <a:gd name="T82" fmla="*/ 220511 w 6050"/>
              <a:gd name="T83" fmla="*/ 1328755 h 5016"/>
              <a:gd name="T84" fmla="*/ 263364 w 6050"/>
              <a:gd name="T85" fmla="*/ 1336788 h 5016"/>
              <a:gd name="T86" fmla="*/ 626419 w 6050"/>
              <a:gd name="T87" fmla="*/ 387380 h 5016"/>
              <a:gd name="T88" fmla="*/ 849014 w 6050"/>
              <a:gd name="T89" fmla="*/ 1036584 h 5016"/>
              <a:gd name="T90" fmla="*/ 868357 w 6050"/>
              <a:gd name="T91" fmla="*/ 1012484 h 5016"/>
              <a:gd name="T92" fmla="*/ 892461 w 6050"/>
              <a:gd name="T93" fmla="*/ 999393 h 5016"/>
              <a:gd name="T94" fmla="*/ 917161 w 6050"/>
              <a:gd name="T95" fmla="*/ 997013 h 5016"/>
              <a:gd name="T96" fmla="*/ 949300 w 6050"/>
              <a:gd name="T97" fmla="*/ 1003856 h 5016"/>
              <a:gd name="T98" fmla="*/ 974297 w 6050"/>
              <a:gd name="T99" fmla="*/ 1021112 h 5016"/>
              <a:gd name="T100" fmla="*/ 992153 w 6050"/>
              <a:gd name="T101" fmla="*/ 1048782 h 5016"/>
              <a:gd name="T102" fmla="*/ 1003759 w 6050"/>
              <a:gd name="T103" fmla="*/ 1087163 h 5016"/>
              <a:gd name="T104" fmla="*/ 1008222 w 6050"/>
              <a:gd name="T105" fmla="*/ 1144884 h 5016"/>
              <a:gd name="T106" fmla="*/ 822231 w 6050"/>
              <a:gd name="T107" fmla="*/ 1110370 h 5016"/>
              <a:gd name="T108" fmla="*/ 831158 w 6050"/>
              <a:gd name="T109" fmla="*/ 1067824 h 5016"/>
              <a:gd name="T110" fmla="*/ 849014 w 6050"/>
              <a:gd name="T111" fmla="*/ 1036584 h 5016"/>
              <a:gd name="T112" fmla="*/ 1310272 w 6050"/>
              <a:gd name="T113" fmla="*/ 478423 h 50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50" h="5016">
                <a:moveTo>
                  <a:pt x="114" y="4881"/>
                </a:moveTo>
                <a:lnTo>
                  <a:pt x="114" y="4881"/>
                </a:lnTo>
                <a:lnTo>
                  <a:pt x="105" y="4869"/>
                </a:lnTo>
                <a:lnTo>
                  <a:pt x="96" y="4853"/>
                </a:lnTo>
                <a:lnTo>
                  <a:pt x="88" y="4833"/>
                </a:lnTo>
                <a:lnTo>
                  <a:pt x="81" y="4812"/>
                </a:lnTo>
                <a:lnTo>
                  <a:pt x="74" y="4787"/>
                </a:lnTo>
                <a:lnTo>
                  <a:pt x="68" y="4759"/>
                </a:lnTo>
                <a:lnTo>
                  <a:pt x="62" y="4728"/>
                </a:lnTo>
                <a:lnTo>
                  <a:pt x="57" y="4695"/>
                </a:lnTo>
                <a:lnTo>
                  <a:pt x="53" y="4659"/>
                </a:lnTo>
                <a:lnTo>
                  <a:pt x="48" y="4620"/>
                </a:lnTo>
                <a:lnTo>
                  <a:pt x="45" y="4579"/>
                </a:lnTo>
                <a:lnTo>
                  <a:pt x="42" y="4534"/>
                </a:lnTo>
                <a:lnTo>
                  <a:pt x="40" y="4486"/>
                </a:lnTo>
                <a:lnTo>
                  <a:pt x="39" y="4436"/>
                </a:lnTo>
                <a:lnTo>
                  <a:pt x="38" y="4327"/>
                </a:lnTo>
                <a:lnTo>
                  <a:pt x="19" y="2470"/>
                </a:lnTo>
                <a:lnTo>
                  <a:pt x="0" y="613"/>
                </a:lnTo>
                <a:lnTo>
                  <a:pt x="0" y="561"/>
                </a:lnTo>
                <a:lnTo>
                  <a:pt x="1" y="512"/>
                </a:lnTo>
                <a:lnTo>
                  <a:pt x="3" y="467"/>
                </a:lnTo>
                <a:lnTo>
                  <a:pt x="6" y="423"/>
                </a:lnTo>
                <a:lnTo>
                  <a:pt x="9" y="381"/>
                </a:lnTo>
                <a:lnTo>
                  <a:pt x="13" y="343"/>
                </a:lnTo>
                <a:lnTo>
                  <a:pt x="19" y="307"/>
                </a:lnTo>
                <a:lnTo>
                  <a:pt x="24" y="273"/>
                </a:lnTo>
                <a:lnTo>
                  <a:pt x="30" y="242"/>
                </a:lnTo>
                <a:lnTo>
                  <a:pt x="37" y="213"/>
                </a:lnTo>
                <a:lnTo>
                  <a:pt x="45" y="188"/>
                </a:lnTo>
                <a:lnTo>
                  <a:pt x="54" y="164"/>
                </a:lnTo>
                <a:lnTo>
                  <a:pt x="63" y="144"/>
                </a:lnTo>
                <a:lnTo>
                  <a:pt x="73" y="125"/>
                </a:lnTo>
                <a:lnTo>
                  <a:pt x="84" y="109"/>
                </a:lnTo>
                <a:lnTo>
                  <a:pt x="95" y="96"/>
                </a:lnTo>
                <a:lnTo>
                  <a:pt x="109" y="84"/>
                </a:lnTo>
                <a:lnTo>
                  <a:pt x="122" y="74"/>
                </a:lnTo>
                <a:lnTo>
                  <a:pt x="138" y="64"/>
                </a:lnTo>
                <a:lnTo>
                  <a:pt x="157" y="55"/>
                </a:lnTo>
                <a:lnTo>
                  <a:pt x="176" y="45"/>
                </a:lnTo>
                <a:lnTo>
                  <a:pt x="197" y="37"/>
                </a:lnTo>
                <a:lnTo>
                  <a:pt x="219" y="31"/>
                </a:lnTo>
                <a:lnTo>
                  <a:pt x="243" y="25"/>
                </a:lnTo>
                <a:lnTo>
                  <a:pt x="270" y="19"/>
                </a:lnTo>
                <a:lnTo>
                  <a:pt x="297" y="13"/>
                </a:lnTo>
                <a:lnTo>
                  <a:pt x="327" y="10"/>
                </a:lnTo>
                <a:lnTo>
                  <a:pt x="358" y="7"/>
                </a:lnTo>
                <a:lnTo>
                  <a:pt x="389" y="3"/>
                </a:lnTo>
                <a:lnTo>
                  <a:pt x="424" y="2"/>
                </a:lnTo>
                <a:lnTo>
                  <a:pt x="460" y="1"/>
                </a:lnTo>
                <a:lnTo>
                  <a:pt x="498" y="0"/>
                </a:lnTo>
                <a:lnTo>
                  <a:pt x="5514" y="0"/>
                </a:lnTo>
                <a:lnTo>
                  <a:pt x="5560" y="1"/>
                </a:lnTo>
                <a:lnTo>
                  <a:pt x="5605" y="2"/>
                </a:lnTo>
                <a:lnTo>
                  <a:pt x="5646" y="3"/>
                </a:lnTo>
                <a:lnTo>
                  <a:pt x="5686" y="7"/>
                </a:lnTo>
                <a:lnTo>
                  <a:pt x="5722" y="10"/>
                </a:lnTo>
                <a:lnTo>
                  <a:pt x="5758" y="13"/>
                </a:lnTo>
                <a:lnTo>
                  <a:pt x="5790" y="19"/>
                </a:lnTo>
                <a:lnTo>
                  <a:pt x="5819" y="25"/>
                </a:lnTo>
                <a:lnTo>
                  <a:pt x="5847" y="31"/>
                </a:lnTo>
                <a:lnTo>
                  <a:pt x="5872" y="37"/>
                </a:lnTo>
                <a:lnTo>
                  <a:pt x="5895" y="45"/>
                </a:lnTo>
                <a:lnTo>
                  <a:pt x="5915" y="55"/>
                </a:lnTo>
                <a:lnTo>
                  <a:pt x="5934" y="64"/>
                </a:lnTo>
                <a:lnTo>
                  <a:pt x="5948" y="74"/>
                </a:lnTo>
                <a:lnTo>
                  <a:pt x="5962" y="84"/>
                </a:lnTo>
                <a:lnTo>
                  <a:pt x="5972" y="96"/>
                </a:lnTo>
                <a:lnTo>
                  <a:pt x="5982" y="109"/>
                </a:lnTo>
                <a:lnTo>
                  <a:pt x="5991" y="124"/>
                </a:lnTo>
                <a:lnTo>
                  <a:pt x="5999" y="142"/>
                </a:lnTo>
                <a:lnTo>
                  <a:pt x="6007" y="162"/>
                </a:lnTo>
                <a:lnTo>
                  <a:pt x="6013" y="184"/>
                </a:lnTo>
                <a:lnTo>
                  <a:pt x="6019" y="209"/>
                </a:lnTo>
                <a:lnTo>
                  <a:pt x="6025" y="235"/>
                </a:lnTo>
                <a:lnTo>
                  <a:pt x="6031" y="263"/>
                </a:lnTo>
                <a:lnTo>
                  <a:pt x="6035" y="294"/>
                </a:lnTo>
                <a:lnTo>
                  <a:pt x="6039" y="327"/>
                </a:lnTo>
                <a:lnTo>
                  <a:pt x="6042" y="364"/>
                </a:lnTo>
                <a:lnTo>
                  <a:pt x="6044" y="402"/>
                </a:lnTo>
                <a:lnTo>
                  <a:pt x="6047" y="441"/>
                </a:lnTo>
                <a:lnTo>
                  <a:pt x="6049" y="484"/>
                </a:lnTo>
                <a:lnTo>
                  <a:pt x="6050" y="575"/>
                </a:lnTo>
                <a:lnTo>
                  <a:pt x="6050" y="4365"/>
                </a:lnTo>
                <a:lnTo>
                  <a:pt x="6049" y="4466"/>
                </a:lnTo>
                <a:lnTo>
                  <a:pt x="6045" y="4555"/>
                </a:lnTo>
                <a:lnTo>
                  <a:pt x="6043" y="4597"/>
                </a:lnTo>
                <a:lnTo>
                  <a:pt x="6040" y="4635"/>
                </a:lnTo>
                <a:lnTo>
                  <a:pt x="6036" y="4671"/>
                </a:lnTo>
                <a:lnTo>
                  <a:pt x="6033" y="4704"/>
                </a:lnTo>
                <a:lnTo>
                  <a:pt x="6028" y="4736"/>
                </a:lnTo>
                <a:lnTo>
                  <a:pt x="6024" y="4765"/>
                </a:lnTo>
                <a:lnTo>
                  <a:pt x="6018" y="4790"/>
                </a:lnTo>
                <a:lnTo>
                  <a:pt x="6012" y="4814"/>
                </a:lnTo>
                <a:lnTo>
                  <a:pt x="6005" y="4835"/>
                </a:lnTo>
                <a:lnTo>
                  <a:pt x="5999" y="4853"/>
                </a:lnTo>
                <a:lnTo>
                  <a:pt x="5991" y="4869"/>
                </a:lnTo>
                <a:lnTo>
                  <a:pt x="5983" y="4881"/>
                </a:lnTo>
                <a:lnTo>
                  <a:pt x="5974" y="4894"/>
                </a:lnTo>
                <a:lnTo>
                  <a:pt x="5961" y="4904"/>
                </a:lnTo>
                <a:lnTo>
                  <a:pt x="5947" y="4914"/>
                </a:lnTo>
                <a:lnTo>
                  <a:pt x="5930" y="4924"/>
                </a:lnTo>
                <a:lnTo>
                  <a:pt x="5912" y="4933"/>
                </a:lnTo>
                <a:lnTo>
                  <a:pt x="5890" y="4940"/>
                </a:lnTo>
                <a:lnTo>
                  <a:pt x="5867" y="4948"/>
                </a:lnTo>
                <a:lnTo>
                  <a:pt x="5841" y="4953"/>
                </a:lnTo>
                <a:lnTo>
                  <a:pt x="5813" y="4959"/>
                </a:lnTo>
                <a:lnTo>
                  <a:pt x="5783" y="4963"/>
                </a:lnTo>
                <a:lnTo>
                  <a:pt x="5750" y="4968"/>
                </a:lnTo>
                <a:lnTo>
                  <a:pt x="5714" y="4971"/>
                </a:lnTo>
                <a:lnTo>
                  <a:pt x="5678" y="4974"/>
                </a:lnTo>
                <a:lnTo>
                  <a:pt x="5638" y="4976"/>
                </a:lnTo>
                <a:lnTo>
                  <a:pt x="5596" y="4977"/>
                </a:lnTo>
                <a:lnTo>
                  <a:pt x="5551" y="4977"/>
                </a:lnTo>
                <a:lnTo>
                  <a:pt x="3542" y="5016"/>
                </a:lnTo>
                <a:lnTo>
                  <a:pt x="536" y="4977"/>
                </a:lnTo>
                <a:lnTo>
                  <a:pt x="491" y="4977"/>
                </a:lnTo>
                <a:lnTo>
                  <a:pt x="449" y="4976"/>
                </a:lnTo>
                <a:lnTo>
                  <a:pt x="410" y="4974"/>
                </a:lnTo>
                <a:lnTo>
                  <a:pt x="372" y="4971"/>
                </a:lnTo>
                <a:lnTo>
                  <a:pt x="338" y="4968"/>
                </a:lnTo>
                <a:lnTo>
                  <a:pt x="306" y="4963"/>
                </a:lnTo>
                <a:lnTo>
                  <a:pt x="275" y="4959"/>
                </a:lnTo>
                <a:lnTo>
                  <a:pt x="248" y="4953"/>
                </a:lnTo>
                <a:lnTo>
                  <a:pt x="223" y="4948"/>
                </a:lnTo>
                <a:lnTo>
                  <a:pt x="201" y="4940"/>
                </a:lnTo>
                <a:lnTo>
                  <a:pt x="181" y="4933"/>
                </a:lnTo>
                <a:lnTo>
                  <a:pt x="162" y="4924"/>
                </a:lnTo>
                <a:lnTo>
                  <a:pt x="146" y="4914"/>
                </a:lnTo>
                <a:lnTo>
                  <a:pt x="134" y="4904"/>
                </a:lnTo>
                <a:lnTo>
                  <a:pt x="122" y="4894"/>
                </a:lnTo>
                <a:lnTo>
                  <a:pt x="114" y="4881"/>
                </a:lnTo>
                <a:close/>
                <a:moveTo>
                  <a:pt x="5035" y="4499"/>
                </a:moveTo>
                <a:lnTo>
                  <a:pt x="5035" y="4499"/>
                </a:lnTo>
                <a:lnTo>
                  <a:pt x="5069" y="4499"/>
                </a:lnTo>
                <a:lnTo>
                  <a:pt x="5103" y="4498"/>
                </a:lnTo>
                <a:lnTo>
                  <a:pt x="5135" y="4496"/>
                </a:lnTo>
                <a:lnTo>
                  <a:pt x="5164" y="4493"/>
                </a:lnTo>
                <a:lnTo>
                  <a:pt x="5192" y="4491"/>
                </a:lnTo>
                <a:lnTo>
                  <a:pt x="5218" y="4486"/>
                </a:lnTo>
                <a:lnTo>
                  <a:pt x="5242" y="4483"/>
                </a:lnTo>
                <a:lnTo>
                  <a:pt x="5265" y="4477"/>
                </a:lnTo>
                <a:lnTo>
                  <a:pt x="5285" y="4472"/>
                </a:lnTo>
                <a:lnTo>
                  <a:pt x="5303" y="4466"/>
                </a:lnTo>
                <a:lnTo>
                  <a:pt x="5321" y="4458"/>
                </a:lnTo>
                <a:lnTo>
                  <a:pt x="5337" y="4451"/>
                </a:lnTo>
                <a:lnTo>
                  <a:pt x="5350" y="4442"/>
                </a:lnTo>
                <a:lnTo>
                  <a:pt x="5362" y="4433"/>
                </a:lnTo>
                <a:lnTo>
                  <a:pt x="5372" y="4424"/>
                </a:lnTo>
                <a:lnTo>
                  <a:pt x="5380" y="4413"/>
                </a:lnTo>
                <a:lnTo>
                  <a:pt x="5387" y="4401"/>
                </a:lnTo>
                <a:lnTo>
                  <a:pt x="5393" y="4388"/>
                </a:lnTo>
                <a:lnTo>
                  <a:pt x="5399" y="4372"/>
                </a:lnTo>
                <a:lnTo>
                  <a:pt x="5404" y="4355"/>
                </a:lnTo>
                <a:lnTo>
                  <a:pt x="5410" y="4336"/>
                </a:lnTo>
                <a:lnTo>
                  <a:pt x="5414" y="4315"/>
                </a:lnTo>
                <a:lnTo>
                  <a:pt x="5419" y="4292"/>
                </a:lnTo>
                <a:lnTo>
                  <a:pt x="5422" y="4267"/>
                </a:lnTo>
                <a:lnTo>
                  <a:pt x="5429" y="4211"/>
                </a:lnTo>
                <a:lnTo>
                  <a:pt x="5434" y="4149"/>
                </a:lnTo>
                <a:lnTo>
                  <a:pt x="5436" y="4079"/>
                </a:lnTo>
                <a:lnTo>
                  <a:pt x="5437" y="4001"/>
                </a:lnTo>
                <a:lnTo>
                  <a:pt x="5437" y="977"/>
                </a:lnTo>
                <a:lnTo>
                  <a:pt x="5436" y="895"/>
                </a:lnTo>
                <a:lnTo>
                  <a:pt x="5434" y="823"/>
                </a:lnTo>
                <a:lnTo>
                  <a:pt x="5429" y="759"/>
                </a:lnTo>
                <a:lnTo>
                  <a:pt x="5426" y="730"/>
                </a:lnTo>
                <a:lnTo>
                  <a:pt x="5422" y="704"/>
                </a:lnTo>
                <a:lnTo>
                  <a:pt x="5419" y="680"/>
                </a:lnTo>
                <a:lnTo>
                  <a:pt x="5414" y="658"/>
                </a:lnTo>
                <a:lnTo>
                  <a:pt x="5410" y="639"/>
                </a:lnTo>
                <a:lnTo>
                  <a:pt x="5404" y="622"/>
                </a:lnTo>
                <a:lnTo>
                  <a:pt x="5399" y="606"/>
                </a:lnTo>
                <a:lnTo>
                  <a:pt x="5393" y="593"/>
                </a:lnTo>
                <a:lnTo>
                  <a:pt x="5387" y="583"/>
                </a:lnTo>
                <a:lnTo>
                  <a:pt x="5380" y="575"/>
                </a:lnTo>
                <a:lnTo>
                  <a:pt x="5371" y="568"/>
                </a:lnTo>
                <a:lnTo>
                  <a:pt x="5362" y="561"/>
                </a:lnTo>
                <a:lnTo>
                  <a:pt x="5349" y="556"/>
                </a:lnTo>
                <a:lnTo>
                  <a:pt x="5335" y="550"/>
                </a:lnTo>
                <a:lnTo>
                  <a:pt x="5319" y="544"/>
                </a:lnTo>
                <a:lnTo>
                  <a:pt x="5301" y="540"/>
                </a:lnTo>
                <a:lnTo>
                  <a:pt x="5282" y="535"/>
                </a:lnTo>
                <a:lnTo>
                  <a:pt x="5260" y="532"/>
                </a:lnTo>
                <a:lnTo>
                  <a:pt x="5236" y="528"/>
                </a:lnTo>
                <a:lnTo>
                  <a:pt x="5210" y="525"/>
                </a:lnTo>
                <a:lnTo>
                  <a:pt x="5153" y="520"/>
                </a:lnTo>
                <a:lnTo>
                  <a:pt x="5088" y="518"/>
                </a:lnTo>
                <a:lnTo>
                  <a:pt x="5016" y="517"/>
                </a:lnTo>
                <a:lnTo>
                  <a:pt x="994" y="517"/>
                </a:lnTo>
                <a:lnTo>
                  <a:pt x="927" y="518"/>
                </a:lnTo>
                <a:lnTo>
                  <a:pt x="865" y="521"/>
                </a:lnTo>
                <a:lnTo>
                  <a:pt x="838" y="524"/>
                </a:lnTo>
                <a:lnTo>
                  <a:pt x="812" y="526"/>
                </a:lnTo>
                <a:lnTo>
                  <a:pt x="788" y="529"/>
                </a:lnTo>
                <a:lnTo>
                  <a:pt x="765" y="534"/>
                </a:lnTo>
                <a:lnTo>
                  <a:pt x="744" y="538"/>
                </a:lnTo>
                <a:lnTo>
                  <a:pt x="726" y="543"/>
                </a:lnTo>
                <a:lnTo>
                  <a:pt x="709" y="549"/>
                </a:lnTo>
                <a:lnTo>
                  <a:pt x="693" y="554"/>
                </a:lnTo>
                <a:lnTo>
                  <a:pt x="681" y="561"/>
                </a:lnTo>
                <a:lnTo>
                  <a:pt x="668" y="568"/>
                </a:lnTo>
                <a:lnTo>
                  <a:pt x="659" y="576"/>
                </a:lnTo>
                <a:lnTo>
                  <a:pt x="651" y="584"/>
                </a:lnTo>
                <a:lnTo>
                  <a:pt x="644" y="593"/>
                </a:lnTo>
                <a:lnTo>
                  <a:pt x="637" y="605"/>
                </a:lnTo>
                <a:lnTo>
                  <a:pt x="631" y="618"/>
                </a:lnTo>
                <a:lnTo>
                  <a:pt x="626" y="634"/>
                </a:lnTo>
                <a:lnTo>
                  <a:pt x="620" y="653"/>
                </a:lnTo>
                <a:lnTo>
                  <a:pt x="616" y="673"/>
                </a:lnTo>
                <a:lnTo>
                  <a:pt x="611" y="696"/>
                </a:lnTo>
                <a:lnTo>
                  <a:pt x="608" y="720"/>
                </a:lnTo>
                <a:lnTo>
                  <a:pt x="604" y="747"/>
                </a:lnTo>
                <a:lnTo>
                  <a:pt x="602" y="776"/>
                </a:lnTo>
                <a:lnTo>
                  <a:pt x="597" y="841"/>
                </a:lnTo>
                <a:lnTo>
                  <a:pt x="594" y="914"/>
                </a:lnTo>
                <a:lnTo>
                  <a:pt x="593" y="996"/>
                </a:lnTo>
                <a:lnTo>
                  <a:pt x="593" y="3963"/>
                </a:lnTo>
                <a:lnTo>
                  <a:pt x="594" y="4049"/>
                </a:lnTo>
                <a:lnTo>
                  <a:pt x="597" y="4128"/>
                </a:lnTo>
                <a:lnTo>
                  <a:pt x="603" y="4197"/>
                </a:lnTo>
                <a:lnTo>
                  <a:pt x="606" y="4228"/>
                </a:lnTo>
                <a:lnTo>
                  <a:pt x="610" y="4257"/>
                </a:lnTo>
                <a:lnTo>
                  <a:pt x="614" y="4284"/>
                </a:lnTo>
                <a:lnTo>
                  <a:pt x="619" y="4310"/>
                </a:lnTo>
                <a:lnTo>
                  <a:pt x="625" y="4332"/>
                </a:lnTo>
                <a:lnTo>
                  <a:pt x="630" y="4353"/>
                </a:lnTo>
                <a:lnTo>
                  <a:pt x="637" y="4371"/>
                </a:lnTo>
                <a:lnTo>
                  <a:pt x="644" y="4387"/>
                </a:lnTo>
                <a:lnTo>
                  <a:pt x="652" y="4401"/>
                </a:lnTo>
                <a:lnTo>
                  <a:pt x="660" y="4413"/>
                </a:lnTo>
                <a:lnTo>
                  <a:pt x="669" y="4424"/>
                </a:lnTo>
                <a:lnTo>
                  <a:pt x="681" y="4433"/>
                </a:lnTo>
                <a:lnTo>
                  <a:pt x="693" y="4442"/>
                </a:lnTo>
                <a:lnTo>
                  <a:pt x="707" y="4451"/>
                </a:lnTo>
                <a:lnTo>
                  <a:pt x="724" y="4458"/>
                </a:lnTo>
                <a:lnTo>
                  <a:pt x="741" y="4466"/>
                </a:lnTo>
                <a:lnTo>
                  <a:pt x="760" y="4472"/>
                </a:lnTo>
                <a:lnTo>
                  <a:pt x="782" y="4477"/>
                </a:lnTo>
                <a:lnTo>
                  <a:pt x="805" y="4483"/>
                </a:lnTo>
                <a:lnTo>
                  <a:pt x="830" y="4486"/>
                </a:lnTo>
                <a:lnTo>
                  <a:pt x="856" y="4491"/>
                </a:lnTo>
                <a:lnTo>
                  <a:pt x="885" y="4493"/>
                </a:lnTo>
                <a:lnTo>
                  <a:pt x="915" y="4496"/>
                </a:lnTo>
                <a:lnTo>
                  <a:pt x="945" y="4498"/>
                </a:lnTo>
                <a:lnTo>
                  <a:pt x="980" y="4499"/>
                </a:lnTo>
                <a:lnTo>
                  <a:pt x="1014" y="4499"/>
                </a:lnTo>
                <a:lnTo>
                  <a:pt x="5035" y="4499"/>
                </a:lnTo>
                <a:close/>
                <a:moveTo>
                  <a:pt x="2105" y="1302"/>
                </a:moveTo>
                <a:lnTo>
                  <a:pt x="2105" y="3140"/>
                </a:lnTo>
                <a:lnTo>
                  <a:pt x="1646" y="3140"/>
                </a:lnTo>
                <a:lnTo>
                  <a:pt x="1646" y="1302"/>
                </a:lnTo>
                <a:lnTo>
                  <a:pt x="2105" y="1302"/>
                </a:lnTo>
                <a:close/>
                <a:moveTo>
                  <a:pt x="2853" y="3484"/>
                </a:moveTo>
                <a:lnTo>
                  <a:pt x="2853" y="3484"/>
                </a:lnTo>
                <a:lnTo>
                  <a:pt x="2862" y="3468"/>
                </a:lnTo>
                <a:lnTo>
                  <a:pt x="2872" y="3453"/>
                </a:lnTo>
                <a:lnTo>
                  <a:pt x="2884" y="3439"/>
                </a:lnTo>
                <a:lnTo>
                  <a:pt x="2894" y="3426"/>
                </a:lnTo>
                <a:lnTo>
                  <a:pt x="2905" y="3414"/>
                </a:lnTo>
                <a:lnTo>
                  <a:pt x="2918" y="3403"/>
                </a:lnTo>
                <a:lnTo>
                  <a:pt x="2930" y="3393"/>
                </a:lnTo>
                <a:lnTo>
                  <a:pt x="2943" y="3384"/>
                </a:lnTo>
                <a:lnTo>
                  <a:pt x="2957" y="3376"/>
                </a:lnTo>
                <a:lnTo>
                  <a:pt x="2970" y="3369"/>
                </a:lnTo>
                <a:lnTo>
                  <a:pt x="2985" y="3363"/>
                </a:lnTo>
                <a:lnTo>
                  <a:pt x="2999" y="3359"/>
                </a:lnTo>
                <a:lnTo>
                  <a:pt x="3015" y="3355"/>
                </a:lnTo>
                <a:lnTo>
                  <a:pt x="3030" y="3352"/>
                </a:lnTo>
                <a:lnTo>
                  <a:pt x="3046" y="3351"/>
                </a:lnTo>
                <a:lnTo>
                  <a:pt x="3063" y="3351"/>
                </a:lnTo>
                <a:lnTo>
                  <a:pt x="3082" y="3351"/>
                </a:lnTo>
                <a:lnTo>
                  <a:pt x="3102" y="3352"/>
                </a:lnTo>
                <a:lnTo>
                  <a:pt x="3121" y="3354"/>
                </a:lnTo>
                <a:lnTo>
                  <a:pt x="3139" y="3358"/>
                </a:lnTo>
                <a:lnTo>
                  <a:pt x="3156" y="3362"/>
                </a:lnTo>
                <a:lnTo>
                  <a:pt x="3174" y="3368"/>
                </a:lnTo>
                <a:lnTo>
                  <a:pt x="3190" y="3374"/>
                </a:lnTo>
                <a:lnTo>
                  <a:pt x="3205" y="3382"/>
                </a:lnTo>
                <a:lnTo>
                  <a:pt x="3220" y="3390"/>
                </a:lnTo>
                <a:lnTo>
                  <a:pt x="3234" y="3399"/>
                </a:lnTo>
                <a:lnTo>
                  <a:pt x="3248" y="3409"/>
                </a:lnTo>
                <a:lnTo>
                  <a:pt x="3261" y="3420"/>
                </a:lnTo>
                <a:lnTo>
                  <a:pt x="3274" y="3432"/>
                </a:lnTo>
                <a:lnTo>
                  <a:pt x="3285" y="3446"/>
                </a:lnTo>
                <a:lnTo>
                  <a:pt x="3297" y="3459"/>
                </a:lnTo>
                <a:lnTo>
                  <a:pt x="3307" y="3475"/>
                </a:lnTo>
                <a:lnTo>
                  <a:pt x="3316" y="3491"/>
                </a:lnTo>
                <a:lnTo>
                  <a:pt x="3326" y="3508"/>
                </a:lnTo>
                <a:lnTo>
                  <a:pt x="3334" y="3525"/>
                </a:lnTo>
                <a:lnTo>
                  <a:pt x="3342" y="3545"/>
                </a:lnTo>
                <a:lnTo>
                  <a:pt x="3349" y="3564"/>
                </a:lnTo>
                <a:lnTo>
                  <a:pt x="3356" y="3586"/>
                </a:lnTo>
                <a:lnTo>
                  <a:pt x="3363" y="3608"/>
                </a:lnTo>
                <a:lnTo>
                  <a:pt x="3368" y="3630"/>
                </a:lnTo>
                <a:lnTo>
                  <a:pt x="3373" y="3654"/>
                </a:lnTo>
                <a:lnTo>
                  <a:pt x="3377" y="3678"/>
                </a:lnTo>
                <a:lnTo>
                  <a:pt x="3380" y="3705"/>
                </a:lnTo>
                <a:lnTo>
                  <a:pt x="3384" y="3731"/>
                </a:lnTo>
                <a:lnTo>
                  <a:pt x="3386" y="3759"/>
                </a:lnTo>
                <a:lnTo>
                  <a:pt x="3387" y="3788"/>
                </a:lnTo>
                <a:lnTo>
                  <a:pt x="3388" y="3848"/>
                </a:lnTo>
                <a:lnTo>
                  <a:pt x="2757" y="3848"/>
                </a:lnTo>
                <a:lnTo>
                  <a:pt x="2757" y="3818"/>
                </a:lnTo>
                <a:lnTo>
                  <a:pt x="2758" y="3788"/>
                </a:lnTo>
                <a:lnTo>
                  <a:pt x="2760" y="3759"/>
                </a:lnTo>
                <a:lnTo>
                  <a:pt x="2763" y="3732"/>
                </a:lnTo>
                <a:lnTo>
                  <a:pt x="2766" y="3706"/>
                </a:lnTo>
                <a:lnTo>
                  <a:pt x="2769" y="3681"/>
                </a:lnTo>
                <a:lnTo>
                  <a:pt x="2775" y="3656"/>
                </a:lnTo>
                <a:lnTo>
                  <a:pt x="2781" y="3633"/>
                </a:lnTo>
                <a:lnTo>
                  <a:pt x="2787" y="3611"/>
                </a:lnTo>
                <a:lnTo>
                  <a:pt x="2793" y="3589"/>
                </a:lnTo>
                <a:lnTo>
                  <a:pt x="2801" y="3569"/>
                </a:lnTo>
                <a:lnTo>
                  <a:pt x="2811" y="3551"/>
                </a:lnTo>
                <a:lnTo>
                  <a:pt x="2820" y="3532"/>
                </a:lnTo>
                <a:lnTo>
                  <a:pt x="2830" y="3515"/>
                </a:lnTo>
                <a:lnTo>
                  <a:pt x="2840" y="3499"/>
                </a:lnTo>
                <a:lnTo>
                  <a:pt x="2853" y="3484"/>
                </a:lnTo>
                <a:close/>
                <a:moveTo>
                  <a:pt x="4403" y="1608"/>
                </a:moveTo>
                <a:lnTo>
                  <a:pt x="4403" y="3025"/>
                </a:lnTo>
                <a:lnTo>
                  <a:pt x="3943" y="3025"/>
                </a:lnTo>
                <a:lnTo>
                  <a:pt x="3943" y="1608"/>
                </a:lnTo>
                <a:lnTo>
                  <a:pt x="4403" y="1608"/>
                </a:lnTo>
                <a:close/>
              </a:path>
            </a:pathLst>
          </a:custGeom>
          <a:solidFill>
            <a:sysClr val="window" lastClr="FFFFFF"/>
          </a:solidFill>
          <a:ln>
            <a:noFill/>
          </a:ln>
        </p:spPr>
        <p:txBody>
          <a:bodyPr anchor="ctr" anchorCtr="1">
            <a:normAutofit fontScale="52500" lnSpcReduction="20000"/>
          </a:bodyPr>
          <a:lstStyle/>
          <a:p>
            <a:endParaRPr lang="zh-CN" altLang="en-US" noProof="1">
              <a:solidFill>
                <a:sysClr val="window" lastClr="FFFFFF"/>
              </a:solidFill>
              <a:sym typeface="Arial" panose="020B0604020202020204" pitchFamily="34" charset="0"/>
            </a:endParaRPr>
          </a:p>
        </p:txBody>
      </p:sp>
      <p:sp>
        <p:nvSpPr>
          <p:cNvPr id="39" name="KSO_Shape"/>
          <p:cNvSpPr/>
          <p:nvPr>
            <p:custDataLst>
              <p:tags r:id="rId21"/>
            </p:custDataLst>
          </p:nvPr>
        </p:nvSpPr>
        <p:spPr bwMode="auto">
          <a:xfrm>
            <a:off x="6729413" y="3743325"/>
            <a:ext cx="268287" cy="312738"/>
          </a:xfrm>
          <a:custGeom>
            <a:avLst/>
            <a:gdLst>
              <a:gd name="T0" fmla="*/ 173780540 w 5685"/>
              <a:gd name="T1" fmla="*/ 145097863 h 6610"/>
              <a:gd name="T2" fmla="*/ 111127547 w 5685"/>
              <a:gd name="T3" fmla="*/ 189532100 h 6610"/>
              <a:gd name="T4" fmla="*/ 72748759 w 5685"/>
              <a:gd name="T5" fmla="*/ 256517628 h 6610"/>
              <a:gd name="T6" fmla="*/ 65325538 w 5685"/>
              <a:gd name="T7" fmla="*/ 324764131 h 6610"/>
              <a:gd name="T8" fmla="*/ 83067190 w 5685"/>
              <a:gd name="T9" fmla="*/ 395310073 h 6610"/>
              <a:gd name="T10" fmla="*/ 47138281 w 5685"/>
              <a:gd name="T11" fmla="*/ 338042492 h 6610"/>
              <a:gd name="T12" fmla="*/ 30509962 w 5685"/>
              <a:gd name="T13" fmla="*/ 275285450 h 6610"/>
              <a:gd name="T14" fmla="*/ 38304384 w 5685"/>
              <a:gd name="T15" fmla="*/ 196356886 h 6610"/>
              <a:gd name="T16" fmla="*/ 80914383 w 5685"/>
              <a:gd name="T17" fmla="*/ 114832022 h 6610"/>
              <a:gd name="T18" fmla="*/ 134956419 w 5685"/>
              <a:gd name="T19" fmla="*/ 68839950 h 6610"/>
              <a:gd name="T20" fmla="*/ 207631047 w 5685"/>
              <a:gd name="T21" fmla="*/ 42431385 h 6610"/>
              <a:gd name="T22" fmla="*/ 215871075 w 5685"/>
              <a:gd name="T23" fmla="*/ 2002852 h 6610"/>
              <a:gd name="T24" fmla="*/ 135772954 w 5685"/>
              <a:gd name="T25" fmla="*/ 26334214 h 6610"/>
              <a:gd name="T26" fmla="*/ 57234046 w 5685"/>
              <a:gd name="T27" fmla="*/ 89610625 h 6610"/>
              <a:gd name="T28" fmla="*/ 20488328 w 5685"/>
              <a:gd name="T29" fmla="*/ 149993875 h 6610"/>
              <a:gd name="T30" fmla="*/ 1336272 w 5685"/>
              <a:gd name="T31" fmla="*/ 222394241 h 6610"/>
              <a:gd name="T32" fmla="*/ 6977887 w 5685"/>
              <a:gd name="T33" fmla="*/ 308741039 h 6610"/>
              <a:gd name="T34" fmla="*/ 52483097 w 5685"/>
              <a:gd name="T35" fmla="*/ 399760796 h 6610"/>
              <a:gd name="T36" fmla="*/ 98359237 w 5685"/>
              <a:gd name="T37" fmla="*/ 442637471 h 6610"/>
              <a:gd name="T38" fmla="*/ 178160287 w 5685"/>
              <a:gd name="T39" fmla="*/ 480469703 h 6610"/>
              <a:gd name="T40" fmla="*/ 263900022 w 5685"/>
              <a:gd name="T41" fmla="*/ 488926403 h 6610"/>
              <a:gd name="T42" fmla="*/ 332269034 w 5685"/>
              <a:gd name="T43" fmla="*/ 465559428 h 6610"/>
              <a:gd name="T44" fmla="*/ 388166808 w 5685"/>
              <a:gd name="T45" fmla="*/ 414151974 h 6610"/>
              <a:gd name="T46" fmla="*/ 421274910 w 5685"/>
              <a:gd name="T47" fmla="*/ 326099184 h 6610"/>
              <a:gd name="T48" fmla="*/ 411179145 w 5685"/>
              <a:gd name="T49" fmla="*/ 248209358 h 6610"/>
              <a:gd name="T50" fmla="*/ 369682752 w 5685"/>
              <a:gd name="T51" fmla="*/ 183375113 h 6610"/>
              <a:gd name="T52" fmla="*/ 304728415 w 5685"/>
              <a:gd name="T53" fmla="*/ 141908115 h 6610"/>
              <a:gd name="T54" fmla="*/ 173929076 w 5685"/>
              <a:gd name="T55" fmla="*/ 425353405 h 6610"/>
              <a:gd name="T56" fmla="*/ 139930034 w 5685"/>
              <a:gd name="T57" fmla="*/ 407253109 h 6610"/>
              <a:gd name="T58" fmla="*/ 131838541 w 5685"/>
              <a:gd name="T59" fmla="*/ 370978711 h 6610"/>
              <a:gd name="T60" fmla="*/ 154628212 w 5685"/>
              <a:gd name="T61" fmla="*/ 340267853 h 6610"/>
              <a:gd name="T62" fmla="*/ 191819263 w 5685"/>
              <a:gd name="T63" fmla="*/ 337597202 h 6610"/>
              <a:gd name="T64" fmla="*/ 218840417 w 5685"/>
              <a:gd name="T65" fmla="*/ 364599215 h 6610"/>
              <a:gd name="T66" fmla="*/ 216019338 w 5685"/>
              <a:gd name="T67" fmla="*/ 401763921 h 6610"/>
              <a:gd name="T68" fmla="*/ 185361113 w 5685"/>
              <a:gd name="T69" fmla="*/ 424537448 h 6610"/>
              <a:gd name="T70" fmla="*/ 159676231 w 5685"/>
              <a:gd name="T71" fmla="*/ 284706265 h 6610"/>
              <a:gd name="T72" fmla="*/ 138445499 w 5685"/>
              <a:gd name="T73" fmla="*/ 252882590 h 6610"/>
              <a:gd name="T74" fmla="*/ 148244194 w 5685"/>
              <a:gd name="T75" fmla="*/ 217201640 h 6610"/>
              <a:gd name="T76" fmla="*/ 183282437 w 5685"/>
              <a:gd name="T77" fmla="*/ 200733530 h 6610"/>
              <a:gd name="T78" fmla="*/ 216761741 w 5685"/>
              <a:gd name="T79" fmla="*/ 215569727 h 6610"/>
              <a:gd name="T80" fmla="*/ 228342041 w 5685"/>
              <a:gd name="T81" fmla="*/ 250583150 h 6610"/>
              <a:gd name="T82" fmla="*/ 208596117 w 5685"/>
              <a:gd name="T83" fmla="*/ 283519369 h 6610"/>
              <a:gd name="T84" fmla="*/ 246232501 w 5685"/>
              <a:gd name="T85" fmla="*/ 334704314 h 6610"/>
              <a:gd name="T86" fmla="*/ 236433534 w 5685"/>
              <a:gd name="T87" fmla="*/ 313636779 h 6610"/>
              <a:gd name="T88" fmla="*/ 258406670 w 5685"/>
              <a:gd name="T89" fmla="*/ 305996308 h 6610"/>
              <a:gd name="T90" fmla="*/ 263900022 w 5685"/>
              <a:gd name="T91" fmla="*/ 328472975 h 6610"/>
              <a:gd name="T92" fmla="*/ 297379326 w 5685"/>
              <a:gd name="T93" fmla="*/ 429136601 h 6610"/>
              <a:gd name="T94" fmla="*/ 267908566 w 5685"/>
              <a:gd name="T95" fmla="*/ 404953669 h 6610"/>
              <a:gd name="T96" fmla="*/ 266943496 w 5685"/>
              <a:gd name="T97" fmla="*/ 367714884 h 6610"/>
              <a:gd name="T98" fmla="*/ 295300650 w 5685"/>
              <a:gd name="T99" fmla="*/ 342048197 h 6610"/>
              <a:gd name="T100" fmla="*/ 332194903 w 5685"/>
              <a:gd name="T101" fmla="*/ 346647350 h 6610"/>
              <a:gd name="T102" fmla="*/ 353499766 w 5685"/>
              <a:gd name="T103" fmla="*/ 378471025 h 6610"/>
              <a:gd name="T104" fmla="*/ 343626668 w 5685"/>
              <a:gd name="T105" fmla="*/ 414077895 h 6610"/>
              <a:gd name="T106" fmla="*/ 308736960 w 5685"/>
              <a:gd name="T107" fmla="*/ 430620084 h 6610"/>
              <a:gd name="T108" fmla="*/ 283497683 w 5685"/>
              <a:gd name="T109" fmla="*/ 286486608 h 6610"/>
              <a:gd name="T110" fmla="*/ 268576839 w 5685"/>
              <a:gd name="T111" fmla="*/ 252956941 h 6610"/>
              <a:gd name="T112" fmla="*/ 285130754 w 5685"/>
              <a:gd name="T113" fmla="*/ 218017597 h 6610"/>
              <a:gd name="T114" fmla="*/ 320836997 w 5685"/>
              <a:gd name="T115" fmla="*/ 208225843 h 6610"/>
              <a:gd name="T116" fmla="*/ 352757362 w 5685"/>
              <a:gd name="T117" fmla="*/ 229515615 h 6610"/>
              <a:gd name="T118" fmla="*/ 357211513 w 5685"/>
              <a:gd name="T119" fmla="*/ 266457811 h 6610"/>
              <a:gd name="T120" fmla="*/ 331526631 w 5685"/>
              <a:gd name="T121" fmla="*/ 294720799 h 6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85" h="6610">
                <a:moveTo>
                  <a:pt x="3278" y="1767"/>
                </a:moveTo>
                <a:lnTo>
                  <a:pt x="3278" y="1767"/>
                </a:lnTo>
                <a:lnTo>
                  <a:pt x="3216" y="1768"/>
                </a:lnTo>
                <a:lnTo>
                  <a:pt x="3155" y="1770"/>
                </a:lnTo>
                <a:lnTo>
                  <a:pt x="3093" y="1774"/>
                </a:lnTo>
                <a:lnTo>
                  <a:pt x="3031" y="1779"/>
                </a:lnTo>
                <a:lnTo>
                  <a:pt x="2972" y="1786"/>
                </a:lnTo>
                <a:lnTo>
                  <a:pt x="2912" y="1794"/>
                </a:lnTo>
                <a:lnTo>
                  <a:pt x="2852" y="1804"/>
                </a:lnTo>
                <a:lnTo>
                  <a:pt x="2793" y="1816"/>
                </a:lnTo>
                <a:lnTo>
                  <a:pt x="2735" y="1828"/>
                </a:lnTo>
                <a:lnTo>
                  <a:pt x="2676" y="1842"/>
                </a:lnTo>
                <a:lnTo>
                  <a:pt x="2619" y="1858"/>
                </a:lnTo>
                <a:lnTo>
                  <a:pt x="2562" y="1875"/>
                </a:lnTo>
                <a:lnTo>
                  <a:pt x="2506" y="1893"/>
                </a:lnTo>
                <a:lnTo>
                  <a:pt x="2450" y="1913"/>
                </a:lnTo>
                <a:lnTo>
                  <a:pt x="2396" y="1933"/>
                </a:lnTo>
                <a:lnTo>
                  <a:pt x="2341" y="1956"/>
                </a:lnTo>
                <a:lnTo>
                  <a:pt x="2287" y="1979"/>
                </a:lnTo>
                <a:lnTo>
                  <a:pt x="2235" y="2004"/>
                </a:lnTo>
                <a:lnTo>
                  <a:pt x="2182" y="2030"/>
                </a:lnTo>
                <a:lnTo>
                  <a:pt x="2131" y="2058"/>
                </a:lnTo>
                <a:lnTo>
                  <a:pt x="2081" y="2085"/>
                </a:lnTo>
                <a:lnTo>
                  <a:pt x="2030" y="2115"/>
                </a:lnTo>
                <a:lnTo>
                  <a:pt x="1981" y="2146"/>
                </a:lnTo>
                <a:lnTo>
                  <a:pt x="1932" y="2178"/>
                </a:lnTo>
                <a:lnTo>
                  <a:pt x="1885" y="2211"/>
                </a:lnTo>
                <a:lnTo>
                  <a:pt x="1839" y="2245"/>
                </a:lnTo>
                <a:lnTo>
                  <a:pt x="1792" y="2280"/>
                </a:lnTo>
                <a:lnTo>
                  <a:pt x="1747" y="2317"/>
                </a:lnTo>
                <a:lnTo>
                  <a:pt x="1703" y="2353"/>
                </a:lnTo>
                <a:lnTo>
                  <a:pt x="1660" y="2392"/>
                </a:lnTo>
                <a:lnTo>
                  <a:pt x="1618" y="2431"/>
                </a:lnTo>
                <a:lnTo>
                  <a:pt x="1576" y="2472"/>
                </a:lnTo>
                <a:lnTo>
                  <a:pt x="1536" y="2513"/>
                </a:lnTo>
                <a:lnTo>
                  <a:pt x="1497" y="2555"/>
                </a:lnTo>
                <a:lnTo>
                  <a:pt x="1458" y="2599"/>
                </a:lnTo>
                <a:lnTo>
                  <a:pt x="1421" y="2642"/>
                </a:lnTo>
                <a:lnTo>
                  <a:pt x="1385" y="2688"/>
                </a:lnTo>
                <a:lnTo>
                  <a:pt x="1350" y="2734"/>
                </a:lnTo>
                <a:lnTo>
                  <a:pt x="1316" y="2780"/>
                </a:lnTo>
                <a:lnTo>
                  <a:pt x="1283" y="2828"/>
                </a:lnTo>
                <a:lnTo>
                  <a:pt x="1251" y="2876"/>
                </a:lnTo>
                <a:lnTo>
                  <a:pt x="1220" y="2925"/>
                </a:lnTo>
                <a:lnTo>
                  <a:pt x="1190" y="2975"/>
                </a:lnTo>
                <a:lnTo>
                  <a:pt x="1162" y="3027"/>
                </a:lnTo>
                <a:lnTo>
                  <a:pt x="1134" y="3078"/>
                </a:lnTo>
                <a:lnTo>
                  <a:pt x="1109" y="3130"/>
                </a:lnTo>
                <a:lnTo>
                  <a:pt x="1084" y="3183"/>
                </a:lnTo>
                <a:lnTo>
                  <a:pt x="1061" y="3237"/>
                </a:lnTo>
                <a:lnTo>
                  <a:pt x="1038" y="3291"/>
                </a:lnTo>
                <a:lnTo>
                  <a:pt x="1018" y="3346"/>
                </a:lnTo>
                <a:lnTo>
                  <a:pt x="998" y="3401"/>
                </a:lnTo>
                <a:lnTo>
                  <a:pt x="980" y="3458"/>
                </a:lnTo>
                <a:lnTo>
                  <a:pt x="963" y="3514"/>
                </a:lnTo>
                <a:lnTo>
                  <a:pt x="947" y="3572"/>
                </a:lnTo>
                <a:lnTo>
                  <a:pt x="933" y="3629"/>
                </a:lnTo>
                <a:lnTo>
                  <a:pt x="921" y="3689"/>
                </a:lnTo>
                <a:lnTo>
                  <a:pt x="909" y="3747"/>
                </a:lnTo>
                <a:lnTo>
                  <a:pt x="899" y="3808"/>
                </a:lnTo>
                <a:lnTo>
                  <a:pt x="891" y="3867"/>
                </a:lnTo>
                <a:lnTo>
                  <a:pt x="884" y="3927"/>
                </a:lnTo>
                <a:lnTo>
                  <a:pt x="879" y="3988"/>
                </a:lnTo>
                <a:lnTo>
                  <a:pt x="875" y="4050"/>
                </a:lnTo>
                <a:lnTo>
                  <a:pt x="873" y="4111"/>
                </a:lnTo>
                <a:lnTo>
                  <a:pt x="872" y="4174"/>
                </a:lnTo>
                <a:lnTo>
                  <a:pt x="872" y="4215"/>
                </a:lnTo>
                <a:lnTo>
                  <a:pt x="873" y="4256"/>
                </a:lnTo>
                <a:lnTo>
                  <a:pt x="875" y="4297"/>
                </a:lnTo>
                <a:lnTo>
                  <a:pt x="877" y="4338"/>
                </a:lnTo>
                <a:lnTo>
                  <a:pt x="880" y="4378"/>
                </a:lnTo>
                <a:lnTo>
                  <a:pt x="884" y="4419"/>
                </a:lnTo>
                <a:lnTo>
                  <a:pt x="893" y="4499"/>
                </a:lnTo>
                <a:lnTo>
                  <a:pt x="906" y="4579"/>
                </a:lnTo>
                <a:lnTo>
                  <a:pt x="921" y="4658"/>
                </a:lnTo>
                <a:lnTo>
                  <a:pt x="938" y="4735"/>
                </a:lnTo>
                <a:lnTo>
                  <a:pt x="957" y="4812"/>
                </a:lnTo>
                <a:lnTo>
                  <a:pt x="980" y="4887"/>
                </a:lnTo>
                <a:lnTo>
                  <a:pt x="1004" y="4963"/>
                </a:lnTo>
                <a:lnTo>
                  <a:pt x="1032" y="5036"/>
                </a:lnTo>
                <a:lnTo>
                  <a:pt x="1060" y="5109"/>
                </a:lnTo>
                <a:lnTo>
                  <a:pt x="1092" y="5179"/>
                </a:lnTo>
                <a:lnTo>
                  <a:pt x="1126" y="5250"/>
                </a:lnTo>
                <a:lnTo>
                  <a:pt x="1162" y="5319"/>
                </a:lnTo>
                <a:lnTo>
                  <a:pt x="1199" y="5386"/>
                </a:lnTo>
                <a:lnTo>
                  <a:pt x="1175" y="5370"/>
                </a:lnTo>
                <a:lnTo>
                  <a:pt x="1148" y="5351"/>
                </a:lnTo>
                <a:lnTo>
                  <a:pt x="1119" y="5329"/>
                </a:lnTo>
                <a:lnTo>
                  <a:pt x="1090" y="5302"/>
                </a:lnTo>
                <a:lnTo>
                  <a:pt x="1058" y="5271"/>
                </a:lnTo>
                <a:lnTo>
                  <a:pt x="1024" y="5235"/>
                </a:lnTo>
                <a:lnTo>
                  <a:pt x="989" y="5194"/>
                </a:lnTo>
                <a:lnTo>
                  <a:pt x="953" y="5149"/>
                </a:lnTo>
                <a:lnTo>
                  <a:pt x="915" y="5098"/>
                </a:lnTo>
                <a:lnTo>
                  <a:pt x="877" y="5040"/>
                </a:lnTo>
                <a:lnTo>
                  <a:pt x="839" y="4977"/>
                </a:lnTo>
                <a:lnTo>
                  <a:pt x="818" y="4943"/>
                </a:lnTo>
                <a:lnTo>
                  <a:pt x="799" y="4908"/>
                </a:lnTo>
                <a:lnTo>
                  <a:pt x="778" y="4870"/>
                </a:lnTo>
                <a:lnTo>
                  <a:pt x="758" y="4831"/>
                </a:lnTo>
                <a:lnTo>
                  <a:pt x="738" y="4790"/>
                </a:lnTo>
                <a:lnTo>
                  <a:pt x="718" y="4747"/>
                </a:lnTo>
                <a:lnTo>
                  <a:pt x="697" y="4702"/>
                </a:lnTo>
                <a:lnTo>
                  <a:pt x="677" y="4656"/>
                </a:lnTo>
                <a:lnTo>
                  <a:pt x="656" y="4608"/>
                </a:lnTo>
                <a:lnTo>
                  <a:pt x="635" y="4557"/>
                </a:lnTo>
                <a:lnTo>
                  <a:pt x="627" y="4540"/>
                </a:lnTo>
                <a:lnTo>
                  <a:pt x="606" y="4493"/>
                </a:lnTo>
                <a:lnTo>
                  <a:pt x="591" y="4459"/>
                </a:lnTo>
                <a:lnTo>
                  <a:pt x="574" y="4417"/>
                </a:lnTo>
                <a:lnTo>
                  <a:pt x="556" y="4368"/>
                </a:lnTo>
                <a:lnTo>
                  <a:pt x="536" y="4313"/>
                </a:lnTo>
                <a:lnTo>
                  <a:pt x="517" y="4252"/>
                </a:lnTo>
                <a:lnTo>
                  <a:pt x="497" y="4184"/>
                </a:lnTo>
                <a:lnTo>
                  <a:pt x="478" y="4110"/>
                </a:lnTo>
                <a:lnTo>
                  <a:pt x="460" y="4030"/>
                </a:lnTo>
                <a:lnTo>
                  <a:pt x="452" y="3989"/>
                </a:lnTo>
                <a:lnTo>
                  <a:pt x="443" y="3946"/>
                </a:lnTo>
                <a:lnTo>
                  <a:pt x="436" y="3901"/>
                </a:lnTo>
                <a:lnTo>
                  <a:pt x="429" y="3855"/>
                </a:lnTo>
                <a:lnTo>
                  <a:pt x="422" y="3809"/>
                </a:lnTo>
                <a:lnTo>
                  <a:pt x="416" y="3760"/>
                </a:lnTo>
                <a:lnTo>
                  <a:pt x="411" y="3711"/>
                </a:lnTo>
                <a:lnTo>
                  <a:pt x="407" y="3660"/>
                </a:lnTo>
                <a:lnTo>
                  <a:pt x="404" y="3608"/>
                </a:lnTo>
                <a:lnTo>
                  <a:pt x="401" y="3555"/>
                </a:lnTo>
                <a:lnTo>
                  <a:pt x="399" y="3502"/>
                </a:lnTo>
                <a:lnTo>
                  <a:pt x="399" y="3446"/>
                </a:lnTo>
                <a:lnTo>
                  <a:pt x="399" y="3390"/>
                </a:lnTo>
                <a:lnTo>
                  <a:pt x="401" y="3333"/>
                </a:lnTo>
                <a:lnTo>
                  <a:pt x="405" y="3275"/>
                </a:lnTo>
                <a:lnTo>
                  <a:pt x="408" y="3216"/>
                </a:lnTo>
                <a:lnTo>
                  <a:pt x="414" y="3156"/>
                </a:lnTo>
                <a:lnTo>
                  <a:pt x="422" y="3095"/>
                </a:lnTo>
                <a:lnTo>
                  <a:pt x="430" y="3034"/>
                </a:lnTo>
                <a:lnTo>
                  <a:pt x="440" y="2971"/>
                </a:lnTo>
                <a:lnTo>
                  <a:pt x="452" y="2908"/>
                </a:lnTo>
                <a:lnTo>
                  <a:pt x="465" y="2844"/>
                </a:lnTo>
                <a:lnTo>
                  <a:pt x="480" y="2779"/>
                </a:lnTo>
                <a:lnTo>
                  <a:pt x="497" y="2714"/>
                </a:lnTo>
                <a:lnTo>
                  <a:pt x="516" y="2647"/>
                </a:lnTo>
                <a:lnTo>
                  <a:pt x="536" y="2581"/>
                </a:lnTo>
                <a:lnTo>
                  <a:pt x="559" y="2513"/>
                </a:lnTo>
                <a:lnTo>
                  <a:pt x="584" y="2445"/>
                </a:lnTo>
                <a:lnTo>
                  <a:pt x="610" y="2376"/>
                </a:lnTo>
                <a:lnTo>
                  <a:pt x="639" y="2307"/>
                </a:lnTo>
                <a:lnTo>
                  <a:pt x="671" y="2237"/>
                </a:lnTo>
                <a:lnTo>
                  <a:pt x="704" y="2167"/>
                </a:lnTo>
                <a:lnTo>
                  <a:pt x="739" y="2097"/>
                </a:lnTo>
                <a:lnTo>
                  <a:pt x="777" y="2025"/>
                </a:lnTo>
                <a:lnTo>
                  <a:pt x="818" y="1954"/>
                </a:lnTo>
                <a:lnTo>
                  <a:pt x="860" y="1882"/>
                </a:lnTo>
                <a:lnTo>
                  <a:pt x="906" y="1809"/>
                </a:lnTo>
                <a:lnTo>
                  <a:pt x="954" y="1737"/>
                </a:lnTo>
                <a:lnTo>
                  <a:pt x="1005" y="1664"/>
                </a:lnTo>
                <a:lnTo>
                  <a:pt x="1059" y="1591"/>
                </a:lnTo>
                <a:lnTo>
                  <a:pt x="1067" y="1580"/>
                </a:lnTo>
                <a:lnTo>
                  <a:pt x="1090" y="1548"/>
                </a:lnTo>
                <a:lnTo>
                  <a:pt x="1107" y="1524"/>
                </a:lnTo>
                <a:lnTo>
                  <a:pt x="1129" y="1496"/>
                </a:lnTo>
                <a:lnTo>
                  <a:pt x="1155" y="1465"/>
                </a:lnTo>
                <a:lnTo>
                  <a:pt x="1184" y="1431"/>
                </a:lnTo>
                <a:lnTo>
                  <a:pt x="1219" y="1394"/>
                </a:lnTo>
                <a:lnTo>
                  <a:pt x="1258" y="1354"/>
                </a:lnTo>
                <a:lnTo>
                  <a:pt x="1301" y="1310"/>
                </a:lnTo>
                <a:lnTo>
                  <a:pt x="1349" y="1266"/>
                </a:lnTo>
                <a:lnTo>
                  <a:pt x="1401" y="1220"/>
                </a:lnTo>
                <a:lnTo>
                  <a:pt x="1458" y="1172"/>
                </a:lnTo>
                <a:lnTo>
                  <a:pt x="1521" y="1123"/>
                </a:lnTo>
                <a:lnTo>
                  <a:pt x="1587" y="1074"/>
                </a:lnTo>
                <a:lnTo>
                  <a:pt x="1623" y="1050"/>
                </a:lnTo>
                <a:lnTo>
                  <a:pt x="1659" y="1025"/>
                </a:lnTo>
                <a:lnTo>
                  <a:pt x="1697" y="1001"/>
                </a:lnTo>
                <a:lnTo>
                  <a:pt x="1736" y="976"/>
                </a:lnTo>
                <a:lnTo>
                  <a:pt x="1777" y="952"/>
                </a:lnTo>
                <a:lnTo>
                  <a:pt x="1818" y="928"/>
                </a:lnTo>
                <a:lnTo>
                  <a:pt x="1861" y="904"/>
                </a:lnTo>
                <a:lnTo>
                  <a:pt x="1905" y="880"/>
                </a:lnTo>
                <a:lnTo>
                  <a:pt x="1950" y="856"/>
                </a:lnTo>
                <a:lnTo>
                  <a:pt x="1997" y="833"/>
                </a:lnTo>
                <a:lnTo>
                  <a:pt x="2045" y="810"/>
                </a:lnTo>
                <a:lnTo>
                  <a:pt x="2095" y="789"/>
                </a:lnTo>
                <a:lnTo>
                  <a:pt x="2146" y="767"/>
                </a:lnTo>
                <a:lnTo>
                  <a:pt x="2198" y="745"/>
                </a:lnTo>
                <a:lnTo>
                  <a:pt x="2252" y="725"/>
                </a:lnTo>
                <a:lnTo>
                  <a:pt x="2307" y="704"/>
                </a:lnTo>
                <a:lnTo>
                  <a:pt x="2362" y="685"/>
                </a:lnTo>
                <a:lnTo>
                  <a:pt x="2421" y="667"/>
                </a:lnTo>
                <a:lnTo>
                  <a:pt x="2480" y="648"/>
                </a:lnTo>
                <a:lnTo>
                  <a:pt x="2541" y="631"/>
                </a:lnTo>
                <a:lnTo>
                  <a:pt x="2602" y="615"/>
                </a:lnTo>
                <a:lnTo>
                  <a:pt x="2666" y="600"/>
                </a:lnTo>
                <a:lnTo>
                  <a:pt x="2731" y="586"/>
                </a:lnTo>
                <a:lnTo>
                  <a:pt x="2797" y="572"/>
                </a:lnTo>
                <a:lnTo>
                  <a:pt x="2865" y="559"/>
                </a:lnTo>
                <a:lnTo>
                  <a:pt x="2934" y="548"/>
                </a:lnTo>
                <a:lnTo>
                  <a:pt x="3005" y="538"/>
                </a:lnTo>
                <a:lnTo>
                  <a:pt x="3077" y="528"/>
                </a:lnTo>
                <a:lnTo>
                  <a:pt x="3150" y="522"/>
                </a:lnTo>
                <a:lnTo>
                  <a:pt x="3225" y="515"/>
                </a:lnTo>
                <a:lnTo>
                  <a:pt x="3303" y="509"/>
                </a:lnTo>
                <a:lnTo>
                  <a:pt x="3381" y="506"/>
                </a:lnTo>
                <a:lnTo>
                  <a:pt x="3381" y="2"/>
                </a:lnTo>
                <a:lnTo>
                  <a:pt x="3354" y="1"/>
                </a:lnTo>
                <a:lnTo>
                  <a:pt x="3322" y="0"/>
                </a:lnTo>
                <a:lnTo>
                  <a:pt x="3278" y="0"/>
                </a:lnTo>
                <a:lnTo>
                  <a:pt x="3223" y="1"/>
                </a:lnTo>
                <a:lnTo>
                  <a:pt x="3158" y="3"/>
                </a:lnTo>
                <a:lnTo>
                  <a:pt x="3084" y="9"/>
                </a:lnTo>
                <a:lnTo>
                  <a:pt x="2999" y="16"/>
                </a:lnTo>
                <a:lnTo>
                  <a:pt x="2908" y="27"/>
                </a:lnTo>
                <a:lnTo>
                  <a:pt x="2859" y="34"/>
                </a:lnTo>
                <a:lnTo>
                  <a:pt x="2809" y="42"/>
                </a:lnTo>
                <a:lnTo>
                  <a:pt x="2756" y="50"/>
                </a:lnTo>
                <a:lnTo>
                  <a:pt x="2703" y="60"/>
                </a:lnTo>
                <a:lnTo>
                  <a:pt x="2648" y="72"/>
                </a:lnTo>
                <a:lnTo>
                  <a:pt x="2591" y="84"/>
                </a:lnTo>
                <a:lnTo>
                  <a:pt x="2533" y="98"/>
                </a:lnTo>
                <a:lnTo>
                  <a:pt x="2473" y="113"/>
                </a:lnTo>
                <a:lnTo>
                  <a:pt x="2413" y="130"/>
                </a:lnTo>
                <a:lnTo>
                  <a:pt x="2351" y="148"/>
                </a:lnTo>
                <a:lnTo>
                  <a:pt x="2288" y="168"/>
                </a:lnTo>
                <a:lnTo>
                  <a:pt x="2224" y="189"/>
                </a:lnTo>
                <a:lnTo>
                  <a:pt x="2160" y="212"/>
                </a:lnTo>
                <a:lnTo>
                  <a:pt x="2095" y="237"/>
                </a:lnTo>
                <a:lnTo>
                  <a:pt x="2029" y="264"/>
                </a:lnTo>
                <a:lnTo>
                  <a:pt x="1963" y="292"/>
                </a:lnTo>
                <a:lnTo>
                  <a:pt x="1897" y="323"/>
                </a:lnTo>
                <a:lnTo>
                  <a:pt x="1829" y="355"/>
                </a:lnTo>
                <a:lnTo>
                  <a:pt x="1761" y="390"/>
                </a:lnTo>
                <a:lnTo>
                  <a:pt x="1694" y="427"/>
                </a:lnTo>
                <a:lnTo>
                  <a:pt x="1626" y="466"/>
                </a:lnTo>
                <a:lnTo>
                  <a:pt x="1558" y="508"/>
                </a:lnTo>
                <a:lnTo>
                  <a:pt x="1490" y="551"/>
                </a:lnTo>
                <a:lnTo>
                  <a:pt x="1422" y="597"/>
                </a:lnTo>
                <a:lnTo>
                  <a:pt x="1355" y="646"/>
                </a:lnTo>
                <a:lnTo>
                  <a:pt x="1287" y="697"/>
                </a:lnTo>
                <a:lnTo>
                  <a:pt x="1221" y="751"/>
                </a:lnTo>
                <a:lnTo>
                  <a:pt x="1154" y="808"/>
                </a:lnTo>
                <a:lnTo>
                  <a:pt x="1089" y="867"/>
                </a:lnTo>
                <a:lnTo>
                  <a:pt x="1024" y="929"/>
                </a:lnTo>
                <a:lnTo>
                  <a:pt x="958" y="994"/>
                </a:lnTo>
                <a:lnTo>
                  <a:pt x="896" y="1063"/>
                </a:lnTo>
                <a:lnTo>
                  <a:pt x="864" y="1097"/>
                </a:lnTo>
                <a:lnTo>
                  <a:pt x="833" y="1133"/>
                </a:lnTo>
                <a:lnTo>
                  <a:pt x="802" y="1170"/>
                </a:lnTo>
                <a:lnTo>
                  <a:pt x="771" y="1208"/>
                </a:lnTo>
                <a:lnTo>
                  <a:pt x="740" y="1245"/>
                </a:lnTo>
                <a:lnTo>
                  <a:pt x="711" y="1284"/>
                </a:lnTo>
                <a:lnTo>
                  <a:pt x="681" y="1324"/>
                </a:lnTo>
                <a:lnTo>
                  <a:pt x="651" y="1365"/>
                </a:lnTo>
                <a:lnTo>
                  <a:pt x="622" y="1406"/>
                </a:lnTo>
                <a:lnTo>
                  <a:pt x="593" y="1448"/>
                </a:lnTo>
                <a:lnTo>
                  <a:pt x="565" y="1492"/>
                </a:lnTo>
                <a:lnTo>
                  <a:pt x="536" y="1535"/>
                </a:lnTo>
                <a:lnTo>
                  <a:pt x="509" y="1580"/>
                </a:lnTo>
                <a:lnTo>
                  <a:pt x="480" y="1625"/>
                </a:lnTo>
                <a:lnTo>
                  <a:pt x="454" y="1672"/>
                </a:lnTo>
                <a:lnTo>
                  <a:pt x="427" y="1720"/>
                </a:lnTo>
                <a:lnTo>
                  <a:pt x="400" y="1768"/>
                </a:lnTo>
                <a:lnTo>
                  <a:pt x="375" y="1817"/>
                </a:lnTo>
                <a:lnTo>
                  <a:pt x="349" y="1867"/>
                </a:lnTo>
                <a:lnTo>
                  <a:pt x="324" y="1917"/>
                </a:lnTo>
                <a:lnTo>
                  <a:pt x="300" y="1970"/>
                </a:lnTo>
                <a:lnTo>
                  <a:pt x="276" y="2022"/>
                </a:lnTo>
                <a:lnTo>
                  <a:pt x="252" y="2076"/>
                </a:lnTo>
                <a:lnTo>
                  <a:pt x="229" y="2131"/>
                </a:lnTo>
                <a:lnTo>
                  <a:pt x="206" y="2187"/>
                </a:lnTo>
                <a:lnTo>
                  <a:pt x="183" y="2243"/>
                </a:lnTo>
                <a:lnTo>
                  <a:pt x="162" y="2300"/>
                </a:lnTo>
                <a:lnTo>
                  <a:pt x="141" y="2359"/>
                </a:lnTo>
                <a:lnTo>
                  <a:pt x="133" y="2383"/>
                </a:lnTo>
                <a:lnTo>
                  <a:pt x="124" y="2413"/>
                </a:lnTo>
                <a:lnTo>
                  <a:pt x="114" y="2453"/>
                </a:lnTo>
                <a:lnTo>
                  <a:pt x="100" y="2504"/>
                </a:lnTo>
                <a:lnTo>
                  <a:pt x="86" y="2565"/>
                </a:lnTo>
                <a:lnTo>
                  <a:pt x="72" y="2634"/>
                </a:lnTo>
                <a:lnTo>
                  <a:pt x="57" y="2714"/>
                </a:lnTo>
                <a:lnTo>
                  <a:pt x="42" y="2801"/>
                </a:lnTo>
                <a:lnTo>
                  <a:pt x="29" y="2896"/>
                </a:lnTo>
                <a:lnTo>
                  <a:pt x="22" y="2946"/>
                </a:lnTo>
                <a:lnTo>
                  <a:pt x="18" y="2998"/>
                </a:lnTo>
                <a:lnTo>
                  <a:pt x="13" y="3052"/>
                </a:lnTo>
                <a:lnTo>
                  <a:pt x="9" y="3108"/>
                </a:lnTo>
                <a:lnTo>
                  <a:pt x="5" y="3164"/>
                </a:lnTo>
                <a:lnTo>
                  <a:pt x="3" y="3223"/>
                </a:lnTo>
                <a:lnTo>
                  <a:pt x="1" y="3283"/>
                </a:lnTo>
                <a:lnTo>
                  <a:pt x="0" y="3344"/>
                </a:lnTo>
                <a:lnTo>
                  <a:pt x="1" y="3407"/>
                </a:lnTo>
                <a:lnTo>
                  <a:pt x="2" y="3471"/>
                </a:lnTo>
                <a:lnTo>
                  <a:pt x="4" y="3535"/>
                </a:lnTo>
                <a:lnTo>
                  <a:pt x="9" y="3601"/>
                </a:lnTo>
                <a:lnTo>
                  <a:pt x="13" y="3668"/>
                </a:lnTo>
                <a:lnTo>
                  <a:pt x="20" y="3737"/>
                </a:lnTo>
                <a:lnTo>
                  <a:pt x="28" y="3805"/>
                </a:lnTo>
                <a:lnTo>
                  <a:pt x="38" y="3876"/>
                </a:lnTo>
                <a:lnTo>
                  <a:pt x="50" y="3947"/>
                </a:lnTo>
                <a:lnTo>
                  <a:pt x="62" y="4018"/>
                </a:lnTo>
                <a:lnTo>
                  <a:pt x="77" y="4089"/>
                </a:lnTo>
                <a:lnTo>
                  <a:pt x="94" y="4162"/>
                </a:lnTo>
                <a:lnTo>
                  <a:pt x="113" y="4236"/>
                </a:lnTo>
                <a:lnTo>
                  <a:pt x="133" y="4310"/>
                </a:lnTo>
                <a:lnTo>
                  <a:pt x="156" y="4383"/>
                </a:lnTo>
                <a:lnTo>
                  <a:pt x="181" y="4458"/>
                </a:lnTo>
                <a:lnTo>
                  <a:pt x="209" y="4532"/>
                </a:lnTo>
                <a:lnTo>
                  <a:pt x="238" y="4608"/>
                </a:lnTo>
                <a:lnTo>
                  <a:pt x="270" y="4682"/>
                </a:lnTo>
                <a:lnTo>
                  <a:pt x="304" y="4757"/>
                </a:lnTo>
                <a:lnTo>
                  <a:pt x="342" y="4832"/>
                </a:lnTo>
                <a:lnTo>
                  <a:pt x="381" y="4908"/>
                </a:lnTo>
                <a:lnTo>
                  <a:pt x="423" y="4982"/>
                </a:lnTo>
                <a:lnTo>
                  <a:pt x="469" y="5057"/>
                </a:lnTo>
                <a:lnTo>
                  <a:pt x="517" y="5131"/>
                </a:lnTo>
                <a:lnTo>
                  <a:pt x="567" y="5206"/>
                </a:lnTo>
                <a:lnTo>
                  <a:pt x="622" y="5280"/>
                </a:lnTo>
                <a:lnTo>
                  <a:pt x="649" y="5316"/>
                </a:lnTo>
                <a:lnTo>
                  <a:pt x="678" y="5353"/>
                </a:lnTo>
                <a:lnTo>
                  <a:pt x="707" y="5389"/>
                </a:lnTo>
                <a:lnTo>
                  <a:pt x="738" y="5426"/>
                </a:lnTo>
                <a:lnTo>
                  <a:pt x="769" y="5462"/>
                </a:lnTo>
                <a:lnTo>
                  <a:pt x="801" y="5498"/>
                </a:lnTo>
                <a:lnTo>
                  <a:pt x="834" y="5534"/>
                </a:lnTo>
                <a:lnTo>
                  <a:pt x="868" y="5570"/>
                </a:lnTo>
                <a:lnTo>
                  <a:pt x="903" y="5605"/>
                </a:lnTo>
                <a:lnTo>
                  <a:pt x="938" y="5641"/>
                </a:lnTo>
                <a:lnTo>
                  <a:pt x="974" y="5676"/>
                </a:lnTo>
                <a:lnTo>
                  <a:pt x="1011" y="5711"/>
                </a:lnTo>
                <a:lnTo>
                  <a:pt x="1050" y="5746"/>
                </a:lnTo>
                <a:lnTo>
                  <a:pt x="1089" y="5781"/>
                </a:lnTo>
                <a:lnTo>
                  <a:pt x="1129" y="5815"/>
                </a:lnTo>
                <a:lnTo>
                  <a:pt x="1169" y="5849"/>
                </a:lnTo>
                <a:lnTo>
                  <a:pt x="1211" y="5883"/>
                </a:lnTo>
                <a:lnTo>
                  <a:pt x="1253" y="5917"/>
                </a:lnTo>
                <a:lnTo>
                  <a:pt x="1271" y="5929"/>
                </a:lnTo>
                <a:lnTo>
                  <a:pt x="1325" y="5967"/>
                </a:lnTo>
                <a:lnTo>
                  <a:pt x="1363" y="5992"/>
                </a:lnTo>
                <a:lnTo>
                  <a:pt x="1409" y="6022"/>
                </a:lnTo>
                <a:lnTo>
                  <a:pt x="1463" y="6056"/>
                </a:lnTo>
                <a:lnTo>
                  <a:pt x="1525" y="6093"/>
                </a:lnTo>
                <a:lnTo>
                  <a:pt x="1592" y="6131"/>
                </a:lnTo>
                <a:lnTo>
                  <a:pt x="1666" y="6171"/>
                </a:lnTo>
                <a:lnTo>
                  <a:pt x="1747" y="6213"/>
                </a:lnTo>
                <a:lnTo>
                  <a:pt x="1834" y="6256"/>
                </a:lnTo>
                <a:lnTo>
                  <a:pt x="1925" y="6299"/>
                </a:lnTo>
                <a:lnTo>
                  <a:pt x="1973" y="6320"/>
                </a:lnTo>
                <a:lnTo>
                  <a:pt x="2023" y="6341"/>
                </a:lnTo>
                <a:lnTo>
                  <a:pt x="2074" y="6362"/>
                </a:lnTo>
                <a:lnTo>
                  <a:pt x="2125" y="6382"/>
                </a:lnTo>
                <a:lnTo>
                  <a:pt x="2178" y="6402"/>
                </a:lnTo>
                <a:lnTo>
                  <a:pt x="2232" y="6421"/>
                </a:lnTo>
                <a:lnTo>
                  <a:pt x="2287" y="6441"/>
                </a:lnTo>
                <a:lnTo>
                  <a:pt x="2343" y="6459"/>
                </a:lnTo>
                <a:lnTo>
                  <a:pt x="2400" y="6477"/>
                </a:lnTo>
                <a:lnTo>
                  <a:pt x="2458" y="6493"/>
                </a:lnTo>
                <a:lnTo>
                  <a:pt x="2518" y="6509"/>
                </a:lnTo>
                <a:lnTo>
                  <a:pt x="2577" y="6525"/>
                </a:lnTo>
                <a:lnTo>
                  <a:pt x="2638" y="6539"/>
                </a:lnTo>
                <a:lnTo>
                  <a:pt x="2699" y="6551"/>
                </a:lnTo>
                <a:lnTo>
                  <a:pt x="2762" y="6564"/>
                </a:lnTo>
                <a:lnTo>
                  <a:pt x="2825" y="6574"/>
                </a:lnTo>
                <a:lnTo>
                  <a:pt x="2889" y="6583"/>
                </a:lnTo>
                <a:lnTo>
                  <a:pt x="2953" y="6591"/>
                </a:lnTo>
                <a:lnTo>
                  <a:pt x="3018" y="6598"/>
                </a:lnTo>
                <a:lnTo>
                  <a:pt x="3084" y="6604"/>
                </a:lnTo>
                <a:lnTo>
                  <a:pt x="3149" y="6607"/>
                </a:lnTo>
                <a:lnTo>
                  <a:pt x="3216" y="6610"/>
                </a:lnTo>
                <a:lnTo>
                  <a:pt x="3282" y="6610"/>
                </a:lnTo>
                <a:lnTo>
                  <a:pt x="3351" y="6607"/>
                </a:lnTo>
                <a:lnTo>
                  <a:pt x="3418" y="6604"/>
                </a:lnTo>
                <a:lnTo>
                  <a:pt x="3487" y="6599"/>
                </a:lnTo>
                <a:lnTo>
                  <a:pt x="3555" y="6591"/>
                </a:lnTo>
                <a:lnTo>
                  <a:pt x="3624" y="6582"/>
                </a:lnTo>
                <a:lnTo>
                  <a:pt x="3692" y="6571"/>
                </a:lnTo>
                <a:lnTo>
                  <a:pt x="3762" y="6557"/>
                </a:lnTo>
                <a:lnTo>
                  <a:pt x="3830" y="6541"/>
                </a:lnTo>
                <a:lnTo>
                  <a:pt x="3900" y="6523"/>
                </a:lnTo>
                <a:lnTo>
                  <a:pt x="3970" y="6501"/>
                </a:lnTo>
                <a:lnTo>
                  <a:pt x="4039" y="6478"/>
                </a:lnTo>
                <a:lnTo>
                  <a:pt x="4109" y="6452"/>
                </a:lnTo>
                <a:lnTo>
                  <a:pt x="4179" y="6424"/>
                </a:lnTo>
                <a:lnTo>
                  <a:pt x="4247" y="6392"/>
                </a:lnTo>
                <a:lnTo>
                  <a:pt x="4317" y="6357"/>
                </a:lnTo>
                <a:lnTo>
                  <a:pt x="4323" y="6355"/>
                </a:lnTo>
                <a:lnTo>
                  <a:pt x="4345" y="6346"/>
                </a:lnTo>
                <a:lnTo>
                  <a:pt x="4378" y="6331"/>
                </a:lnTo>
                <a:lnTo>
                  <a:pt x="4423" y="6307"/>
                </a:lnTo>
                <a:lnTo>
                  <a:pt x="4448" y="6292"/>
                </a:lnTo>
                <a:lnTo>
                  <a:pt x="4476" y="6276"/>
                </a:lnTo>
                <a:lnTo>
                  <a:pt x="4507" y="6257"/>
                </a:lnTo>
                <a:lnTo>
                  <a:pt x="4540" y="6235"/>
                </a:lnTo>
                <a:lnTo>
                  <a:pt x="4575" y="6211"/>
                </a:lnTo>
                <a:lnTo>
                  <a:pt x="4611" y="6185"/>
                </a:lnTo>
                <a:lnTo>
                  <a:pt x="4649" y="6155"/>
                </a:lnTo>
                <a:lnTo>
                  <a:pt x="4688" y="6123"/>
                </a:lnTo>
                <a:lnTo>
                  <a:pt x="4744" y="6081"/>
                </a:lnTo>
                <a:lnTo>
                  <a:pt x="4798" y="6038"/>
                </a:lnTo>
                <a:lnTo>
                  <a:pt x="4852" y="5993"/>
                </a:lnTo>
                <a:lnTo>
                  <a:pt x="4903" y="5946"/>
                </a:lnTo>
                <a:lnTo>
                  <a:pt x="4955" y="5900"/>
                </a:lnTo>
                <a:lnTo>
                  <a:pt x="5004" y="5849"/>
                </a:lnTo>
                <a:lnTo>
                  <a:pt x="5052" y="5799"/>
                </a:lnTo>
                <a:lnTo>
                  <a:pt x="5099" y="5747"/>
                </a:lnTo>
                <a:lnTo>
                  <a:pt x="5143" y="5694"/>
                </a:lnTo>
                <a:lnTo>
                  <a:pt x="5186" y="5639"/>
                </a:lnTo>
                <a:lnTo>
                  <a:pt x="5229" y="5583"/>
                </a:lnTo>
                <a:lnTo>
                  <a:pt x="5269" y="5525"/>
                </a:lnTo>
                <a:lnTo>
                  <a:pt x="5307" y="5467"/>
                </a:lnTo>
                <a:lnTo>
                  <a:pt x="5344" y="5408"/>
                </a:lnTo>
                <a:lnTo>
                  <a:pt x="5379" y="5347"/>
                </a:lnTo>
                <a:lnTo>
                  <a:pt x="5412" y="5286"/>
                </a:lnTo>
                <a:lnTo>
                  <a:pt x="5444" y="5223"/>
                </a:lnTo>
                <a:lnTo>
                  <a:pt x="5474" y="5159"/>
                </a:lnTo>
                <a:lnTo>
                  <a:pt x="5503" y="5094"/>
                </a:lnTo>
                <a:lnTo>
                  <a:pt x="5529" y="5028"/>
                </a:lnTo>
                <a:lnTo>
                  <a:pt x="5553" y="4961"/>
                </a:lnTo>
                <a:lnTo>
                  <a:pt x="5575" y="4893"/>
                </a:lnTo>
                <a:lnTo>
                  <a:pt x="5595" y="4824"/>
                </a:lnTo>
                <a:lnTo>
                  <a:pt x="5613" y="4755"/>
                </a:lnTo>
                <a:lnTo>
                  <a:pt x="5630" y="4685"/>
                </a:lnTo>
                <a:lnTo>
                  <a:pt x="5644" y="4613"/>
                </a:lnTo>
                <a:lnTo>
                  <a:pt x="5657" y="4543"/>
                </a:lnTo>
                <a:lnTo>
                  <a:pt x="5667" y="4470"/>
                </a:lnTo>
                <a:lnTo>
                  <a:pt x="5675" y="4396"/>
                </a:lnTo>
                <a:lnTo>
                  <a:pt x="5681" y="4322"/>
                </a:lnTo>
                <a:lnTo>
                  <a:pt x="5684" y="4248"/>
                </a:lnTo>
                <a:lnTo>
                  <a:pt x="5685" y="4174"/>
                </a:lnTo>
                <a:lnTo>
                  <a:pt x="5684" y="4111"/>
                </a:lnTo>
                <a:lnTo>
                  <a:pt x="5682" y="4050"/>
                </a:lnTo>
                <a:lnTo>
                  <a:pt x="5677" y="3988"/>
                </a:lnTo>
                <a:lnTo>
                  <a:pt x="5673" y="3927"/>
                </a:lnTo>
                <a:lnTo>
                  <a:pt x="5666" y="3867"/>
                </a:lnTo>
                <a:lnTo>
                  <a:pt x="5657" y="3808"/>
                </a:lnTo>
                <a:lnTo>
                  <a:pt x="5648" y="3747"/>
                </a:lnTo>
                <a:lnTo>
                  <a:pt x="5636" y="3689"/>
                </a:lnTo>
                <a:lnTo>
                  <a:pt x="5624" y="3629"/>
                </a:lnTo>
                <a:lnTo>
                  <a:pt x="5609" y="3572"/>
                </a:lnTo>
                <a:lnTo>
                  <a:pt x="5594" y="3514"/>
                </a:lnTo>
                <a:lnTo>
                  <a:pt x="5577" y="3458"/>
                </a:lnTo>
                <a:lnTo>
                  <a:pt x="5559" y="3401"/>
                </a:lnTo>
                <a:lnTo>
                  <a:pt x="5539" y="3346"/>
                </a:lnTo>
                <a:lnTo>
                  <a:pt x="5517" y="3291"/>
                </a:lnTo>
                <a:lnTo>
                  <a:pt x="5496" y="3237"/>
                </a:lnTo>
                <a:lnTo>
                  <a:pt x="5472" y="3183"/>
                </a:lnTo>
                <a:lnTo>
                  <a:pt x="5448" y="3130"/>
                </a:lnTo>
                <a:lnTo>
                  <a:pt x="5422" y="3078"/>
                </a:lnTo>
                <a:lnTo>
                  <a:pt x="5394" y="3027"/>
                </a:lnTo>
                <a:lnTo>
                  <a:pt x="5366" y="2975"/>
                </a:lnTo>
                <a:lnTo>
                  <a:pt x="5336" y="2925"/>
                </a:lnTo>
                <a:lnTo>
                  <a:pt x="5305" y="2876"/>
                </a:lnTo>
                <a:lnTo>
                  <a:pt x="5273" y="2828"/>
                </a:lnTo>
                <a:lnTo>
                  <a:pt x="5241" y="2780"/>
                </a:lnTo>
                <a:lnTo>
                  <a:pt x="5207" y="2734"/>
                </a:lnTo>
                <a:lnTo>
                  <a:pt x="5172" y="2688"/>
                </a:lnTo>
                <a:lnTo>
                  <a:pt x="5135" y="2642"/>
                </a:lnTo>
                <a:lnTo>
                  <a:pt x="5097" y="2599"/>
                </a:lnTo>
                <a:lnTo>
                  <a:pt x="5060" y="2555"/>
                </a:lnTo>
                <a:lnTo>
                  <a:pt x="5020" y="2513"/>
                </a:lnTo>
                <a:lnTo>
                  <a:pt x="4980" y="2472"/>
                </a:lnTo>
                <a:lnTo>
                  <a:pt x="4939" y="2431"/>
                </a:lnTo>
                <a:lnTo>
                  <a:pt x="4897" y="2392"/>
                </a:lnTo>
                <a:lnTo>
                  <a:pt x="4853" y="2353"/>
                </a:lnTo>
                <a:lnTo>
                  <a:pt x="4809" y="2317"/>
                </a:lnTo>
                <a:lnTo>
                  <a:pt x="4764" y="2280"/>
                </a:lnTo>
                <a:lnTo>
                  <a:pt x="4718" y="2245"/>
                </a:lnTo>
                <a:lnTo>
                  <a:pt x="4672" y="2211"/>
                </a:lnTo>
                <a:lnTo>
                  <a:pt x="4624" y="2178"/>
                </a:lnTo>
                <a:lnTo>
                  <a:pt x="4576" y="2146"/>
                </a:lnTo>
                <a:lnTo>
                  <a:pt x="4526" y="2115"/>
                </a:lnTo>
                <a:lnTo>
                  <a:pt x="4476" y="2085"/>
                </a:lnTo>
                <a:lnTo>
                  <a:pt x="4425" y="2058"/>
                </a:lnTo>
                <a:lnTo>
                  <a:pt x="4374" y="2030"/>
                </a:lnTo>
                <a:lnTo>
                  <a:pt x="4321" y="2004"/>
                </a:lnTo>
                <a:lnTo>
                  <a:pt x="4269" y="1979"/>
                </a:lnTo>
                <a:lnTo>
                  <a:pt x="4215" y="1956"/>
                </a:lnTo>
                <a:lnTo>
                  <a:pt x="4160" y="1933"/>
                </a:lnTo>
                <a:lnTo>
                  <a:pt x="4105" y="1913"/>
                </a:lnTo>
                <a:lnTo>
                  <a:pt x="4050" y="1893"/>
                </a:lnTo>
                <a:lnTo>
                  <a:pt x="3994" y="1875"/>
                </a:lnTo>
                <a:lnTo>
                  <a:pt x="3937" y="1858"/>
                </a:lnTo>
                <a:lnTo>
                  <a:pt x="3879" y="1842"/>
                </a:lnTo>
                <a:lnTo>
                  <a:pt x="3821" y="1828"/>
                </a:lnTo>
                <a:lnTo>
                  <a:pt x="3763" y="1816"/>
                </a:lnTo>
                <a:lnTo>
                  <a:pt x="3704" y="1804"/>
                </a:lnTo>
                <a:lnTo>
                  <a:pt x="3644" y="1794"/>
                </a:lnTo>
                <a:lnTo>
                  <a:pt x="3585" y="1786"/>
                </a:lnTo>
                <a:lnTo>
                  <a:pt x="3524" y="1779"/>
                </a:lnTo>
                <a:lnTo>
                  <a:pt x="3463" y="1774"/>
                </a:lnTo>
                <a:lnTo>
                  <a:pt x="3402" y="1770"/>
                </a:lnTo>
                <a:lnTo>
                  <a:pt x="3340" y="1768"/>
                </a:lnTo>
                <a:lnTo>
                  <a:pt x="3278" y="1767"/>
                </a:lnTo>
                <a:close/>
                <a:moveTo>
                  <a:pt x="2374" y="5734"/>
                </a:moveTo>
                <a:lnTo>
                  <a:pt x="2374" y="5734"/>
                </a:lnTo>
                <a:lnTo>
                  <a:pt x="2343" y="5734"/>
                </a:lnTo>
                <a:lnTo>
                  <a:pt x="2312" y="5732"/>
                </a:lnTo>
                <a:lnTo>
                  <a:pt x="2281" y="5727"/>
                </a:lnTo>
                <a:lnTo>
                  <a:pt x="2251" y="5723"/>
                </a:lnTo>
                <a:lnTo>
                  <a:pt x="2222" y="5716"/>
                </a:lnTo>
                <a:lnTo>
                  <a:pt x="2192" y="5707"/>
                </a:lnTo>
                <a:lnTo>
                  <a:pt x="2164" y="5698"/>
                </a:lnTo>
                <a:lnTo>
                  <a:pt x="2136" y="5686"/>
                </a:lnTo>
                <a:lnTo>
                  <a:pt x="2109" y="5675"/>
                </a:lnTo>
                <a:lnTo>
                  <a:pt x="2083" y="5661"/>
                </a:lnTo>
                <a:lnTo>
                  <a:pt x="2058" y="5646"/>
                </a:lnTo>
                <a:lnTo>
                  <a:pt x="2033" y="5630"/>
                </a:lnTo>
                <a:lnTo>
                  <a:pt x="2009" y="5613"/>
                </a:lnTo>
                <a:lnTo>
                  <a:pt x="1986" y="5595"/>
                </a:lnTo>
                <a:lnTo>
                  <a:pt x="1964" y="5575"/>
                </a:lnTo>
                <a:lnTo>
                  <a:pt x="1942" y="5556"/>
                </a:lnTo>
                <a:lnTo>
                  <a:pt x="1922" y="5534"/>
                </a:lnTo>
                <a:lnTo>
                  <a:pt x="1904" y="5513"/>
                </a:lnTo>
                <a:lnTo>
                  <a:pt x="1885" y="5490"/>
                </a:lnTo>
                <a:lnTo>
                  <a:pt x="1868" y="5466"/>
                </a:lnTo>
                <a:lnTo>
                  <a:pt x="1852" y="5441"/>
                </a:lnTo>
                <a:lnTo>
                  <a:pt x="1837" y="5416"/>
                </a:lnTo>
                <a:lnTo>
                  <a:pt x="1824" y="5388"/>
                </a:lnTo>
                <a:lnTo>
                  <a:pt x="1811" y="5362"/>
                </a:lnTo>
                <a:lnTo>
                  <a:pt x="1801" y="5334"/>
                </a:lnTo>
                <a:lnTo>
                  <a:pt x="1791" y="5306"/>
                </a:lnTo>
                <a:lnTo>
                  <a:pt x="1783" y="5276"/>
                </a:lnTo>
                <a:lnTo>
                  <a:pt x="1776" y="5247"/>
                </a:lnTo>
                <a:lnTo>
                  <a:pt x="1771" y="5217"/>
                </a:lnTo>
                <a:lnTo>
                  <a:pt x="1767" y="5186"/>
                </a:lnTo>
                <a:lnTo>
                  <a:pt x="1764" y="5155"/>
                </a:lnTo>
                <a:lnTo>
                  <a:pt x="1763" y="5125"/>
                </a:lnTo>
                <a:lnTo>
                  <a:pt x="1764" y="5093"/>
                </a:lnTo>
                <a:lnTo>
                  <a:pt x="1767" y="5062"/>
                </a:lnTo>
                <a:lnTo>
                  <a:pt x="1771" y="5031"/>
                </a:lnTo>
                <a:lnTo>
                  <a:pt x="1776" y="5001"/>
                </a:lnTo>
                <a:lnTo>
                  <a:pt x="1783" y="4972"/>
                </a:lnTo>
                <a:lnTo>
                  <a:pt x="1791" y="4943"/>
                </a:lnTo>
                <a:lnTo>
                  <a:pt x="1801" y="4915"/>
                </a:lnTo>
                <a:lnTo>
                  <a:pt x="1811" y="4886"/>
                </a:lnTo>
                <a:lnTo>
                  <a:pt x="1824" y="4860"/>
                </a:lnTo>
                <a:lnTo>
                  <a:pt x="1837" y="4834"/>
                </a:lnTo>
                <a:lnTo>
                  <a:pt x="1852" y="4807"/>
                </a:lnTo>
                <a:lnTo>
                  <a:pt x="1868" y="4783"/>
                </a:lnTo>
                <a:lnTo>
                  <a:pt x="1885" y="4759"/>
                </a:lnTo>
                <a:lnTo>
                  <a:pt x="1904" y="4735"/>
                </a:lnTo>
                <a:lnTo>
                  <a:pt x="1922" y="4714"/>
                </a:lnTo>
                <a:lnTo>
                  <a:pt x="1942" y="4692"/>
                </a:lnTo>
                <a:lnTo>
                  <a:pt x="1964" y="4673"/>
                </a:lnTo>
                <a:lnTo>
                  <a:pt x="1986" y="4653"/>
                </a:lnTo>
                <a:lnTo>
                  <a:pt x="2009" y="4635"/>
                </a:lnTo>
                <a:lnTo>
                  <a:pt x="2033" y="4618"/>
                </a:lnTo>
                <a:lnTo>
                  <a:pt x="2058" y="4602"/>
                </a:lnTo>
                <a:lnTo>
                  <a:pt x="2083" y="4587"/>
                </a:lnTo>
                <a:lnTo>
                  <a:pt x="2109" y="4573"/>
                </a:lnTo>
                <a:lnTo>
                  <a:pt x="2136" y="4562"/>
                </a:lnTo>
                <a:lnTo>
                  <a:pt x="2164" y="4551"/>
                </a:lnTo>
                <a:lnTo>
                  <a:pt x="2192" y="4541"/>
                </a:lnTo>
                <a:lnTo>
                  <a:pt x="2222" y="4532"/>
                </a:lnTo>
                <a:lnTo>
                  <a:pt x="2251" y="4525"/>
                </a:lnTo>
                <a:lnTo>
                  <a:pt x="2281" y="4521"/>
                </a:lnTo>
                <a:lnTo>
                  <a:pt x="2312" y="4516"/>
                </a:lnTo>
                <a:lnTo>
                  <a:pt x="2343" y="4514"/>
                </a:lnTo>
                <a:lnTo>
                  <a:pt x="2374" y="4514"/>
                </a:lnTo>
                <a:lnTo>
                  <a:pt x="2406" y="4514"/>
                </a:lnTo>
                <a:lnTo>
                  <a:pt x="2437" y="4516"/>
                </a:lnTo>
                <a:lnTo>
                  <a:pt x="2467" y="4521"/>
                </a:lnTo>
                <a:lnTo>
                  <a:pt x="2497" y="4525"/>
                </a:lnTo>
                <a:lnTo>
                  <a:pt x="2527" y="4532"/>
                </a:lnTo>
                <a:lnTo>
                  <a:pt x="2555" y="4541"/>
                </a:lnTo>
                <a:lnTo>
                  <a:pt x="2584" y="4551"/>
                </a:lnTo>
                <a:lnTo>
                  <a:pt x="2611" y="4562"/>
                </a:lnTo>
                <a:lnTo>
                  <a:pt x="2639" y="4573"/>
                </a:lnTo>
                <a:lnTo>
                  <a:pt x="2665" y="4587"/>
                </a:lnTo>
                <a:lnTo>
                  <a:pt x="2691" y="4602"/>
                </a:lnTo>
                <a:lnTo>
                  <a:pt x="2715" y="4618"/>
                </a:lnTo>
                <a:lnTo>
                  <a:pt x="2739" y="4635"/>
                </a:lnTo>
                <a:lnTo>
                  <a:pt x="2762" y="4653"/>
                </a:lnTo>
                <a:lnTo>
                  <a:pt x="2785" y="4673"/>
                </a:lnTo>
                <a:lnTo>
                  <a:pt x="2805" y="4692"/>
                </a:lnTo>
                <a:lnTo>
                  <a:pt x="2826" y="4714"/>
                </a:lnTo>
                <a:lnTo>
                  <a:pt x="2845" y="4735"/>
                </a:lnTo>
                <a:lnTo>
                  <a:pt x="2864" y="4759"/>
                </a:lnTo>
                <a:lnTo>
                  <a:pt x="2881" y="4783"/>
                </a:lnTo>
                <a:lnTo>
                  <a:pt x="2897" y="4807"/>
                </a:lnTo>
                <a:lnTo>
                  <a:pt x="2910" y="4834"/>
                </a:lnTo>
                <a:lnTo>
                  <a:pt x="2924" y="4860"/>
                </a:lnTo>
                <a:lnTo>
                  <a:pt x="2937" y="4886"/>
                </a:lnTo>
                <a:lnTo>
                  <a:pt x="2948" y="4915"/>
                </a:lnTo>
                <a:lnTo>
                  <a:pt x="2957" y="4943"/>
                </a:lnTo>
                <a:lnTo>
                  <a:pt x="2965" y="4972"/>
                </a:lnTo>
                <a:lnTo>
                  <a:pt x="2972" y="5001"/>
                </a:lnTo>
                <a:lnTo>
                  <a:pt x="2978" y="5031"/>
                </a:lnTo>
                <a:lnTo>
                  <a:pt x="2981" y="5062"/>
                </a:lnTo>
                <a:lnTo>
                  <a:pt x="2983" y="5093"/>
                </a:lnTo>
                <a:lnTo>
                  <a:pt x="2985" y="5125"/>
                </a:lnTo>
                <a:lnTo>
                  <a:pt x="2983" y="5155"/>
                </a:lnTo>
                <a:lnTo>
                  <a:pt x="2981" y="5186"/>
                </a:lnTo>
                <a:lnTo>
                  <a:pt x="2978" y="5217"/>
                </a:lnTo>
                <a:lnTo>
                  <a:pt x="2972" y="5247"/>
                </a:lnTo>
                <a:lnTo>
                  <a:pt x="2965" y="5276"/>
                </a:lnTo>
                <a:lnTo>
                  <a:pt x="2957" y="5306"/>
                </a:lnTo>
                <a:lnTo>
                  <a:pt x="2948" y="5334"/>
                </a:lnTo>
                <a:lnTo>
                  <a:pt x="2937" y="5362"/>
                </a:lnTo>
                <a:lnTo>
                  <a:pt x="2924" y="5388"/>
                </a:lnTo>
                <a:lnTo>
                  <a:pt x="2910" y="5416"/>
                </a:lnTo>
                <a:lnTo>
                  <a:pt x="2897" y="5441"/>
                </a:lnTo>
                <a:lnTo>
                  <a:pt x="2881" y="5466"/>
                </a:lnTo>
                <a:lnTo>
                  <a:pt x="2864" y="5490"/>
                </a:lnTo>
                <a:lnTo>
                  <a:pt x="2845" y="5513"/>
                </a:lnTo>
                <a:lnTo>
                  <a:pt x="2826" y="5534"/>
                </a:lnTo>
                <a:lnTo>
                  <a:pt x="2805" y="5556"/>
                </a:lnTo>
                <a:lnTo>
                  <a:pt x="2785" y="5575"/>
                </a:lnTo>
                <a:lnTo>
                  <a:pt x="2762" y="5595"/>
                </a:lnTo>
                <a:lnTo>
                  <a:pt x="2739" y="5613"/>
                </a:lnTo>
                <a:lnTo>
                  <a:pt x="2715" y="5630"/>
                </a:lnTo>
                <a:lnTo>
                  <a:pt x="2691" y="5646"/>
                </a:lnTo>
                <a:lnTo>
                  <a:pt x="2665" y="5661"/>
                </a:lnTo>
                <a:lnTo>
                  <a:pt x="2639" y="5675"/>
                </a:lnTo>
                <a:lnTo>
                  <a:pt x="2611" y="5686"/>
                </a:lnTo>
                <a:lnTo>
                  <a:pt x="2584" y="5698"/>
                </a:lnTo>
                <a:lnTo>
                  <a:pt x="2555" y="5707"/>
                </a:lnTo>
                <a:lnTo>
                  <a:pt x="2527" y="5716"/>
                </a:lnTo>
                <a:lnTo>
                  <a:pt x="2497" y="5723"/>
                </a:lnTo>
                <a:lnTo>
                  <a:pt x="2467" y="5727"/>
                </a:lnTo>
                <a:lnTo>
                  <a:pt x="2437" y="5732"/>
                </a:lnTo>
                <a:lnTo>
                  <a:pt x="2406" y="5734"/>
                </a:lnTo>
                <a:lnTo>
                  <a:pt x="2374" y="5734"/>
                </a:lnTo>
                <a:close/>
                <a:moveTo>
                  <a:pt x="2469" y="3926"/>
                </a:moveTo>
                <a:lnTo>
                  <a:pt x="2469" y="3926"/>
                </a:lnTo>
                <a:lnTo>
                  <a:pt x="2437" y="3926"/>
                </a:lnTo>
                <a:lnTo>
                  <a:pt x="2406" y="3924"/>
                </a:lnTo>
                <a:lnTo>
                  <a:pt x="2375" y="3919"/>
                </a:lnTo>
                <a:lnTo>
                  <a:pt x="2345" y="3915"/>
                </a:lnTo>
                <a:lnTo>
                  <a:pt x="2316" y="3908"/>
                </a:lnTo>
                <a:lnTo>
                  <a:pt x="2286" y="3899"/>
                </a:lnTo>
                <a:lnTo>
                  <a:pt x="2259" y="3890"/>
                </a:lnTo>
                <a:lnTo>
                  <a:pt x="2230" y="3878"/>
                </a:lnTo>
                <a:lnTo>
                  <a:pt x="2204" y="3867"/>
                </a:lnTo>
                <a:lnTo>
                  <a:pt x="2178" y="3853"/>
                </a:lnTo>
                <a:lnTo>
                  <a:pt x="2151" y="3838"/>
                </a:lnTo>
                <a:lnTo>
                  <a:pt x="2127" y="3822"/>
                </a:lnTo>
                <a:lnTo>
                  <a:pt x="2103" y="3805"/>
                </a:lnTo>
                <a:lnTo>
                  <a:pt x="2079" y="3787"/>
                </a:lnTo>
                <a:lnTo>
                  <a:pt x="2058" y="3768"/>
                </a:lnTo>
                <a:lnTo>
                  <a:pt x="2036" y="3748"/>
                </a:lnTo>
                <a:lnTo>
                  <a:pt x="2017" y="3726"/>
                </a:lnTo>
                <a:lnTo>
                  <a:pt x="1997" y="3705"/>
                </a:lnTo>
                <a:lnTo>
                  <a:pt x="1979" y="3682"/>
                </a:lnTo>
                <a:lnTo>
                  <a:pt x="1962" y="3658"/>
                </a:lnTo>
                <a:lnTo>
                  <a:pt x="1946" y="3633"/>
                </a:lnTo>
                <a:lnTo>
                  <a:pt x="1931" y="3607"/>
                </a:lnTo>
                <a:lnTo>
                  <a:pt x="1917" y="3580"/>
                </a:lnTo>
                <a:lnTo>
                  <a:pt x="1906" y="3554"/>
                </a:lnTo>
                <a:lnTo>
                  <a:pt x="1894" y="3526"/>
                </a:lnTo>
                <a:lnTo>
                  <a:pt x="1885" y="3498"/>
                </a:lnTo>
                <a:lnTo>
                  <a:pt x="1877" y="3469"/>
                </a:lnTo>
                <a:lnTo>
                  <a:pt x="1870" y="3439"/>
                </a:lnTo>
                <a:lnTo>
                  <a:pt x="1865" y="3409"/>
                </a:lnTo>
                <a:lnTo>
                  <a:pt x="1860" y="3378"/>
                </a:lnTo>
                <a:lnTo>
                  <a:pt x="1858" y="3348"/>
                </a:lnTo>
                <a:lnTo>
                  <a:pt x="1858" y="3317"/>
                </a:lnTo>
                <a:lnTo>
                  <a:pt x="1858" y="3285"/>
                </a:lnTo>
                <a:lnTo>
                  <a:pt x="1860" y="3254"/>
                </a:lnTo>
                <a:lnTo>
                  <a:pt x="1865" y="3223"/>
                </a:lnTo>
                <a:lnTo>
                  <a:pt x="1870" y="3193"/>
                </a:lnTo>
                <a:lnTo>
                  <a:pt x="1877" y="3164"/>
                </a:lnTo>
                <a:lnTo>
                  <a:pt x="1885" y="3135"/>
                </a:lnTo>
                <a:lnTo>
                  <a:pt x="1894" y="3107"/>
                </a:lnTo>
                <a:lnTo>
                  <a:pt x="1906" y="3078"/>
                </a:lnTo>
                <a:lnTo>
                  <a:pt x="1917" y="3052"/>
                </a:lnTo>
                <a:lnTo>
                  <a:pt x="1931" y="3026"/>
                </a:lnTo>
                <a:lnTo>
                  <a:pt x="1946" y="2999"/>
                </a:lnTo>
                <a:lnTo>
                  <a:pt x="1962" y="2975"/>
                </a:lnTo>
                <a:lnTo>
                  <a:pt x="1979" y="2952"/>
                </a:lnTo>
                <a:lnTo>
                  <a:pt x="1997" y="2928"/>
                </a:lnTo>
                <a:lnTo>
                  <a:pt x="2017" y="2906"/>
                </a:lnTo>
                <a:lnTo>
                  <a:pt x="2036" y="2884"/>
                </a:lnTo>
                <a:lnTo>
                  <a:pt x="2058" y="2865"/>
                </a:lnTo>
                <a:lnTo>
                  <a:pt x="2079" y="2845"/>
                </a:lnTo>
                <a:lnTo>
                  <a:pt x="2103" y="2827"/>
                </a:lnTo>
                <a:lnTo>
                  <a:pt x="2127" y="2810"/>
                </a:lnTo>
                <a:lnTo>
                  <a:pt x="2151" y="2794"/>
                </a:lnTo>
                <a:lnTo>
                  <a:pt x="2178" y="2779"/>
                </a:lnTo>
                <a:lnTo>
                  <a:pt x="2204" y="2767"/>
                </a:lnTo>
                <a:lnTo>
                  <a:pt x="2230" y="2754"/>
                </a:lnTo>
                <a:lnTo>
                  <a:pt x="2259" y="2743"/>
                </a:lnTo>
                <a:lnTo>
                  <a:pt x="2286" y="2734"/>
                </a:lnTo>
                <a:lnTo>
                  <a:pt x="2316" y="2726"/>
                </a:lnTo>
                <a:lnTo>
                  <a:pt x="2345" y="2719"/>
                </a:lnTo>
                <a:lnTo>
                  <a:pt x="2375" y="2713"/>
                </a:lnTo>
                <a:lnTo>
                  <a:pt x="2406" y="2710"/>
                </a:lnTo>
                <a:lnTo>
                  <a:pt x="2437" y="2706"/>
                </a:lnTo>
                <a:lnTo>
                  <a:pt x="2469" y="2706"/>
                </a:lnTo>
                <a:lnTo>
                  <a:pt x="2499" y="2706"/>
                </a:lnTo>
                <a:lnTo>
                  <a:pt x="2530" y="2710"/>
                </a:lnTo>
                <a:lnTo>
                  <a:pt x="2561" y="2713"/>
                </a:lnTo>
                <a:lnTo>
                  <a:pt x="2591" y="2719"/>
                </a:lnTo>
                <a:lnTo>
                  <a:pt x="2620" y="2726"/>
                </a:lnTo>
                <a:lnTo>
                  <a:pt x="2650" y="2734"/>
                </a:lnTo>
                <a:lnTo>
                  <a:pt x="2678" y="2743"/>
                </a:lnTo>
                <a:lnTo>
                  <a:pt x="2706" y="2754"/>
                </a:lnTo>
                <a:lnTo>
                  <a:pt x="2732" y="2767"/>
                </a:lnTo>
                <a:lnTo>
                  <a:pt x="2759" y="2779"/>
                </a:lnTo>
                <a:lnTo>
                  <a:pt x="2785" y="2794"/>
                </a:lnTo>
                <a:lnTo>
                  <a:pt x="2810" y="2810"/>
                </a:lnTo>
                <a:lnTo>
                  <a:pt x="2833" y="2827"/>
                </a:lnTo>
                <a:lnTo>
                  <a:pt x="2857" y="2845"/>
                </a:lnTo>
                <a:lnTo>
                  <a:pt x="2878" y="2865"/>
                </a:lnTo>
                <a:lnTo>
                  <a:pt x="2900" y="2884"/>
                </a:lnTo>
                <a:lnTo>
                  <a:pt x="2920" y="2906"/>
                </a:lnTo>
                <a:lnTo>
                  <a:pt x="2939" y="2928"/>
                </a:lnTo>
                <a:lnTo>
                  <a:pt x="2957" y="2952"/>
                </a:lnTo>
                <a:lnTo>
                  <a:pt x="2974" y="2975"/>
                </a:lnTo>
                <a:lnTo>
                  <a:pt x="2990" y="2999"/>
                </a:lnTo>
                <a:lnTo>
                  <a:pt x="3005" y="3026"/>
                </a:lnTo>
                <a:lnTo>
                  <a:pt x="3019" y="3052"/>
                </a:lnTo>
                <a:lnTo>
                  <a:pt x="3030" y="3078"/>
                </a:lnTo>
                <a:lnTo>
                  <a:pt x="3042" y="3107"/>
                </a:lnTo>
                <a:lnTo>
                  <a:pt x="3051" y="3135"/>
                </a:lnTo>
                <a:lnTo>
                  <a:pt x="3059" y="3164"/>
                </a:lnTo>
                <a:lnTo>
                  <a:pt x="3066" y="3193"/>
                </a:lnTo>
                <a:lnTo>
                  <a:pt x="3071" y="3223"/>
                </a:lnTo>
                <a:lnTo>
                  <a:pt x="3076" y="3254"/>
                </a:lnTo>
                <a:lnTo>
                  <a:pt x="3078" y="3285"/>
                </a:lnTo>
                <a:lnTo>
                  <a:pt x="3078" y="3317"/>
                </a:lnTo>
                <a:lnTo>
                  <a:pt x="3078" y="3348"/>
                </a:lnTo>
                <a:lnTo>
                  <a:pt x="3076" y="3378"/>
                </a:lnTo>
                <a:lnTo>
                  <a:pt x="3071" y="3409"/>
                </a:lnTo>
                <a:lnTo>
                  <a:pt x="3066" y="3439"/>
                </a:lnTo>
                <a:lnTo>
                  <a:pt x="3059" y="3469"/>
                </a:lnTo>
                <a:lnTo>
                  <a:pt x="3051" y="3498"/>
                </a:lnTo>
                <a:lnTo>
                  <a:pt x="3042" y="3526"/>
                </a:lnTo>
                <a:lnTo>
                  <a:pt x="3030" y="3554"/>
                </a:lnTo>
                <a:lnTo>
                  <a:pt x="3019" y="3580"/>
                </a:lnTo>
                <a:lnTo>
                  <a:pt x="3005" y="3607"/>
                </a:lnTo>
                <a:lnTo>
                  <a:pt x="2990" y="3633"/>
                </a:lnTo>
                <a:lnTo>
                  <a:pt x="2974" y="3658"/>
                </a:lnTo>
                <a:lnTo>
                  <a:pt x="2957" y="3682"/>
                </a:lnTo>
                <a:lnTo>
                  <a:pt x="2939" y="3705"/>
                </a:lnTo>
                <a:lnTo>
                  <a:pt x="2920" y="3726"/>
                </a:lnTo>
                <a:lnTo>
                  <a:pt x="2900" y="3748"/>
                </a:lnTo>
                <a:lnTo>
                  <a:pt x="2878" y="3768"/>
                </a:lnTo>
                <a:lnTo>
                  <a:pt x="2857" y="3787"/>
                </a:lnTo>
                <a:lnTo>
                  <a:pt x="2833" y="3805"/>
                </a:lnTo>
                <a:lnTo>
                  <a:pt x="2810" y="3822"/>
                </a:lnTo>
                <a:lnTo>
                  <a:pt x="2785" y="3838"/>
                </a:lnTo>
                <a:lnTo>
                  <a:pt x="2759" y="3853"/>
                </a:lnTo>
                <a:lnTo>
                  <a:pt x="2732" y="3867"/>
                </a:lnTo>
                <a:lnTo>
                  <a:pt x="2706" y="3878"/>
                </a:lnTo>
                <a:lnTo>
                  <a:pt x="2678" y="3890"/>
                </a:lnTo>
                <a:lnTo>
                  <a:pt x="2650" y="3899"/>
                </a:lnTo>
                <a:lnTo>
                  <a:pt x="2620" y="3908"/>
                </a:lnTo>
                <a:lnTo>
                  <a:pt x="2591" y="3915"/>
                </a:lnTo>
                <a:lnTo>
                  <a:pt x="2561" y="3919"/>
                </a:lnTo>
                <a:lnTo>
                  <a:pt x="2530" y="3924"/>
                </a:lnTo>
                <a:lnTo>
                  <a:pt x="2499" y="3926"/>
                </a:lnTo>
                <a:lnTo>
                  <a:pt x="2469" y="3926"/>
                </a:lnTo>
                <a:close/>
                <a:moveTo>
                  <a:pt x="3380" y="4522"/>
                </a:moveTo>
                <a:lnTo>
                  <a:pt x="3380" y="4522"/>
                </a:lnTo>
                <a:lnTo>
                  <a:pt x="3358" y="4521"/>
                </a:lnTo>
                <a:lnTo>
                  <a:pt x="3337" y="4517"/>
                </a:lnTo>
                <a:lnTo>
                  <a:pt x="3317" y="4512"/>
                </a:lnTo>
                <a:lnTo>
                  <a:pt x="3297" y="4505"/>
                </a:lnTo>
                <a:lnTo>
                  <a:pt x="3279" y="4496"/>
                </a:lnTo>
                <a:lnTo>
                  <a:pt x="3262" y="4485"/>
                </a:lnTo>
                <a:lnTo>
                  <a:pt x="3246" y="4473"/>
                </a:lnTo>
                <a:lnTo>
                  <a:pt x="3230" y="4459"/>
                </a:lnTo>
                <a:lnTo>
                  <a:pt x="3216" y="4444"/>
                </a:lnTo>
                <a:lnTo>
                  <a:pt x="3205" y="4428"/>
                </a:lnTo>
                <a:lnTo>
                  <a:pt x="3193" y="4411"/>
                </a:lnTo>
                <a:lnTo>
                  <a:pt x="3185" y="4392"/>
                </a:lnTo>
                <a:lnTo>
                  <a:pt x="3177" y="4373"/>
                </a:lnTo>
                <a:lnTo>
                  <a:pt x="3173" y="4353"/>
                </a:lnTo>
                <a:lnTo>
                  <a:pt x="3169" y="4331"/>
                </a:lnTo>
                <a:lnTo>
                  <a:pt x="3168" y="4310"/>
                </a:lnTo>
                <a:lnTo>
                  <a:pt x="3169" y="4289"/>
                </a:lnTo>
                <a:lnTo>
                  <a:pt x="3173" y="4267"/>
                </a:lnTo>
                <a:lnTo>
                  <a:pt x="3177" y="4247"/>
                </a:lnTo>
                <a:lnTo>
                  <a:pt x="3185" y="4228"/>
                </a:lnTo>
                <a:lnTo>
                  <a:pt x="3193" y="4209"/>
                </a:lnTo>
                <a:lnTo>
                  <a:pt x="3205" y="4192"/>
                </a:lnTo>
                <a:lnTo>
                  <a:pt x="3216" y="4176"/>
                </a:lnTo>
                <a:lnTo>
                  <a:pt x="3230" y="4161"/>
                </a:lnTo>
                <a:lnTo>
                  <a:pt x="3246" y="4148"/>
                </a:lnTo>
                <a:lnTo>
                  <a:pt x="3262" y="4135"/>
                </a:lnTo>
                <a:lnTo>
                  <a:pt x="3279" y="4125"/>
                </a:lnTo>
                <a:lnTo>
                  <a:pt x="3297" y="4116"/>
                </a:lnTo>
                <a:lnTo>
                  <a:pt x="3317" y="4109"/>
                </a:lnTo>
                <a:lnTo>
                  <a:pt x="3337" y="4103"/>
                </a:lnTo>
                <a:lnTo>
                  <a:pt x="3358" y="4100"/>
                </a:lnTo>
                <a:lnTo>
                  <a:pt x="3380" y="4099"/>
                </a:lnTo>
                <a:lnTo>
                  <a:pt x="3401" y="4100"/>
                </a:lnTo>
                <a:lnTo>
                  <a:pt x="3423" y="4103"/>
                </a:lnTo>
                <a:lnTo>
                  <a:pt x="3442" y="4109"/>
                </a:lnTo>
                <a:lnTo>
                  <a:pt x="3462" y="4116"/>
                </a:lnTo>
                <a:lnTo>
                  <a:pt x="3481" y="4125"/>
                </a:lnTo>
                <a:lnTo>
                  <a:pt x="3498" y="4135"/>
                </a:lnTo>
                <a:lnTo>
                  <a:pt x="3514" y="4148"/>
                </a:lnTo>
                <a:lnTo>
                  <a:pt x="3529" y="4161"/>
                </a:lnTo>
                <a:lnTo>
                  <a:pt x="3543" y="4176"/>
                </a:lnTo>
                <a:lnTo>
                  <a:pt x="3555" y="4192"/>
                </a:lnTo>
                <a:lnTo>
                  <a:pt x="3566" y="4209"/>
                </a:lnTo>
                <a:lnTo>
                  <a:pt x="3575" y="4228"/>
                </a:lnTo>
                <a:lnTo>
                  <a:pt x="3582" y="4247"/>
                </a:lnTo>
                <a:lnTo>
                  <a:pt x="3587" y="4267"/>
                </a:lnTo>
                <a:lnTo>
                  <a:pt x="3590" y="4289"/>
                </a:lnTo>
                <a:lnTo>
                  <a:pt x="3591" y="4310"/>
                </a:lnTo>
                <a:lnTo>
                  <a:pt x="3590" y="4331"/>
                </a:lnTo>
                <a:lnTo>
                  <a:pt x="3587" y="4353"/>
                </a:lnTo>
                <a:lnTo>
                  <a:pt x="3582" y="4373"/>
                </a:lnTo>
                <a:lnTo>
                  <a:pt x="3575" y="4392"/>
                </a:lnTo>
                <a:lnTo>
                  <a:pt x="3566" y="4411"/>
                </a:lnTo>
                <a:lnTo>
                  <a:pt x="3555" y="4428"/>
                </a:lnTo>
                <a:lnTo>
                  <a:pt x="3543" y="4444"/>
                </a:lnTo>
                <a:lnTo>
                  <a:pt x="3529" y="4459"/>
                </a:lnTo>
                <a:lnTo>
                  <a:pt x="3514" y="4473"/>
                </a:lnTo>
                <a:lnTo>
                  <a:pt x="3498" y="4485"/>
                </a:lnTo>
                <a:lnTo>
                  <a:pt x="3481" y="4496"/>
                </a:lnTo>
                <a:lnTo>
                  <a:pt x="3462" y="4505"/>
                </a:lnTo>
                <a:lnTo>
                  <a:pt x="3442" y="4512"/>
                </a:lnTo>
                <a:lnTo>
                  <a:pt x="3423" y="4517"/>
                </a:lnTo>
                <a:lnTo>
                  <a:pt x="3401" y="4521"/>
                </a:lnTo>
                <a:lnTo>
                  <a:pt x="3380" y="4522"/>
                </a:lnTo>
                <a:close/>
                <a:moveTo>
                  <a:pt x="4159" y="5805"/>
                </a:moveTo>
                <a:lnTo>
                  <a:pt x="4159" y="5805"/>
                </a:lnTo>
                <a:lnTo>
                  <a:pt x="4127" y="5804"/>
                </a:lnTo>
                <a:lnTo>
                  <a:pt x="4096" y="5801"/>
                </a:lnTo>
                <a:lnTo>
                  <a:pt x="4066" y="5798"/>
                </a:lnTo>
                <a:lnTo>
                  <a:pt x="4036" y="5792"/>
                </a:lnTo>
                <a:lnTo>
                  <a:pt x="4006" y="5785"/>
                </a:lnTo>
                <a:lnTo>
                  <a:pt x="3978" y="5778"/>
                </a:lnTo>
                <a:lnTo>
                  <a:pt x="3949" y="5768"/>
                </a:lnTo>
                <a:lnTo>
                  <a:pt x="3921" y="5757"/>
                </a:lnTo>
                <a:lnTo>
                  <a:pt x="3894" y="5744"/>
                </a:lnTo>
                <a:lnTo>
                  <a:pt x="3868" y="5731"/>
                </a:lnTo>
                <a:lnTo>
                  <a:pt x="3842" y="5717"/>
                </a:lnTo>
                <a:lnTo>
                  <a:pt x="3818" y="5701"/>
                </a:lnTo>
                <a:lnTo>
                  <a:pt x="3794" y="5684"/>
                </a:lnTo>
                <a:lnTo>
                  <a:pt x="3770" y="5666"/>
                </a:lnTo>
                <a:lnTo>
                  <a:pt x="3748" y="5646"/>
                </a:lnTo>
                <a:lnTo>
                  <a:pt x="3727" y="5626"/>
                </a:lnTo>
                <a:lnTo>
                  <a:pt x="3707" y="5605"/>
                </a:lnTo>
                <a:lnTo>
                  <a:pt x="3688" y="5582"/>
                </a:lnTo>
                <a:lnTo>
                  <a:pt x="3669" y="5560"/>
                </a:lnTo>
                <a:lnTo>
                  <a:pt x="3652" y="5536"/>
                </a:lnTo>
                <a:lnTo>
                  <a:pt x="3636" y="5510"/>
                </a:lnTo>
                <a:lnTo>
                  <a:pt x="3621" y="5485"/>
                </a:lnTo>
                <a:lnTo>
                  <a:pt x="3609" y="5459"/>
                </a:lnTo>
                <a:lnTo>
                  <a:pt x="3596" y="5432"/>
                </a:lnTo>
                <a:lnTo>
                  <a:pt x="3585" y="5404"/>
                </a:lnTo>
                <a:lnTo>
                  <a:pt x="3576" y="5376"/>
                </a:lnTo>
                <a:lnTo>
                  <a:pt x="3568" y="5347"/>
                </a:lnTo>
                <a:lnTo>
                  <a:pt x="3561" y="5318"/>
                </a:lnTo>
                <a:lnTo>
                  <a:pt x="3555" y="5288"/>
                </a:lnTo>
                <a:lnTo>
                  <a:pt x="3552" y="5257"/>
                </a:lnTo>
                <a:lnTo>
                  <a:pt x="3550" y="5226"/>
                </a:lnTo>
                <a:lnTo>
                  <a:pt x="3548" y="5194"/>
                </a:lnTo>
                <a:lnTo>
                  <a:pt x="3550" y="5163"/>
                </a:lnTo>
                <a:lnTo>
                  <a:pt x="3552" y="5133"/>
                </a:lnTo>
                <a:lnTo>
                  <a:pt x="3555" y="5102"/>
                </a:lnTo>
                <a:lnTo>
                  <a:pt x="3561" y="5071"/>
                </a:lnTo>
                <a:lnTo>
                  <a:pt x="3568" y="5042"/>
                </a:lnTo>
                <a:lnTo>
                  <a:pt x="3576" y="5013"/>
                </a:lnTo>
                <a:lnTo>
                  <a:pt x="3585" y="4984"/>
                </a:lnTo>
                <a:lnTo>
                  <a:pt x="3596" y="4957"/>
                </a:lnTo>
                <a:lnTo>
                  <a:pt x="3609" y="4929"/>
                </a:lnTo>
                <a:lnTo>
                  <a:pt x="3621" y="4903"/>
                </a:lnTo>
                <a:lnTo>
                  <a:pt x="3636" y="4878"/>
                </a:lnTo>
                <a:lnTo>
                  <a:pt x="3652" y="4853"/>
                </a:lnTo>
                <a:lnTo>
                  <a:pt x="3669" y="4829"/>
                </a:lnTo>
                <a:lnTo>
                  <a:pt x="3688" y="4806"/>
                </a:lnTo>
                <a:lnTo>
                  <a:pt x="3707" y="4785"/>
                </a:lnTo>
                <a:lnTo>
                  <a:pt x="3727" y="4763"/>
                </a:lnTo>
                <a:lnTo>
                  <a:pt x="3748" y="4742"/>
                </a:lnTo>
                <a:lnTo>
                  <a:pt x="3770" y="4724"/>
                </a:lnTo>
                <a:lnTo>
                  <a:pt x="3794" y="4706"/>
                </a:lnTo>
                <a:lnTo>
                  <a:pt x="3818" y="4689"/>
                </a:lnTo>
                <a:lnTo>
                  <a:pt x="3842" y="4673"/>
                </a:lnTo>
                <a:lnTo>
                  <a:pt x="3868" y="4658"/>
                </a:lnTo>
                <a:lnTo>
                  <a:pt x="3894" y="4644"/>
                </a:lnTo>
                <a:lnTo>
                  <a:pt x="3921" y="4632"/>
                </a:lnTo>
                <a:lnTo>
                  <a:pt x="3949" y="4621"/>
                </a:lnTo>
                <a:lnTo>
                  <a:pt x="3978" y="4611"/>
                </a:lnTo>
                <a:lnTo>
                  <a:pt x="4006" y="4603"/>
                </a:lnTo>
                <a:lnTo>
                  <a:pt x="4036" y="4596"/>
                </a:lnTo>
                <a:lnTo>
                  <a:pt x="4066" y="4592"/>
                </a:lnTo>
                <a:lnTo>
                  <a:pt x="4096" y="4587"/>
                </a:lnTo>
                <a:lnTo>
                  <a:pt x="4127" y="4585"/>
                </a:lnTo>
                <a:lnTo>
                  <a:pt x="4159" y="4584"/>
                </a:lnTo>
                <a:lnTo>
                  <a:pt x="4190" y="4585"/>
                </a:lnTo>
                <a:lnTo>
                  <a:pt x="4221" y="4587"/>
                </a:lnTo>
                <a:lnTo>
                  <a:pt x="4252" y="4592"/>
                </a:lnTo>
                <a:lnTo>
                  <a:pt x="4281" y="4596"/>
                </a:lnTo>
                <a:lnTo>
                  <a:pt x="4311" y="4603"/>
                </a:lnTo>
                <a:lnTo>
                  <a:pt x="4341" y="4611"/>
                </a:lnTo>
                <a:lnTo>
                  <a:pt x="4368" y="4621"/>
                </a:lnTo>
                <a:lnTo>
                  <a:pt x="4397" y="4632"/>
                </a:lnTo>
                <a:lnTo>
                  <a:pt x="4423" y="4644"/>
                </a:lnTo>
                <a:lnTo>
                  <a:pt x="4450" y="4658"/>
                </a:lnTo>
                <a:lnTo>
                  <a:pt x="4475" y="4673"/>
                </a:lnTo>
                <a:lnTo>
                  <a:pt x="4500" y="4689"/>
                </a:lnTo>
                <a:lnTo>
                  <a:pt x="4524" y="4706"/>
                </a:lnTo>
                <a:lnTo>
                  <a:pt x="4547" y="4724"/>
                </a:lnTo>
                <a:lnTo>
                  <a:pt x="4569" y="4742"/>
                </a:lnTo>
                <a:lnTo>
                  <a:pt x="4591" y="4763"/>
                </a:lnTo>
                <a:lnTo>
                  <a:pt x="4610" y="4785"/>
                </a:lnTo>
                <a:lnTo>
                  <a:pt x="4629" y="4806"/>
                </a:lnTo>
                <a:lnTo>
                  <a:pt x="4648" y="4829"/>
                </a:lnTo>
                <a:lnTo>
                  <a:pt x="4665" y="4853"/>
                </a:lnTo>
                <a:lnTo>
                  <a:pt x="4681" y="4878"/>
                </a:lnTo>
                <a:lnTo>
                  <a:pt x="4696" y="4903"/>
                </a:lnTo>
                <a:lnTo>
                  <a:pt x="4709" y="4929"/>
                </a:lnTo>
                <a:lnTo>
                  <a:pt x="4721" y="4957"/>
                </a:lnTo>
                <a:lnTo>
                  <a:pt x="4732" y="4984"/>
                </a:lnTo>
                <a:lnTo>
                  <a:pt x="4741" y="5013"/>
                </a:lnTo>
                <a:lnTo>
                  <a:pt x="4750" y="5042"/>
                </a:lnTo>
                <a:lnTo>
                  <a:pt x="4757" y="5071"/>
                </a:lnTo>
                <a:lnTo>
                  <a:pt x="4762" y="5102"/>
                </a:lnTo>
                <a:lnTo>
                  <a:pt x="4766" y="5133"/>
                </a:lnTo>
                <a:lnTo>
                  <a:pt x="4769" y="5163"/>
                </a:lnTo>
                <a:lnTo>
                  <a:pt x="4769" y="5194"/>
                </a:lnTo>
                <a:lnTo>
                  <a:pt x="4769" y="5226"/>
                </a:lnTo>
                <a:lnTo>
                  <a:pt x="4766" y="5257"/>
                </a:lnTo>
                <a:lnTo>
                  <a:pt x="4762" y="5288"/>
                </a:lnTo>
                <a:lnTo>
                  <a:pt x="4757" y="5318"/>
                </a:lnTo>
                <a:lnTo>
                  <a:pt x="4750" y="5347"/>
                </a:lnTo>
                <a:lnTo>
                  <a:pt x="4741" y="5376"/>
                </a:lnTo>
                <a:lnTo>
                  <a:pt x="4732" y="5404"/>
                </a:lnTo>
                <a:lnTo>
                  <a:pt x="4721" y="5432"/>
                </a:lnTo>
                <a:lnTo>
                  <a:pt x="4709" y="5459"/>
                </a:lnTo>
                <a:lnTo>
                  <a:pt x="4696" y="5485"/>
                </a:lnTo>
                <a:lnTo>
                  <a:pt x="4681" y="5510"/>
                </a:lnTo>
                <a:lnTo>
                  <a:pt x="4665" y="5536"/>
                </a:lnTo>
                <a:lnTo>
                  <a:pt x="4648" y="5560"/>
                </a:lnTo>
                <a:lnTo>
                  <a:pt x="4629" y="5582"/>
                </a:lnTo>
                <a:lnTo>
                  <a:pt x="4610" y="5605"/>
                </a:lnTo>
                <a:lnTo>
                  <a:pt x="4591" y="5626"/>
                </a:lnTo>
                <a:lnTo>
                  <a:pt x="4569" y="5646"/>
                </a:lnTo>
                <a:lnTo>
                  <a:pt x="4547" y="5666"/>
                </a:lnTo>
                <a:lnTo>
                  <a:pt x="4524" y="5684"/>
                </a:lnTo>
                <a:lnTo>
                  <a:pt x="4500" y="5701"/>
                </a:lnTo>
                <a:lnTo>
                  <a:pt x="4475" y="5717"/>
                </a:lnTo>
                <a:lnTo>
                  <a:pt x="4450" y="5731"/>
                </a:lnTo>
                <a:lnTo>
                  <a:pt x="4423" y="5744"/>
                </a:lnTo>
                <a:lnTo>
                  <a:pt x="4397" y="5757"/>
                </a:lnTo>
                <a:lnTo>
                  <a:pt x="4368" y="5768"/>
                </a:lnTo>
                <a:lnTo>
                  <a:pt x="4341" y="5778"/>
                </a:lnTo>
                <a:lnTo>
                  <a:pt x="4311" y="5785"/>
                </a:lnTo>
                <a:lnTo>
                  <a:pt x="4281" y="5792"/>
                </a:lnTo>
                <a:lnTo>
                  <a:pt x="4252" y="5798"/>
                </a:lnTo>
                <a:lnTo>
                  <a:pt x="4221" y="5801"/>
                </a:lnTo>
                <a:lnTo>
                  <a:pt x="4190" y="5804"/>
                </a:lnTo>
                <a:lnTo>
                  <a:pt x="4159" y="5805"/>
                </a:lnTo>
                <a:close/>
                <a:moveTo>
                  <a:pt x="4229" y="4021"/>
                </a:moveTo>
                <a:lnTo>
                  <a:pt x="4229" y="4021"/>
                </a:lnTo>
                <a:lnTo>
                  <a:pt x="4198" y="4020"/>
                </a:lnTo>
                <a:lnTo>
                  <a:pt x="4167" y="4018"/>
                </a:lnTo>
                <a:lnTo>
                  <a:pt x="4136" y="4013"/>
                </a:lnTo>
                <a:lnTo>
                  <a:pt x="4107" y="4008"/>
                </a:lnTo>
                <a:lnTo>
                  <a:pt x="4077" y="4002"/>
                </a:lnTo>
                <a:lnTo>
                  <a:pt x="4047" y="3994"/>
                </a:lnTo>
                <a:lnTo>
                  <a:pt x="4019" y="3983"/>
                </a:lnTo>
                <a:lnTo>
                  <a:pt x="3991" y="3973"/>
                </a:lnTo>
                <a:lnTo>
                  <a:pt x="3964" y="3960"/>
                </a:lnTo>
                <a:lnTo>
                  <a:pt x="3938" y="3947"/>
                </a:lnTo>
                <a:lnTo>
                  <a:pt x="3913" y="3932"/>
                </a:lnTo>
                <a:lnTo>
                  <a:pt x="3887" y="3916"/>
                </a:lnTo>
                <a:lnTo>
                  <a:pt x="3863" y="3899"/>
                </a:lnTo>
                <a:lnTo>
                  <a:pt x="3841" y="3882"/>
                </a:lnTo>
                <a:lnTo>
                  <a:pt x="3819" y="3862"/>
                </a:lnTo>
                <a:lnTo>
                  <a:pt x="3797" y="3842"/>
                </a:lnTo>
                <a:lnTo>
                  <a:pt x="3777" y="3820"/>
                </a:lnTo>
                <a:lnTo>
                  <a:pt x="3758" y="3798"/>
                </a:lnTo>
                <a:lnTo>
                  <a:pt x="3740" y="3776"/>
                </a:lnTo>
                <a:lnTo>
                  <a:pt x="3723" y="3752"/>
                </a:lnTo>
                <a:lnTo>
                  <a:pt x="3707" y="3726"/>
                </a:lnTo>
                <a:lnTo>
                  <a:pt x="3692" y="3701"/>
                </a:lnTo>
                <a:lnTo>
                  <a:pt x="3679" y="3675"/>
                </a:lnTo>
                <a:lnTo>
                  <a:pt x="3666" y="3648"/>
                </a:lnTo>
                <a:lnTo>
                  <a:pt x="3656" y="3620"/>
                </a:lnTo>
                <a:lnTo>
                  <a:pt x="3645" y="3592"/>
                </a:lnTo>
                <a:lnTo>
                  <a:pt x="3637" y="3563"/>
                </a:lnTo>
                <a:lnTo>
                  <a:pt x="3631" y="3534"/>
                </a:lnTo>
                <a:lnTo>
                  <a:pt x="3626" y="3503"/>
                </a:lnTo>
                <a:lnTo>
                  <a:pt x="3621" y="3473"/>
                </a:lnTo>
                <a:lnTo>
                  <a:pt x="3619" y="3441"/>
                </a:lnTo>
                <a:lnTo>
                  <a:pt x="3618" y="3410"/>
                </a:lnTo>
                <a:lnTo>
                  <a:pt x="3619" y="3378"/>
                </a:lnTo>
                <a:lnTo>
                  <a:pt x="3621" y="3348"/>
                </a:lnTo>
                <a:lnTo>
                  <a:pt x="3626" y="3317"/>
                </a:lnTo>
                <a:lnTo>
                  <a:pt x="3631" y="3287"/>
                </a:lnTo>
                <a:lnTo>
                  <a:pt x="3637" y="3257"/>
                </a:lnTo>
                <a:lnTo>
                  <a:pt x="3645" y="3229"/>
                </a:lnTo>
                <a:lnTo>
                  <a:pt x="3656" y="3200"/>
                </a:lnTo>
                <a:lnTo>
                  <a:pt x="3666" y="3173"/>
                </a:lnTo>
                <a:lnTo>
                  <a:pt x="3679" y="3146"/>
                </a:lnTo>
                <a:lnTo>
                  <a:pt x="3692" y="3119"/>
                </a:lnTo>
                <a:lnTo>
                  <a:pt x="3707" y="3094"/>
                </a:lnTo>
                <a:lnTo>
                  <a:pt x="3723" y="3069"/>
                </a:lnTo>
                <a:lnTo>
                  <a:pt x="3740" y="3045"/>
                </a:lnTo>
                <a:lnTo>
                  <a:pt x="3758" y="3022"/>
                </a:lnTo>
                <a:lnTo>
                  <a:pt x="3777" y="2999"/>
                </a:lnTo>
                <a:lnTo>
                  <a:pt x="3797" y="2979"/>
                </a:lnTo>
                <a:lnTo>
                  <a:pt x="3819" y="2958"/>
                </a:lnTo>
                <a:lnTo>
                  <a:pt x="3841" y="2939"/>
                </a:lnTo>
                <a:lnTo>
                  <a:pt x="3863" y="2921"/>
                </a:lnTo>
                <a:lnTo>
                  <a:pt x="3887" y="2904"/>
                </a:lnTo>
                <a:lnTo>
                  <a:pt x="3913" y="2889"/>
                </a:lnTo>
                <a:lnTo>
                  <a:pt x="3938" y="2874"/>
                </a:lnTo>
                <a:lnTo>
                  <a:pt x="3964" y="2860"/>
                </a:lnTo>
                <a:lnTo>
                  <a:pt x="3991" y="2848"/>
                </a:lnTo>
                <a:lnTo>
                  <a:pt x="4019" y="2837"/>
                </a:lnTo>
                <a:lnTo>
                  <a:pt x="4047" y="2827"/>
                </a:lnTo>
                <a:lnTo>
                  <a:pt x="4077" y="2819"/>
                </a:lnTo>
                <a:lnTo>
                  <a:pt x="4107" y="2812"/>
                </a:lnTo>
                <a:lnTo>
                  <a:pt x="4136" y="2807"/>
                </a:lnTo>
                <a:lnTo>
                  <a:pt x="4167" y="2803"/>
                </a:lnTo>
                <a:lnTo>
                  <a:pt x="4198" y="2801"/>
                </a:lnTo>
                <a:lnTo>
                  <a:pt x="4229" y="2800"/>
                </a:lnTo>
                <a:lnTo>
                  <a:pt x="4261" y="2801"/>
                </a:lnTo>
                <a:lnTo>
                  <a:pt x="4292" y="2803"/>
                </a:lnTo>
                <a:lnTo>
                  <a:pt x="4322" y="2807"/>
                </a:lnTo>
                <a:lnTo>
                  <a:pt x="4352" y="2812"/>
                </a:lnTo>
                <a:lnTo>
                  <a:pt x="4382" y="2819"/>
                </a:lnTo>
                <a:lnTo>
                  <a:pt x="4410" y="2827"/>
                </a:lnTo>
                <a:lnTo>
                  <a:pt x="4439" y="2837"/>
                </a:lnTo>
                <a:lnTo>
                  <a:pt x="4466" y="2848"/>
                </a:lnTo>
                <a:lnTo>
                  <a:pt x="4494" y="2860"/>
                </a:lnTo>
                <a:lnTo>
                  <a:pt x="4520" y="2874"/>
                </a:lnTo>
                <a:lnTo>
                  <a:pt x="4546" y="2889"/>
                </a:lnTo>
                <a:lnTo>
                  <a:pt x="4570" y="2904"/>
                </a:lnTo>
                <a:lnTo>
                  <a:pt x="4594" y="2921"/>
                </a:lnTo>
                <a:lnTo>
                  <a:pt x="4617" y="2939"/>
                </a:lnTo>
                <a:lnTo>
                  <a:pt x="4640" y="2958"/>
                </a:lnTo>
                <a:lnTo>
                  <a:pt x="4660" y="2979"/>
                </a:lnTo>
                <a:lnTo>
                  <a:pt x="4681" y="2999"/>
                </a:lnTo>
                <a:lnTo>
                  <a:pt x="4700" y="3022"/>
                </a:lnTo>
                <a:lnTo>
                  <a:pt x="4718" y="3045"/>
                </a:lnTo>
                <a:lnTo>
                  <a:pt x="4736" y="3069"/>
                </a:lnTo>
                <a:lnTo>
                  <a:pt x="4752" y="3094"/>
                </a:lnTo>
                <a:lnTo>
                  <a:pt x="4765" y="3119"/>
                </a:lnTo>
                <a:lnTo>
                  <a:pt x="4779" y="3146"/>
                </a:lnTo>
                <a:lnTo>
                  <a:pt x="4791" y="3173"/>
                </a:lnTo>
                <a:lnTo>
                  <a:pt x="4803" y="3200"/>
                </a:lnTo>
                <a:lnTo>
                  <a:pt x="4812" y="3229"/>
                </a:lnTo>
                <a:lnTo>
                  <a:pt x="4820" y="3257"/>
                </a:lnTo>
                <a:lnTo>
                  <a:pt x="4827" y="3287"/>
                </a:lnTo>
                <a:lnTo>
                  <a:pt x="4833" y="3317"/>
                </a:lnTo>
                <a:lnTo>
                  <a:pt x="4836" y="3348"/>
                </a:lnTo>
                <a:lnTo>
                  <a:pt x="4838" y="3378"/>
                </a:lnTo>
                <a:lnTo>
                  <a:pt x="4839" y="3410"/>
                </a:lnTo>
                <a:lnTo>
                  <a:pt x="4838" y="3441"/>
                </a:lnTo>
                <a:lnTo>
                  <a:pt x="4836" y="3473"/>
                </a:lnTo>
                <a:lnTo>
                  <a:pt x="4833" y="3503"/>
                </a:lnTo>
                <a:lnTo>
                  <a:pt x="4827" y="3534"/>
                </a:lnTo>
                <a:lnTo>
                  <a:pt x="4820" y="3563"/>
                </a:lnTo>
                <a:lnTo>
                  <a:pt x="4812" y="3592"/>
                </a:lnTo>
                <a:lnTo>
                  <a:pt x="4803" y="3620"/>
                </a:lnTo>
                <a:lnTo>
                  <a:pt x="4791" y="3648"/>
                </a:lnTo>
                <a:lnTo>
                  <a:pt x="4779" y="3675"/>
                </a:lnTo>
                <a:lnTo>
                  <a:pt x="4765" y="3701"/>
                </a:lnTo>
                <a:lnTo>
                  <a:pt x="4752" y="3726"/>
                </a:lnTo>
                <a:lnTo>
                  <a:pt x="4736" y="3752"/>
                </a:lnTo>
                <a:lnTo>
                  <a:pt x="4718" y="3776"/>
                </a:lnTo>
                <a:lnTo>
                  <a:pt x="4700" y="3798"/>
                </a:lnTo>
                <a:lnTo>
                  <a:pt x="4681" y="3820"/>
                </a:lnTo>
                <a:lnTo>
                  <a:pt x="4660" y="3842"/>
                </a:lnTo>
                <a:lnTo>
                  <a:pt x="4640" y="3862"/>
                </a:lnTo>
                <a:lnTo>
                  <a:pt x="4617" y="3882"/>
                </a:lnTo>
                <a:lnTo>
                  <a:pt x="4594" y="3899"/>
                </a:lnTo>
                <a:lnTo>
                  <a:pt x="4570" y="3916"/>
                </a:lnTo>
                <a:lnTo>
                  <a:pt x="4546" y="3932"/>
                </a:lnTo>
                <a:lnTo>
                  <a:pt x="4520" y="3947"/>
                </a:lnTo>
                <a:lnTo>
                  <a:pt x="4494" y="3960"/>
                </a:lnTo>
                <a:lnTo>
                  <a:pt x="4466" y="3973"/>
                </a:lnTo>
                <a:lnTo>
                  <a:pt x="4439" y="3983"/>
                </a:lnTo>
                <a:lnTo>
                  <a:pt x="4410" y="3994"/>
                </a:lnTo>
                <a:lnTo>
                  <a:pt x="4382" y="4002"/>
                </a:lnTo>
                <a:lnTo>
                  <a:pt x="4352" y="4008"/>
                </a:lnTo>
                <a:lnTo>
                  <a:pt x="4322" y="4013"/>
                </a:lnTo>
                <a:lnTo>
                  <a:pt x="4292" y="4018"/>
                </a:lnTo>
                <a:lnTo>
                  <a:pt x="4261" y="4020"/>
                </a:lnTo>
                <a:lnTo>
                  <a:pt x="4229" y="4021"/>
                </a:lnTo>
                <a:close/>
              </a:path>
            </a:pathLst>
          </a:custGeom>
          <a:solidFill>
            <a:sysClr val="window" lastClr="FFFFFF"/>
          </a:solidFill>
          <a:ln>
            <a:noFill/>
          </a:ln>
        </p:spPr>
        <p:txBody>
          <a:bodyPr anchor="ctr" anchorCtr="1">
            <a:normAutofit fontScale="87500" lnSpcReduction="10000"/>
          </a:bodyPr>
          <a:lstStyle/>
          <a:p>
            <a:endParaRPr lang="zh-CN" altLang="en-US" noProof="1">
              <a:solidFill>
                <a:sysClr val="window" lastClr="FFFFFF"/>
              </a:solidFill>
              <a:sym typeface="Arial" panose="020B0604020202020204" pitchFamily="34" charset="0"/>
            </a:endParaRPr>
          </a:p>
        </p:txBody>
      </p:sp>
      <p:sp>
        <p:nvSpPr>
          <p:cNvPr id="40" name="KSO_Shape"/>
          <p:cNvSpPr/>
          <p:nvPr>
            <p:custDataLst>
              <p:tags r:id="rId22"/>
            </p:custDataLst>
          </p:nvPr>
        </p:nvSpPr>
        <p:spPr>
          <a:xfrm>
            <a:off x="8250238" y="3763963"/>
            <a:ext cx="293687" cy="260350"/>
          </a:xfrm>
          <a:custGeom>
            <a:avLst/>
            <a:gdLst/>
            <a:ahLst/>
            <a:cxnLst/>
            <a:rect l="l" t="t" r="r" b="b"/>
            <a:pathLst>
              <a:path w="1916638" h="1703474">
                <a:moveTo>
                  <a:pt x="1388994" y="1007638"/>
                </a:moveTo>
                <a:lnTo>
                  <a:pt x="1629018" y="1007638"/>
                </a:lnTo>
                <a:cubicBezTo>
                  <a:pt x="1662160" y="1007638"/>
                  <a:pt x="1689026" y="1034504"/>
                  <a:pt x="1689026" y="1067646"/>
                </a:cubicBezTo>
                <a:lnTo>
                  <a:pt x="1689026" y="1643466"/>
                </a:lnTo>
                <a:cubicBezTo>
                  <a:pt x="1689026" y="1676608"/>
                  <a:pt x="1662160" y="1703474"/>
                  <a:pt x="1629018" y="1703474"/>
                </a:cubicBezTo>
                <a:lnTo>
                  <a:pt x="1388994" y="1703474"/>
                </a:lnTo>
                <a:cubicBezTo>
                  <a:pt x="1355852" y="1703474"/>
                  <a:pt x="1328986" y="1676608"/>
                  <a:pt x="1328986" y="1643466"/>
                </a:cubicBezTo>
                <a:lnTo>
                  <a:pt x="1328986" y="1067646"/>
                </a:lnTo>
                <a:cubicBezTo>
                  <a:pt x="1328986" y="1034504"/>
                  <a:pt x="1355852" y="1007638"/>
                  <a:pt x="1388994" y="1007638"/>
                </a:cubicBezTo>
                <a:close/>
                <a:moveTo>
                  <a:pt x="278330" y="1005944"/>
                </a:moveTo>
                <a:lnTo>
                  <a:pt x="518354" y="1005944"/>
                </a:lnTo>
                <a:cubicBezTo>
                  <a:pt x="551496" y="1005944"/>
                  <a:pt x="578362" y="1032810"/>
                  <a:pt x="578362" y="1065952"/>
                </a:cubicBezTo>
                <a:lnTo>
                  <a:pt x="578362" y="1641772"/>
                </a:lnTo>
                <a:cubicBezTo>
                  <a:pt x="578362" y="1674914"/>
                  <a:pt x="551496" y="1701780"/>
                  <a:pt x="518354" y="1701780"/>
                </a:cubicBezTo>
                <a:lnTo>
                  <a:pt x="278330" y="1701780"/>
                </a:lnTo>
                <a:cubicBezTo>
                  <a:pt x="245188" y="1701780"/>
                  <a:pt x="218322" y="1674914"/>
                  <a:pt x="218322" y="1641772"/>
                </a:cubicBezTo>
                <a:lnTo>
                  <a:pt x="218322" y="1065952"/>
                </a:lnTo>
                <a:cubicBezTo>
                  <a:pt x="218322" y="1032810"/>
                  <a:pt x="245188" y="1005944"/>
                  <a:pt x="278330" y="1005944"/>
                </a:cubicBezTo>
                <a:close/>
                <a:moveTo>
                  <a:pt x="958319" y="0"/>
                </a:moveTo>
                <a:cubicBezTo>
                  <a:pt x="1487584" y="0"/>
                  <a:pt x="1916638" y="409484"/>
                  <a:pt x="1916638" y="914608"/>
                </a:cubicBezTo>
                <a:lnTo>
                  <a:pt x="1916638" y="1416309"/>
                </a:lnTo>
                <a:lnTo>
                  <a:pt x="1775274" y="1416309"/>
                </a:lnTo>
                <a:lnTo>
                  <a:pt x="1775274" y="914608"/>
                </a:lnTo>
                <a:lnTo>
                  <a:pt x="1776026" y="914608"/>
                </a:lnTo>
                <a:cubicBezTo>
                  <a:pt x="1776026" y="487142"/>
                  <a:pt x="1409926" y="140612"/>
                  <a:pt x="958319" y="140612"/>
                </a:cubicBezTo>
                <a:cubicBezTo>
                  <a:pt x="506712" y="140612"/>
                  <a:pt x="140612" y="487142"/>
                  <a:pt x="140612" y="914608"/>
                </a:cubicBezTo>
                <a:lnTo>
                  <a:pt x="141364" y="914608"/>
                </a:lnTo>
                <a:lnTo>
                  <a:pt x="141364" y="1416309"/>
                </a:lnTo>
                <a:lnTo>
                  <a:pt x="0" y="1416309"/>
                </a:lnTo>
                <a:lnTo>
                  <a:pt x="0" y="914608"/>
                </a:lnTo>
                <a:cubicBezTo>
                  <a:pt x="0" y="409484"/>
                  <a:pt x="429054" y="0"/>
                  <a:pt x="958319" y="0"/>
                </a:cubicBezTo>
                <a:close/>
              </a:path>
            </a:pathLst>
          </a:custGeom>
          <a:solidFill>
            <a:sysClr val="window" lastClr="FFFFFF"/>
          </a:solidFill>
          <a:ln w="12700">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67500" lnSpcReduction="20000"/>
          </a:bodyPr>
          <a:lstStyle/>
          <a:p>
            <a:pPr algn="ctr">
              <a:spcBef>
                <a:spcPts val="0"/>
              </a:spcBef>
              <a:spcAft>
                <a:spcPts val="0"/>
              </a:spcAft>
              <a:defRPr/>
            </a:pPr>
            <a:endParaRPr lang="zh-CN" altLang="en-US" noProof="1">
              <a:sym typeface="Arial" panose="020B0604020202020204" pitchFamily="34" charset="0"/>
            </a:endParaRPr>
          </a:p>
        </p:txBody>
      </p:sp>
      <p:sp>
        <p:nvSpPr>
          <p:cNvPr id="41" name="KSO_Shape"/>
          <p:cNvSpPr/>
          <p:nvPr>
            <p:custDataLst>
              <p:tags r:id="rId23"/>
            </p:custDataLst>
          </p:nvPr>
        </p:nvSpPr>
        <p:spPr>
          <a:xfrm rot="5400000">
            <a:off x="9823450" y="3775075"/>
            <a:ext cx="231775" cy="276225"/>
          </a:xfrm>
          <a:custGeom>
            <a:avLst/>
            <a:gdLst>
              <a:gd name="connsiteX0" fmla="*/ 554464 w 1867751"/>
              <a:gd name="connsiteY0" fmla="*/ 1824949 h 2238118"/>
              <a:gd name="connsiteX1" fmla="*/ 554514 w 1867751"/>
              <a:gd name="connsiteY1" fmla="*/ 1824346 h 2238118"/>
              <a:gd name="connsiteX2" fmla="*/ 1313239 w 1867751"/>
              <a:gd name="connsiteY2" fmla="*/ 1824346 h 2238118"/>
              <a:gd name="connsiteX3" fmla="*/ 1313289 w 1867751"/>
              <a:gd name="connsiteY3" fmla="*/ 1824949 h 2238118"/>
              <a:gd name="connsiteX4" fmla="*/ 1146010 w 1867751"/>
              <a:gd name="connsiteY4" fmla="*/ 2206693 h 2238118"/>
              <a:gd name="connsiteX5" fmla="*/ 1098294 w 1867751"/>
              <a:gd name="connsiteY5" fmla="*/ 2238118 h 2238118"/>
              <a:gd name="connsiteX6" fmla="*/ 769458 w 1867751"/>
              <a:gd name="connsiteY6" fmla="*/ 2238118 h 2238118"/>
              <a:gd name="connsiteX7" fmla="*/ 721743 w 1867751"/>
              <a:gd name="connsiteY7" fmla="*/ 2206693 h 2238118"/>
              <a:gd name="connsiteX8" fmla="*/ 554464 w 1867751"/>
              <a:gd name="connsiteY8" fmla="*/ 1824949 h 2238118"/>
              <a:gd name="connsiteX9" fmla="*/ 334004 w 1867751"/>
              <a:gd name="connsiteY9" fmla="*/ 731923 h 2238118"/>
              <a:gd name="connsiteX10" fmla="*/ 384642 w 1867751"/>
              <a:gd name="connsiteY10" fmla="*/ 691647 h 2238118"/>
              <a:gd name="connsiteX11" fmla="*/ 922547 w 1867751"/>
              <a:gd name="connsiteY11" fmla="*/ 517213 h 2238118"/>
              <a:gd name="connsiteX12" fmla="*/ 1526274 w 1867751"/>
              <a:gd name="connsiteY12" fmla="*/ 710379 h 2238118"/>
              <a:gd name="connsiteX13" fmla="*/ 1533748 w 1867751"/>
              <a:gd name="connsiteY13" fmla="*/ 716786 h 2238118"/>
              <a:gd name="connsiteX14" fmla="*/ 1363934 w 1867751"/>
              <a:gd name="connsiteY14" fmla="*/ 905799 h 2238118"/>
              <a:gd name="connsiteX15" fmla="*/ 1354076 w 1867751"/>
              <a:gd name="connsiteY15" fmla="*/ 897219 h 2238118"/>
              <a:gd name="connsiteX16" fmla="*/ 929594 w 1867751"/>
              <a:gd name="connsiteY16" fmla="*/ 771106 h 2238118"/>
              <a:gd name="connsiteX17" fmla="*/ 595097 w 1867751"/>
              <a:gd name="connsiteY17" fmla="*/ 857258 h 2238118"/>
              <a:gd name="connsiteX18" fmla="*/ 526786 w 1867751"/>
              <a:gd name="connsiteY18" fmla="*/ 903047 h 2238118"/>
              <a:gd name="connsiteX19" fmla="*/ 1424 w 1867751"/>
              <a:gd name="connsiteY19" fmla="*/ 412534 h 2238118"/>
              <a:gd name="connsiteX20" fmla="*/ 16741 w 1867751"/>
              <a:gd name="connsiteY20" fmla="*/ 389976 h 2238118"/>
              <a:gd name="connsiteX21" fmla="*/ 926841 w 1867751"/>
              <a:gd name="connsiteY21" fmla="*/ 141 h 2238118"/>
              <a:gd name="connsiteX22" fmla="*/ 1842910 w 1867751"/>
              <a:gd name="connsiteY22" fmla="*/ 347686 h 2238118"/>
              <a:gd name="connsiteX23" fmla="*/ 1866328 w 1867751"/>
              <a:gd name="connsiteY23" fmla="*/ 376915 h 2238118"/>
              <a:gd name="connsiteX24" fmla="*/ 1695977 w 1867751"/>
              <a:gd name="connsiteY24" fmla="*/ 566526 h 2238118"/>
              <a:gd name="connsiteX25" fmla="*/ 1691512 w 1867751"/>
              <a:gd name="connsiteY25" fmla="*/ 558681 h 2238118"/>
              <a:gd name="connsiteX26" fmla="*/ 933888 w 1867751"/>
              <a:gd name="connsiteY26" fmla="*/ 254053 h 2238118"/>
              <a:gd name="connsiteX27" fmla="*/ 208115 w 1867751"/>
              <a:gd name="connsiteY27" fmla="*/ 551186 h 2238118"/>
              <a:gd name="connsiteX28" fmla="*/ 190588 w 1867751"/>
              <a:gd name="connsiteY28" fmla="*/ 580446 h 2238118"/>
              <a:gd name="connsiteX29" fmla="*/ 0 w 1867751"/>
              <a:gd name="connsiteY29" fmla="*/ 1119973 h 2238118"/>
              <a:gd name="connsiteX30" fmla="*/ 124 w 1867751"/>
              <a:gd name="connsiteY30" fmla="*/ 1119059 h 2238118"/>
              <a:gd name="connsiteX31" fmla="*/ 1867628 w 1867751"/>
              <a:gd name="connsiteY31" fmla="*/ 1119059 h 2238118"/>
              <a:gd name="connsiteX32" fmla="*/ 1867751 w 1867751"/>
              <a:gd name="connsiteY32" fmla="*/ 1119973 h 2238118"/>
              <a:gd name="connsiteX33" fmla="*/ 1456015 w 1867751"/>
              <a:gd name="connsiteY33" fmla="*/ 1697765 h 2238118"/>
              <a:gd name="connsiteX34" fmla="*/ 1338570 w 1867751"/>
              <a:gd name="connsiteY34" fmla="*/ 1745328 h 2238118"/>
              <a:gd name="connsiteX35" fmla="*/ 529182 w 1867751"/>
              <a:gd name="connsiteY35" fmla="*/ 1745328 h 2238118"/>
              <a:gd name="connsiteX36" fmla="*/ 411738 w 1867751"/>
              <a:gd name="connsiteY36" fmla="*/ 1697765 h 2238118"/>
              <a:gd name="connsiteX37" fmla="*/ 0 w 1867751"/>
              <a:gd name="connsiteY37" fmla="*/ 1119973 h 22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67751" h="2238118">
                <a:moveTo>
                  <a:pt x="554464" y="1824949"/>
                </a:moveTo>
                <a:lnTo>
                  <a:pt x="554514" y="1824346"/>
                </a:lnTo>
                <a:lnTo>
                  <a:pt x="1313239" y="1824346"/>
                </a:lnTo>
                <a:lnTo>
                  <a:pt x="1313289" y="1824949"/>
                </a:lnTo>
                <a:cubicBezTo>
                  <a:pt x="1313289" y="1983858"/>
                  <a:pt x="1246934" y="2123962"/>
                  <a:pt x="1146010" y="2206693"/>
                </a:cubicBezTo>
                <a:lnTo>
                  <a:pt x="1098294" y="2238118"/>
                </a:lnTo>
                <a:lnTo>
                  <a:pt x="769458" y="2238118"/>
                </a:lnTo>
                <a:lnTo>
                  <a:pt x="721743" y="2206693"/>
                </a:lnTo>
                <a:cubicBezTo>
                  <a:pt x="620819" y="2123962"/>
                  <a:pt x="554464" y="1983858"/>
                  <a:pt x="554464" y="1824949"/>
                </a:cubicBezTo>
                <a:close/>
                <a:moveTo>
                  <a:pt x="334004" y="731923"/>
                </a:moveTo>
                <a:lnTo>
                  <a:pt x="384642" y="691647"/>
                </a:lnTo>
                <a:cubicBezTo>
                  <a:pt x="530212" y="586334"/>
                  <a:pt x="717326" y="521362"/>
                  <a:pt x="922547" y="517213"/>
                </a:cubicBezTo>
                <a:cubicBezTo>
                  <a:pt x="1154131" y="512531"/>
                  <a:pt x="1367270" y="586210"/>
                  <a:pt x="1526274" y="710379"/>
                </a:cubicBezTo>
                <a:lnTo>
                  <a:pt x="1533748" y="716786"/>
                </a:lnTo>
                <a:lnTo>
                  <a:pt x="1363934" y="905799"/>
                </a:lnTo>
                <a:lnTo>
                  <a:pt x="1354076" y="897219"/>
                </a:lnTo>
                <a:cubicBezTo>
                  <a:pt x="1242116" y="816308"/>
                  <a:pt x="1092320" y="768270"/>
                  <a:pt x="929594" y="771106"/>
                </a:cubicBezTo>
                <a:cubicBezTo>
                  <a:pt x="805243" y="773274"/>
                  <a:pt x="690256" y="804816"/>
                  <a:pt x="595097" y="857258"/>
                </a:cubicBezTo>
                <a:lnTo>
                  <a:pt x="526786" y="903047"/>
                </a:lnTo>
                <a:close/>
                <a:moveTo>
                  <a:pt x="1424" y="412534"/>
                </a:moveTo>
                <a:lnTo>
                  <a:pt x="16741" y="389976"/>
                </a:lnTo>
                <a:cubicBezTo>
                  <a:pt x="191151" y="162101"/>
                  <a:pt x="531915" y="5499"/>
                  <a:pt x="926841" y="141"/>
                </a:cubicBezTo>
                <a:cubicBezTo>
                  <a:pt x="1310393" y="-5063"/>
                  <a:pt x="1652306" y="133938"/>
                  <a:pt x="1842910" y="347686"/>
                </a:cubicBezTo>
                <a:lnTo>
                  <a:pt x="1866328" y="376915"/>
                </a:lnTo>
                <a:lnTo>
                  <a:pt x="1695977" y="566526"/>
                </a:lnTo>
                <a:lnTo>
                  <a:pt x="1691512" y="558681"/>
                </a:lnTo>
                <a:cubicBezTo>
                  <a:pt x="1571438" y="376327"/>
                  <a:pt x="1274252" y="250611"/>
                  <a:pt x="933888" y="254053"/>
                </a:cubicBezTo>
                <a:cubicBezTo>
                  <a:pt x="606169" y="257368"/>
                  <a:pt x="327145" y="379187"/>
                  <a:pt x="208115" y="551186"/>
                </a:cubicBezTo>
                <a:lnTo>
                  <a:pt x="190588" y="580446"/>
                </a:lnTo>
                <a:close/>
                <a:moveTo>
                  <a:pt x="0" y="1119973"/>
                </a:moveTo>
                <a:lnTo>
                  <a:pt x="124" y="1119059"/>
                </a:lnTo>
                <a:lnTo>
                  <a:pt x="1867628" y="1119059"/>
                </a:lnTo>
                <a:lnTo>
                  <a:pt x="1867751" y="1119973"/>
                </a:lnTo>
                <a:cubicBezTo>
                  <a:pt x="1867751" y="1360491"/>
                  <a:pt x="1704427" y="1572546"/>
                  <a:pt x="1456015" y="1697765"/>
                </a:cubicBezTo>
                <a:lnTo>
                  <a:pt x="1338570" y="1745328"/>
                </a:lnTo>
                <a:lnTo>
                  <a:pt x="529182" y="1745328"/>
                </a:lnTo>
                <a:lnTo>
                  <a:pt x="411738" y="1697765"/>
                </a:lnTo>
                <a:cubicBezTo>
                  <a:pt x="163325" y="1572546"/>
                  <a:pt x="0" y="1360491"/>
                  <a:pt x="0" y="1119973"/>
                </a:cubicBezTo>
                <a:close/>
              </a:path>
            </a:pathLst>
          </a:custGeom>
          <a:solidFill>
            <a:sysClr val="window" lastClr="FFFFFF"/>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80000" lnSpcReduction="20000"/>
            <a:scene3d>
              <a:camera prst="orthographicFront"/>
              <a:lightRig rig="threePt" dir="t"/>
            </a:scene3d>
            <a:sp3d>
              <a:contourClr>
                <a:srgbClr val="FFFFFF"/>
              </a:contourClr>
            </a:sp3d>
          </a:bodyPr>
          <a:lstStyle/>
          <a:p>
            <a:pPr algn="ctr">
              <a:spcBef>
                <a:spcPts val="0"/>
              </a:spcBef>
              <a:spcAft>
                <a:spcPts val="0"/>
              </a:spcAft>
              <a:defRPr/>
            </a:pPr>
            <a:endParaRPr lang="zh-CN" altLang="en-US" noProof="1">
              <a:sym typeface="Arial" panose="020B0604020202020204" pitchFamily="34" charset="0"/>
            </a:endParaRPr>
          </a:p>
        </p:txBody>
      </p:sp>
      <p:sp>
        <p:nvSpPr>
          <p:cNvPr id="42" name="KSO_Shape"/>
          <p:cNvSpPr/>
          <p:nvPr>
            <p:custDataLst>
              <p:tags r:id="rId24"/>
            </p:custDataLst>
          </p:nvPr>
        </p:nvSpPr>
        <p:spPr bwMode="auto">
          <a:xfrm>
            <a:off x="2173288" y="3751263"/>
            <a:ext cx="200025" cy="319087"/>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ysClr val="window" lastClr="FFFFFF"/>
          </a:solidFill>
          <a:ln>
            <a:noFill/>
          </a:ln>
        </p:spPr>
        <p:txBody>
          <a:bodyPr anchor="ctr">
            <a:normAutofit fontScale="87500" lnSpcReduction="10000"/>
            <a:scene3d>
              <a:camera prst="orthographicFront"/>
              <a:lightRig rig="threePt" dir="t"/>
            </a:scene3d>
            <a:sp3d>
              <a:contourClr>
                <a:srgbClr val="FFFFFF"/>
              </a:contourClr>
            </a:sp3d>
          </a:bodyPr>
          <a:lstStyle/>
          <a:p>
            <a:pPr algn="ctr">
              <a:defRPr/>
            </a:pPr>
            <a:endParaRPr lang="zh-CN" altLang="en-US" noProof="1">
              <a:solidFill>
                <a:sysClr val="window" lastClr="FFFFFF"/>
              </a:solidFill>
              <a:sym typeface="Arial" panose="020B0604020202020204" pitchFamily="34" charset="0"/>
            </a:endParaRPr>
          </a:p>
        </p:txBody>
      </p:sp>
      <p:sp>
        <p:nvSpPr>
          <p:cNvPr id="43" name="文本框 66"/>
          <p:cNvSpPr txBox="1">
            <a:spLocks noChangeArrowheads="1"/>
          </p:cNvSpPr>
          <p:nvPr>
            <p:custDataLst>
              <p:tags r:id="rId25"/>
            </p:custDataLst>
          </p:nvPr>
        </p:nvSpPr>
        <p:spPr bwMode="auto">
          <a:xfrm>
            <a:off x="1676400" y="4835525"/>
            <a:ext cx="11652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客户的预约情况概览</a:t>
            </a:r>
          </a:p>
        </p:txBody>
      </p:sp>
      <p:sp>
        <p:nvSpPr>
          <p:cNvPr id="44" name="文本框 43"/>
          <p:cNvSpPr txBox="1"/>
          <p:nvPr>
            <p:custDataLst>
              <p:tags r:id="rId26"/>
            </p:custDataLst>
          </p:nvPr>
        </p:nvSpPr>
        <p:spPr>
          <a:xfrm>
            <a:off x="1676400" y="4416425"/>
            <a:ext cx="1165225" cy="355600"/>
          </a:xfrm>
          <a:prstGeom prst="rect">
            <a:avLst/>
          </a:prstGeom>
          <a:noFill/>
        </p:spPr>
        <p:txBody>
          <a:bodyPr>
            <a:normAutofit fontScale="97500" lnSpcReduction="10000"/>
          </a:bodyPr>
          <a:lstStyle/>
          <a:p>
            <a:pPr algn="ctr"/>
            <a:r>
              <a:rPr lang="en-US" altLang="zh-CN" noProof="1">
                <a:solidFill>
                  <a:srgbClr val="0F6FC6"/>
                </a:solidFill>
                <a:latin typeface="+mj-lt"/>
                <a:ea typeface="+mj-ea"/>
                <a:cs typeface="+mj-cs"/>
                <a:sym typeface="Arial" panose="020B0604020202020204" pitchFamily="34" charset="0"/>
              </a:rPr>
              <a:t>Subscribe</a:t>
            </a:r>
          </a:p>
        </p:txBody>
      </p:sp>
      <p:sp>
        <p:nvSpPr>
          <p:cNvPr id="45" name="文本框 68"/>
          <p:cNvSpPr txBox="1">
            <a:spLocks noChangeArrowheads="1"/>
          </p:cNvSpPr>
          <p:nvPr>
            <p:custDataLst>
              <p:tags r:id="rId27"/>
            </p:custDataLst>
          </p:nvPr>
        </p:nvSpPr>
        <p:spPr bwMode="auto">
          <a:xfrm>
            <a:off x="3224213" y="4835525"/>
            <a:ext cx="116363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业务各节点进行中人数概览</a:t>
            </a:r>
          </a:p>
        </p:txBody>
      </p:sp>
      <p:sp>
        <p:nvSpPr>
          <p:cNvPr id="46" name="文本框 69"/>
          <p:cNvSpPr txBox="1">
            <a:spLocks noChangeArrowheads="1"/>
          </p:cNvSpPr>
          <p:nvPr>
            <p:custDataLst>
              <p:tags r:id="rId28"/>
            </p:custDataLst>
          </p:nvPr>
        </p:nvSpPr>
        <p:spPr bwMode="auto">
          <a:xfrm>
            <a:off x="3224213" y="4416425"/>
            <a:ext cx="11636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09DD9"/>
                </a:solidFill>
                <a:sym typeface="Arial" panose="020B0604020202020204" pitchFamily="34" charset="0"/>
              </a:rPr>
              <a:t>Statistics</a:t>
            </a:r>
          </a:p>
        </p:txBody>
      </p:sp>
      <p:sp>
        <p:nvSpPr>
          <p:cNvPr id="47" name="文本框 46"/>
          <p:cNvSpPr txBox="1"/>
          <p:nvPr>
            <p:custDataLst>
              <p:tags r:id="rId29"/>
            </p:custDataLst>
          </p:nvPr>
        </p:nvSpPr>
        <p:spPr>
          <a:xfrm>
            <a:off x="4770438" y="4835525"/>
            <a:ext cx="1163637" cy="931863"/>
          </a:xfrm>
          <a:prstGeom prst="rect">
            <a:avLst/>
          </a:prstGeom>
          <a:noFill/>
        </p:spPr>
        <p:txBody>
          <a:bodyPr>
            <a:normAutofit fontScale="67500" lnSpcReduction="20000"/>
          </a:bodyPr>
          <a:lstStyle/>
          <a:p>
            <a:pPr algn="ctr"/>
            <a:r>
              <a:rPr lang="zh-CN" altLang="en-US" noProof="1">
                <a:ea typeface="黑体" panose="02010609060101010101" charset="-122"/>
                <a:sym typeface="Arial" panose="020B0604020202020204" pitchFamily="34" charset="0"/>
              </a:rPr>
              <a:t>各岗位客户经理工作效率、工作业绩、工作质量概览</a:t>
            </a:r>
            <a:endParaRPr lang="zh-CN" altLang="en-US" noProof="1">
              <a:sym typeface="Arial" panose="020B0604020202020204" pitchFamily="34" charset="0"/>
            </a:endParaRPr>
          </a:p>
        </p:txBody>
      </p:sp>
      <p:sp>
        <p:nvSpPr>
          <p:cNvPr id="48" name="文本框 71"/>
          <p:cNvSpPr txBox="1">
            <a:spLocks noChangeArrowheads="1"/>
          </p:cNvSpPr>
          <p:nvPr>
            <p:custDataLst>
              <p:tags r:id="rId30"/>
            </p:custDataLst>
          </p:nvPr>
        </p:nvSpPr>
        <p:spPr bwMode="auto">
          <a:xfrm>
            <a:off x="4770438" y="4416425"/>
            <a:ext cx="11636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BD0D9"/>
                </a:solidFill>
                <a:sym typeface="Arial" panose="020B0604020202020204" pitchFamily="34" charset="0"/>
              </a:rPr>
              <a:t>Effect</a:t>
            </a:r>
          </a:p>
        </p:txBody>
      </p:sp>
      <p:sp>
        <p:nvSpPr>
          <p:cNvPr id="49" name="文本框 48"/>
          <p:cNvSpPr txBox="1"/>
          <p:nvPr>
            <p:custDataLst>
              <p:tags r:id="rId31"/>
            </p:custDataLst>
          </p:nvPr>
        </p:nvSpPr>
        <p:spPr>
          <a:xfrm>
            <a:off x="6316663" y="4835525"/>
            <a:ext cx="1165225" cy="931863"/>
          </a:xfrm>
          <a:prstGeom prst="rect">
            <a:avLst/>
          </a:prstGeom>
          <a:noFill/>
        </p:spPr>
        <p:txBody>
          <a:bodyPr>
            <a:normAutofit fontScale="90000" lnSpcReduction="20000"/>
          </a:bodyPr>
          <a:lstStyle/>
          <a:p>
            <a:pPr algn="ctr"/>
            <a:r>
              <a:rPr lang="zh-CN" altLang="en-US" noProof="1">
                <a:ea typeface="黑体" panose="02010609060101010101" charset="-122"/>
                <a:sym typeface="Arial" panose="020B0604020202020204" pitchFamily="34" charset="0"/>
              </a:rPr>
              <a:t>客户经理被客户评价信息概览</a:t>
            </a:r>
            <a:endParaRPr lang="zh-CN" altLang="en-US" noProof="1">
              <a:sym typeface="Arial" panose="020B0604020202020204" pitchFamily="34" charset="0"/>
            </a:endParaRPr>
          </a:p>
        </p:txBody>
      </p:sp>
      <p:sp>
        <p:nvSpPr>
          <p:cNvPr id="50" name="文本框 73"/>
          <p:cNvSpPr txBox="1">
            <a:spLocks noChangeArrowheads="1"/>
          </p:cNvSpPr>
          <p:nvPr>
            <p:custDataLst>
              <p:tags r:id="rId32"/>
            </p:custDataLst>
          </p:nvPr>
        </p:nvSpPr>
        <p:spPr bwMode="auto">
          <a:xfrm>
            <a:off x="6316663" y="4416425"/>
            <a:ext cx="11652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10CF9B"/>
                </a:solidFill>
                <a:sym typeface="Arial" panose="020B0604020202020204" pitchFamily="34" charset="0"/>
              </a:rPr>
              <a:t>Evaluate</a:t>
            </a:r>
          </a:p>
        </p:txBody>
      </p:sp>
      <p:sp>
        <p:nvSpPr>
          <p:cNvPr id="51" name="文本框 74"/>
          <p:cNvSpPr txBox="1">
            <a:spLocks noChangeArrowheads="1"/>
          </p:cNvSpPr>
          <p:nvPr>
            <p:custDataLst>
              <p:tags r:id="rId33"/>
            </p:custDataLst>
          </p:nvPr>
        </p:nvSpPr>
        <p:spPr bwMode="auto">
          <a:xfrm>
            <a:off x="7864475" y="4835525"/>
            <a:ext cx="1163638"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客户被拒绝授信概览</a:t>
            </a:r>
          </a:p>
        </p:txBody>
      </p:sp>
      <p:sp>
        <p:nvSpPr>
          <p:cNvPr id="52" name="文本框 76"/>
          <p:cNvSpPr txBox="1">
            <a:spLocks noChangeArrowheads="1"/>
          </p:cNvSpPr>
          <p:nvPr>
            <p:custDataLst>
              <p:tags r:id="rId34"/>
            </p:custDataLst>
          </p:nvPr>
        </p:nvSpPr>
        <p:spPr bwMode="auto">
          <a:xfrm>
            <a:off x="7864475" y="4416425"/>
            <a:ext cx="11636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7CCA62"/>
                </a:solidFill>
                <a:sym typeface="Arial" panose="020B0604020202020204" pitchFamily="34" charset="0"/>
              </a:rPr>
              <a:t>Refuse</a:t>
            </a:r>
          </a:p>
        </p:txBody>
      </p:sp>
      <p:sp>
        <p:nvSpPr>
          <p:cNvPr id="53" name="文本框 52"/>
          <p:cNvSpPr txBox="1"/>
          <p:nvPr>
            <p:custDataLst>
              <p:tags r:id="rId35"/>
            </p:custDataLst>
          </p:nvPr>
        </p:nvSpPr>
        <p:spPr>
          <a:xfrm>
            <a:off x="9410700" y="4835525"/>
            <a:ext cx="1163638" cy="931863"/>
          </a:xfrm>
          <a:prstGeom prst="rect">
            <a:avLst/>
          </a:prstGeom>
          <a:noFill/>
        </p:spPr>
        <p:txBody>
          <a:bodyPr>
            <a:normAutofit fontScale="85000" lnSpcReduction="10000"/>
          </a:bodyPr>
          <a:lstStyle/>
          <a:p>
            <a:pPr algn="ctr"/>
            <a:r>
              <a:rPr lang="zh-CN" altLang="en-US" noProof="1">
                <a:ea typeface="黑体" panose="02010609060101010101" charset="-122"/>
                <a:sym typeface="Arial" panose="020B0604020202020204" pitchFamily="34" charset="0"/>
              </a:rPr>
              <a:t>业务各节点客户经理未按时处理信息概览</a:t>
            </a:r>
            <a:endParaRPr lang="zh-CN" altLang="en-US" noProof="1">
              <a:sym typeface="Arial" panose="020B0604020202020204" pitchFamily="34" charset="0"/>
            </a:endParaRPr>
          </a:p>
        </p:txBody>
      </p:sp>
      <p:sp>
        <p:nvSpPr>
          <p:cNvPr id="54" name="文本框 80"/>
          <p:cNvSpPr txBox="1">
            <a:spLocks noChangeArrowheads="1"/>
          </p:cNvSpPr>
          <p:nvPr>
            <p:custDataLst>
              <p:tags r:id="rId36"/>
            </p:custDataLst>
          </p:nvPr>
        </p:nvSpPr>
        <p:spPr bwMode="auto">
          <a:xfrm>
            <a:off x="9410700" y="4416425"/>
            <a:ext cx="11636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A5C249"/>
                </a:solidFill>
                <a:sym typeface="Arial" panose="020B0604020202020204" pitchFamily="34" charset="0"/>
              </a:rPr>
              <a:t>Overrun</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trips(downRight)">
                                      <p:cBhvr>
                                        <p:cTn id="15" dur="500"/>
                                        <p:tgtEl>
                                          <p:spTgt spid="14"/>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strips(downRight)">
                                      <p:cBhvr>
                                        <p:cTn id="18" dur="500"/>
                                        <p:tgtEl>
                                          <p:spTgt spid="42"/>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strips(downRight)">
                                      <p:cBhvr>
                                        <p:cTn id="21" dur="500"/>
                                        <p:tgtEl>
                                          <p:spTgt spid="31"/>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strips(downRight)">
                                      <p:cBhvr>
                                        <p:cTn id="24" dur="500"/>
                                        <p:tgtEl>
                                          <p:spTgt spid="44"/>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strips(downRigh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Right)">
                                      <p:cBhvr>
                                        <p:cTn id="32" dur="500"/>
                                        <p:tgtEl>
                                          <p:spTgt spid="15"/>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strips(downRight)">
                                      <p:cBhvr>
                                        <p:cTn id="35" dur="500"/>
                                        <p:tgtEl>
                                          <p:spTgt spid="16"/>
                                        </p:tgtEl>
                                      </p:cBhvr>
                                    </p:animEffect>
                                  </p:childTnLst>
                                </p:cTn>
                              </p:par>
                              <p:par>
                                <p:cTn id="36" presetID="18" presetClass="entr" presetSubtype="6"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strips(downRight)">
                                      <p:cBhvr>
                                        <p:cTn id="38" dur="500"/>
                                        <p:tgtEl>
                                          <p:spTgt spid="32"/>
                                        </p:tgtEl>
                                      </p:cBhvr>
                                    </p:animEffect>
                                  </p:childTnLst>
                                </p:cTn>
                              </p:par>
                              <p:par>
                                <p:cTn id="39" presetID="18" presetClass="entr" presetSubtype="6"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strips(downRight)">
                                      <p:cBhvr>
                                        <p:cTn id="41" dur="500"/>
                                        <p:tgtEl>
                                          <p:spTgt spid="37"/>
                                        </p:tgtEl>
                                      </p:cBhvr>
                                    </p:animEffect>
                                  </p:childTnLst>
                                </p:cTn>
                              </p:par>
                              <p:par>
                                <p:cTn id="42" presetID="18" presetClass="entr" presetSubtype="6"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strips(downRight)">
                                      <p:cBhvr>
                                        <p:cTn id="44" dur="500"/>
                                        <p:tgtEl>
                                          <p:spTgt spid="45"/>
                                        </p:tgtEl>
                                      </p:cBhvr>
                                    </p:animEffect>
                                  </p:childTnLst>
                                </p:cTn>
                              </p:par>
                              <p:par>
                                <p:cTn id="45" presetID="18" presetClass="entr" presetSubtype="6"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strips(downRight)">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strips(downRight)">
                                      <p:cBhvr>
                                        <p:cTn id="52" dur="500"/>
                                        <p:tgtEl>
                                          <p:spTgt spid="17"/>
                                        </p:tgtEl>
                                      </p:cBhvr>
                                    </p:animEffect>
                                  </p:childTnLst>
                                </p:cTn>
                              </p:par>
                              <p:par>
                                <p:cTn id="53" presetID="18" presetClass="entr" presetSubtype="6"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downRight)">
                                      <p:cBhvr>
                                        <p:cTn id="55" dur="500"/>
                                        <p:tgtEl>
                                          <p:spTgt spid="19"/>
                                        </p:tgtEl>
                                      </p:cBhvr>
                                    </p:animEffect>
                                  </p:childTnLst>
                                </p:cTn>
                              </p:par>
                              <p:par>
                                <p:cTn id="56" presetID="18" presetClass="entr" presetSubtype="6"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strips(downRight)">
                                      <p:cBhvr>
                                        <p:cTn id="58" dur="500"/>
                                        <p:tgtEl>
                                          <p:spTgt spid="33"/>
                                        </p:tgtEl>
                                      </p:cBhvr>
                                    </p:animEffect>
                                  </p:childTnLst>
                                </p:cTn>
                              </p:par>
                              <p:par>
                                <p:cTn id="59" presetID="18" presetClass="entr" presetSubtype="6"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strips(downRight)">
                                      <p:cBhvr>
                                        <p:cTn id="61" dur="500"/>
                                        <p:tgtEl>
                                          <p:spTgt spid="38"/>
                                        </p:tgtEl>
                                      </p:cBhvr>
                                    </p:animEffect>
                                  </p:childTnLst>
                                </p:cTn>
                              </p:par>
                              <p:par>
                                <p:cTn id="62" presetID="18" presetClass="entr" presetSubtype="6"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Right)">
                                      <p:cBhvr>
                                        <p:cTn id="64" dur="500"/>
                                        <p:tgtEl>
                                          <p:spTgt spid="47"/>
                                        </p:tgtEl>
                                      </p:cBhvr>
                                    </p:animEffect>
                                  </p:childTnLst>
                                </p:cTn>
                              </p:par>
                              <p:par>
                                <p:cTn id="65" presetID="18" presetClass="entr" presetSubtype="6"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Right)">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strips(downRight)">
                                      <p:cBhvr>
                                        <p:cTn id="72" dur="500"/>
                                        <p:tgtEl>
                                          <p:spTgt spid="22"/>
                                        </p:tgtEl>
                                      </p:cBhvr>
                                    </p:animEffect>
                                  </p:childTnLst>
                                </p:cTn>
                              </p:par>
                              <p:par>
                                <p:cTn id="73" presetID="18" presetClass="entr" presetSubtype="6"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strips(downRight)">
                                      <p:cBhvr>
                                        <p:cTn id="75" dur="500"/>
                                        <p:tgtEl>
                                          <p:spTgt spid="25"/>
                                        </p:tgtEl>
                                      </p:cBhvr>
                                    </p:animEffect>
                                  </p:childTnLst>
                                </p:cTn>
                              </p:par>
                              <p:par>
                                <p:cTn id="76" presetID="18" presetClass="entr" presetSubtype="6"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strips(downRight)">
                                      <p:cBhvr>
                                        <p:cTn id="78" dur="500"/>
                                        <p:tgtEl>
                                          <p:spTgt spid="34"/>
                                        </p:tgtEl>
                                      </p:cBhvr>
                                    </p:animEffect>
                                  </p:childTnLst>
                                </p:cTn>
                              </p:par>
                              <p:par>
                                <p:cTn id="79" presetID="18" presetClass="entr" presetSubtype="6"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strips(downRight)">
                                      <p:cBhvr>
                                        <p:cTn id="81" dur="500"/>
                                        <p:tgtEl>
                                          <p:spTgt spid="39"/>
                                        </p:tgtEl>
                                      </p:cBhvr>
                                    </p:animEffect>
                                  </p:childTnLst>
                                </p:cTn>
                              </p:par>
                              <p:par>
                                <p:cTn id="82" presetID="18" presetClass="entr" presetSubtype="6"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strips(downRight)">
                                      <p:cBhvr>
                                        <p:cTn id="84" dur="500"/>
                                        <p:tgtEl>
                                          <p:spTgt spid="49"/>
                                        </p:tgtEl>
                                      </p:cBhvr>
                                    </p:animEffect>
                                  </p:childTnLst>
                                </p:cTn>
                              </p:par>
                              <p:par>
                                <p:cTn id="85" presetID="18" presetClass="entr" presetSubtype="6"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strips(downRight)">
                                      <p:cBhvr>
                                        <p:cTn id="87" dur="500"/>
                                        <p:tgtEl>
                                          <p:spTgt spid="50"/>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strips(downRight)">
                                      <p:cBhvr>
                                        <p:cTn id="92" dur="500"/>
                                        <p:tgtEl>
                                          <p:spTgt spid="26"/>
                                        </p:tgtEl>
                                      </p:cBhvr>
                                    </p:animEffect>
                                  </p:childTnLst>
                                </p:cTn>
                              </p:par>
                              <p:par>
                                <p:cTn id="93" presetID="18" presetClass="entr" presetSubtype="6"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strips(downRight)">
                                      <p:cBhvr>
                                        <p:cTn id="95" dur="500"/>
                                        <p:tgtEl>
                                          <p:spTgt spid="28"/>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strips(downRight)">
                                      <p:cBhvr>
                                        <p:cTn id="98" dur="500"/>
                                        <p:tgtEl>
                                          <p:spTgt spid="35"/>
                                        </p:tgtEl>
                                      </p:cBhvr>
                                    </p:animEffect>
                                  </p:childTnLst>
                                </p:cTn>
                              </p:par>
                              <p:par>
                                <p:cTn id="99" presetID="18" presetClass="entr" presetSubtype="6"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strips(downRight)">
                                      <p:cBhvr>
                                        <p:cTn id="101" dur="500"/>
                                        <p:tgtEl>
                                          <p:spTgt spid="40"/>
                                        </p:tgtEl>
                                      </p:cBhvr>
                                    </p:animEffect>
                                  </p:childTnLst>
                                </p:cTn>
                              </p:par>
                              <p:par>
                                <p:cTn id="102" presetID="18" presetClass="entr" presetSubtype="6"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strips(downRight)">
                                      <p:cBhvr>
                                        <p:cTn id="104" dur="500"/>
                                        <p:tgtEl>
                                          <p:spTgt spid="51"/>
                                        </p:tgtEl>
                                      </p:cBhvr>
                                    </p:animEffect>
                                  </p:childTnLst>
                                </p:cTn>
                              </p:par>
                              <p:par>
                                <p:cTn id="105" presetID="18" presetClass="entr" presetSubtype="6"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strips(downRight)">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6"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strips(downRight)">
                                      <p:cBhvr>
                                        <p:cTn id="112" dur="500"/>
                                        <p:tgtEl>
                                          <p:spTgt spid="29"/>
                                        </p:tgtEl>
                                      </p:cBhvr>
                                    </p:animEffect>
                                  </p:childTnLst>
                                </p:cTn>
                              </p:par>
                              <p:par>
                                <p:cTn id="113" presetID="18" presetClass="entr" presetSubtype="6"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strips(downRight)">
                                      <p:cBhvr>
                                        <p:cTn id="115" dur="500"/>
                                        <p:tgtEl>
                                          <p:spTgt spid="30"/>
                                        </p:tgtEl>
                                      </p:cBhvr>
                                    </p:animEffect>
                                  </p:childTnLst>
                                </p:cTn>
                              </p:par>
                              <p:par>
                                <p:cTn id="116" presetID="18" presetClass="entr" presetSubtype="6"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strips(downRight)">
                                      <p:cBhvr>
                                        <p:cTn id="118" dur="500"/>
                                        <p:tgtEl>
                                          <p:spTgt spid="36"/>
                                        </p:tgtEl>
                                      </p:cBhvr>
                                    </p:animEffect>
                                  </p:childTnLst>
                                </p:cTn>
                              </p:par>
                              <p:par>
                                <p:cTn id="119" presetID="18" presetClass="entr" presetSubtype="6"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strips(downRight)">
                                      <p:cBhvr>
                                        <p:cTn id="121" dur="500"/>
                                        <p:tgtEl>
                                          <p:spTgt spid="41"/>
                                        </p:tgtEl>
                                      </p:cBhvr>
                                    </p:animEffect>
                                  </p:childTnLst>
                                </p:cTn>
                              </p:par>
                              <p:par>
                                <p:cTn id="122" presetID="18" presetClass="entr" presetSubtype="6"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strips(downRight)">
                                      <p:cBhvr>
                                        <p:cTn id="124" dur="500"/>
                                        <p:tgtEl>
                                          <p:spTgt spid="53"/>
                                        </p:tgtEl>
                                      </p:cBhvr>
                                    </p:animEffect>
                                  </p:childTnLst>
                                </p:cTn>
                              </p:par>
                              <p:par>
                                <p:cTn id="125" presetID="18" presetClass="entr" presetSubtype="6"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strips(downRight)">
                                      <p:cBhvr>
                                        <p:cTn id="1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animBg="1"/>
      <p:bldP spid="14" grpId="0" animBg="1"/>
      <p:bldP spid="15" grpId="0" animBg="1"/>
      <p:bldP spid="16" grpId="0" animBg="1"/>
      <p:bldP spid="17" grpId="0" animBg="1"/>
      <p:bldP spid="19" grpId="0" animBg="1"/>
      <p:bldP spid="22"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p:bldP spid="45" grpId="0"/>
      <p:bldP spid="46" grpId="0"/>
      <p:bldP spid="47" grpId="0"/>
      <p:bldP spid="48" grpId="0"/>
      <p:bldP spid="49" grpId="0"/>
      <p:bldP spid="50" grpId="0"/>
      <p:bldP spid="51" grpId="0"/>
      <p:bldP spid="52" grpId="0"/>
      <p:bldP spid="5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91" name="组合 19"/>
          <p:cNvGrpSpPr/>
          <p:nvPr/>
        </p:nvGrpSpPr>
        <p:grpSpPr bwMode="auto">
          <a:xfrm>
            <a:off x="8949655" y="1024037"/>
            <a:ext cx="3010256" cy="3691666"/>
            <a:chOff x="0" y="0"/>
            <a:chExt cx="2854746" cy="3501184"/>
          </a:xfrm>
        </p:grpSpPr>
        <p:sp>
          <p:nvSpPr>
            <p:cNvPr id="24592" name="矩形 20"/>
            <p:cNvSpPr>
              <a:spLocks noChangeArrowheads="1"/>
            </p:cNvSpPr>
            <p:nvPr/>
          </p:nvSpPr>
          <p:spPr bwMode="auto">
            <a:xfrm>
              <a:off x="0" y="0"/>
              <a:ext cx="2854746" cy="350118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3" name="组合 21"/>
            <p:cNvGrpSpPr/>
            <p:nvPr/>
          </p:nvGrpSpPr>
          <p:grpSpPr bwMode="auto">
            <a:xfrm>
              <a:off x="176239" y="392416"/>
              <a:ext cx="2481628" cy="2343911"/>
              <a:chOff x="-300" y="0"/>
              <a:chExt cx="2481628" cy="2343911"/>
            </a:xfrm>
          </p:grpSpPr>
          <p:grpSp>
            <p:nvGrpSpPr>
              <p:cNvPr id="24594" name="组合 22"/>
              <p:cNvGrpSpPr/>
              <p:nvPr/>
            </p:nvGrpSpPr>
            <p:grpSpPr bwMode="auto">
              <a:xfrm>
                <a:off x="735476" y="0"/>
                <a:ext cx="1009650" cy="1009650"/>
                <a:chOff x="0" y="0"/>
                <a:chExt cx="1009650" cy="1009650"/>
              </a:xfrm>
            </p:grpSpPr>
            <p:sp>
              <p:nvSpPr>
                <p:cNvPr id="24595" name="Freeform 170"/>
                <p:cNvSpPr>
                  <a:spLocks noEditPoints="1"/>
                </p:cNvSpPr>
                <p:nvPr/>
              </p:nvSpPr>
              <p:spPr bwMode="auto">
                <a:xfrm>
                  <a:off x="232742" y="276065"/>
                  <a:ext cx="530303" cy="503344"/>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596" name="椭圆 25"/>
                <p:cNvSpPr>
                  <a:spLocks noChangeArrowheads="1"/>
                </p:cNvSpPr>
                <p:nvPr/>
              </p:nvSpPr>
              <p:spPr bwMode="auto">
                <a:xfrm>
                  <a:off x="-655" y="-219"/>
                  <a:ext cx="1011387" cy="1009865"/>
                </a:xfrm>
                <a:prstGeom prst="ellipse">
                  <a:avLst/>
                </a:prstGeom>
                <a:noFill/>
                <a:ln w="19050" cmpd="sng">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24597" name="矩形 23"/>
              <p:cNvSpPr>
                <a:spLocks noChangeArrowheads="1"/>
              </p:cNvSpPr>
              <p:nvPr/>
            </p:nvSpPr>
            <p:spPr bwMode="auto">
              <a:xfrm>
                <a:off x="-300" y="1576589"/>
                <a:ext cx="2481628" cy="76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nSpc>
                    <a:spcPct val="150000"/>
                  </a:lnSpc>
                  <a:buNone/>
                </a:pPr>
                <a:r>
                  <a:rPr lang="zh-CN" altLang="en-US" sz="800" dirty="0">
                    <a:solidFill>
                      <a:schemeClr val="bg1"/>
                    </a:solidFill>
                    <a:latin typeface="Arial" panose="020B0604020202020204" pitchFamily="34" charset="0"/>
                    <a:ea typeface="微软雅黑" panose="020B050302020402020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grpSp>
      </p:grpSp>
      <p:grpSp>
        <p:nvGrpSpPr>
          <p:cNvPr id="24584" name="组合 7"/>
          <p:cNvGrpSpPr/>
          <p:nvPr/>
        </p:nvGrpSpPr>
        <p:grpSpPr bwMode="auto">
          <a:xfrm>
            <a:off x="799003" y="5032303"/>
            <a:ext cx="3014128" cy="1608358"/>
            <a:chOff x="0" y="0"/>
            <a:chExt cx="11922753" cy="1401334"/>
          </a:xfrm>
        </p:grpSpPr>
        <p:sp>
          <p:nvSpPr>
            <p:cNvPr id="24585" name="矩形 8"/>
            <p:cNvSpPr>
              <a:spLocks noChangeArrowheads="1"/>
            </p:cNvSpPr>
            <p:nvPr/>
          </p:nvSpPr>
          <p:spPr bwMode="auto">
            <a:xfrm>
              <a:off x="0" y="0"/>
              <a:ext cx="11707634" cy="1401334"/>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6" name="矩形 10"/>
            <p:cNvSpPr>
              <a:spLocks noChangeArrowheads="1"/>
            </p:cNvSpPr>
            <p:nvPr/>
          </p:nvSpPr>
          <p:spPr bwMode="auto">
            <a:xfrm>
              <a:off x="0" y="265448"/>
              <a:ext cx="11922753" cy="43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              </a:t>
              </a:r>
              <a:r>
                <a:rPr lang="zh-CN" altLang="en-US" sz="20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即时查询</a:t>
              </a:r>
            </a:p>
          </p:txBody>
        </p:sp>
      </p:grpSp>
      <p:sp>
        <p:nvSpPr>
          <p:cNvPr id="24587" name="矩形 13"/>
          <p:cNvSpPr>
            <a:spLocks noChangeArrowheads="1"/>
          </p:cNvSpPr>
          <p:nvPr/>
        </p:nvSpPr>
        <p:spPr bwMode="auto">
          <a:xfrm>
            <a:off x="748492" y="1029060"/>
            <a:ext cx="3010256" cy="369166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txBody>
          <a:bodyPr anchor="ctr"/>
          <a:lstStyle/>
          <a:p>
            <a:pPr algn="ctr" eaLnBrk="1" hangingPunct="1"/>
            <a:endParaRPr lang="zh-CN" altLang="en-US">
              <a:solidFill>
                <a:srgbClr val="FFFFFF"/>
              </a:solidFill>
            </a:endParaRPr>
          </a:p>
        </p:txBody>
      </p:sp>
      <p:sp>
        <p:nvSpPr>
          <p:cNvPr id="24588" name="矩形 16"/>
          <p:cNvSpPr>
            <a:spLocks noChangeArrowheads="1"/>
          </p:cNvSpPr>
          <p:nvPr/>
        </p:nvSpPr>
        <p:spPr bwMode="auto">
          <a:xfrm>
            <a:off x="4778445" y="1024037"/>
            <a:ext cx="3010256" cy="3691666"/>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anchor="ctr"/>
          <a:lstStyle/>
          <a:p>
            <a:pPr algn="ctr" eaLnBrk="1" hangingPunct="1"/>
            <a:endParaRPr lang="zh-CN" altLang="en-US">
              <a:solidFill>
                <a:srgbClr val="FFFFFF"/>
              </a:solidFill>
            </a:endParaRPr>
          </a:p>
        </p:txBody>
      </p:sp>
      <p:sp>
        <p:nvSpPr>
          <p:cNvPr id="15"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a:t>
            </a:r>
          </a:p>
        </p:txBody>
      </p:sp>
      <p:grpSp>
        <p:nvGrpSpPr>
          <p:cNvPr id="17" name="Group 38"/>
          <p:cNvGrpSpPr/>
          <p:nvPr/>
        </p:nvGrpSpPr>
        <p:grpSpPr>
          <a:xfrm>
            <a:off x="799003" y="5058986"/>
            <a:ext cx="725373" cy="731967"/>
            <a:chOff x="900111" y="1908954"/>
            <a:chExt cx="792000" cy="799200"/>
          </a:xfrm>
        </p:grpSpPr>
        <p:sp>
          <p:nvSpPr>
            <p:cNvPr id="18" name="Oval 7"/>
            <p:cNvSpPr/>
            <p:nvPr/>
          </p:nvSpPr>
          <p:spPr>
            <a:xfrm>
              <a:off x="900111" y="1908954"/>
              <a:ext cx="792000" cy="7992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0000"/>
                </a:solidFill>
                <a:sym typeface="Arial" panose="020B0604020202020204" pitchFamily="34" charset="0"/>
              </a:endParaRPr>
            </a:p>
          </p:txBody>
        </p:sp>
        <p:sp>
          <p:nvSpPr>
            <p:cNvPr id="19" name="Freeform 39"/>
            <p:cNvSpPr>
              <a:spLocks noChangeAspect="1" noEditPoints="1"/>
            </p:cNvSpPr>
            <p:nvPr/>
          </p:nvSpPr>
          <p:spPr bwMode="auto">
            <a:xfrm>
              <a:off x="1139224" y="2115688"/>
              <a:ext cx="323026" cy="426051"/>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n-lt"/>
                <a:ea typeface="+mn-ea"/>
                <a:sym typeface="Arial" panose="020B0604020202020204" pitchFamily="34" charset="0"/>
              </a:endParaRPr>
            </a:p>
          </p:txBody>
        </p:sp>
      </p:grpSp>
      <p:grpSp>
        <p:nvGrpSpPr>
          <p:cNvPr id="20" name="Group 39"/>
          <p:cNvGrpSpPr/>
          <p:nvPr/>
        </p:nvGrpSpPr>
        <p:grpSpPr>
          <a:xfrm>
            <a:off x="4778445" y="4941366"/>
            <a:ext cx="725373" cy="731967"/>
            <a:chOff x="5154474" y="1908954"/>
            <a:chExt cx="792000" cy="799200"/>
          </a:xfrm>
          <a:effectLst>
            <a:outerShdw blurRad="254000" dist="152400" dir="2700000" algn="tl" rotWithShape="0">
              <a:prstClr val="black">
                <a:alpha val="40000"/>
              </a:prstClr>
            </a:outerShdw>
          </a:effectLst>
        </p:grpSpPr>
        <p:sp>
          <p:nvSpPr>
            <p:cNvPr id="21" name="Oval 21"/>
            <p:cNvSpPr/>
            <p:nvPr/>
          </p:nvSpPr>
          <p:spPr>
            <a:xfrm>
              <a:off x="5154474" y="1908954"/>
              <a:ext cx="792000" cy="7992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0000"/>
                </a:solidFill>
                <a:sym typeface="Arial" panose="020B0604020202020204" pitchFamily="34" charset="0"/>
              </a:endParaRPr>
            </a:p>
          </p:txBody>
        </p:sp>
        <p:sp>
          <p:nvSpPr>
            <p:cNvPr id="22" name="Freeform 29"/>
            <p:cNvSpPr>
              <a:spLocks noChangeAspect="1" noEditPoints="1"/>
            </p:cNvSpPr>
            <p:nvPr/>
          </p:nvSpPr>
          <p:spPr bwMode="auto">
            <a:xfrm>
              <a:off x="5340039" y="2088000"/>
              <a:ext cx="410001" cy="42605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n-lt"/>
                <a:ea typeface="+mn-ea"/>
                <a:sym typeface="Arial" panose="020B0604020202020204" pitchFamily="34" charset="0"/>
              </a:endParaRPr>
            </a:p>
          </p:txBody>
        </p:sp>
      </p:grpSp>
      <p:sp>
        <p:nvSpPr>
          <p:cNvPr id="23" name="矩形 10"/>
          <p:cNvSpPr>
            <a:spLocks noChangeArrowheads="1"/>
          </p:cNvSpPr>
          <p:nvPr/>
        </p:nvSpPr>
        <p:spPr bwMode="auto">
          <a:xfrm>
            <a:off x="4783399" y="5307349"/>
            <a:ext cx="3014128" cy="4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            </a:t>
            </a:r>
            <a:r>
              <a:rPr lang="zh-CN" altLang="en-US" sz="20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统计数据</a:t>
            </a:r>
          </a:p>
        </p:txBody>
      </p:sp>
      <p:grpSp>
        <p:nvGrpSpPr>
          <p:cNvPr id="24" name="Group 16"/>
          <p:cNvGrpSpPr/>
          <p:nvPr/>
        </p:nvGrpSpPr>
        <p:grpSpPr>
          <a:xfrm>
            <a:off x="8925699" y="4768453"/>
            <a:ext cx="964301" cy="964301"/>
            <a:chOff x="4344572" y="1810084"/>
            <a:chExt cx="914400" cy="914400"/>
          </a:xfrm>
          <a:effectLst>
            <a:outerShdw blurRad="254000" dist="152400" dir="2700000" algn="tl" rotWithShape="0">
              <a:prstClr val="black">
                <a:alpha val="40000"/>
              </a:prstClr>
            </a:outerShdw>
          </a:effectLst>
        </p:grpSpPr>
        <p:sp>
          <p:nvSpPr>
            <p:cNvPr id="25" name="Oval 19"/>
            <p:cNvSpPr/>
            <p:nvPr/>
          </p:nvSpPr>
          <p:spPr>
            <a:xfrm>
              <a:off x="4344572" y="1810084"/>
              <a:ext cx="914400" cy="9144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sym typeface="Arial" panose="020B0604020202020204" pitchFamily="34" charset="0"/>
              </a:endParaRPr>
            </a:p>
          </p:txBody>
        </p:sp>
        <p:sp>
          <p:nvSpPr>
            <p:cNvPr id="26" name="Freeform 26"/>
            <p:cNvSpPr>
              <a:spLocks noEditPoints="1"/>
            </p:cNvSpPr>
            <p:nvPr/>
          </p:nvSpPr>
          <p:spPr bwMode="auto">
            <a:xfrm>
              <a:off x="4618575" y="2072638"/>
              <a:ext cx="366393"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mn-lt"/>
                <a:ea typeface="+mn-ea"/>
                <a:sym typeface="Arial" panose="020B0604020202020204" pitchFamily="34" charset="0"/>
              </a:endParaRPr>
            </a:p>
          </p:txBody>
        </p:sp>
      </p:grpSp>
      <p:sp>
        <p:nvSpPr>
          <p:cNvPr id="27" name="矩形 10"/>
          <p:cNvSpPr>
            <a:spLocks noChangeArrowheads="1"/>
          </p:cNvSpPr>
          <p:nvPr/>
        </p:nvSpPr>
        <p:spPr bwMode="auto">
          <a:xfrm>
            <a:off x="9103879" y="5344517"/>
            <a:ext cx="3014128" cy="49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0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              </a:t>
            </a:r>
            <a:r>
              <a:rPr lang="zh-CN" altLang="en-US" sz="20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图形分析</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4587"/>
                                        </p:tgtEl>
                                        <p:attrNameLst>
                                          <p:attrName>style.visibility</p:attrName>
                                        </p:attrNameLst>
                                      </p:cBhvr>
                                      <p:to>
                                        <p:strVal val="visible"/>
                                      </p:to>
                                    </p:set>
                                    <p:animEffect transition="in" filter="fade">
                                      <p:cBhvr>
                                        <p:cTn id="11" dur="500"/>
                                        <p:tgtEl>
                                          <p:spTgt spid="24587"/>
                                        </p:tgtEl>
                                      </p:cBhvr>
                                    </p:animEffect>
                                  </p:childTnLst>
                                </p:cTn>
                              </p:par>
                            </p:childTnLst>
                          </p:cTn>
                        </p:par>
                        <p:par>
                          <p:cTn id="12" fill="hold">
                            <p:stCondLst>
                              <p:cond delay="1500"/>
                            </p:stCondLst>
                            <p:childTnLst>
                              <p:par>
                                <p:cTn id="13" presetID="2" presetClass="entr" presetSubtype="2"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12" presetClass="entr" presetSubtype="4" fill="hold" nodeType="afterEffect">
                                  <p:stCondLst>
                                    <p:cond delay="0"/>
                                  </p:stCondLst>
                                  <p:childTnLst>
                                    <p:set>
                                      <p:cBhvr>
                                        <p:cTn id="19" dur="1" fill="hold">
                                          <p:stCondLst>
                                            <p:cond delay="0"/>
                                          </p:stCondLst>
                                        </p:cTn>
                                        <p:tgtEl>
                                          <p:spTgt spid="24584"/>
                                        </p:tgtEl>
                                        <p:attrNameLst>
                                          <p:attrName>style.visibility</p:attrName>
                                        </p:attrNameLst>
                                      </p:cBhvr>
                                      <p:to>
                                        <p:strVal val="visible"/>
                                      </p:to>
                                    </p:set>
                                    <p:anim calcmode="lin" valueType="num">
                                      <p:cBhvr additive="base">
                                        <p:cTn id="20" dur="500"/>
                                        <p:tgtEl>
                                          <p:spTgt spid="24584"/>
                                        </p:tgtEl>
                                        <p:attrNameLst>
                                          <p:attrName>ppt_y</p:attrName>
                                        </p:attrNameLst>
                                      </p:cBhvr>
                                      <p:tavLst>
                                        <p:tav tm="0">
                                          <p:val>
                                            <p:strVal val="#ppt_y+#ppt_h*1.125000"/>
                                          </p:val>
                                        </p:tav>
                                        <p:tav tm="100000">
                                          <p:val>
                                            <p:strVal val="#ppt_y"/>
                                          </p:val>
                                        </p:tav>
                                      </p:tavLst>
                                    </p:anim>
                                    <p:animEffect transition="in" filter="wipe(up)">
                                      <p:cBhvr>
                                        <p:cTn id="21" dur="500"/>
                                        <p:tgtEl>
                                          <p:spTgt spid="24584"/>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4588"/>
                                        </p:tgtEl>
                                        <p:attrNameLst>
                                          <p:attrName>style.visibility</p:attrName>
                                        </p:attrNameLst>
                                      </p:cBhvr>
                                      <p:to>
                                        <p:strVal val="visible"/>
                                      </p:to>
                                    </p:set>
                                    <p:animEffect transition="in" filter="fade">
                                      <p:cBhvr>
                                        <p:cTn id="24" dur="500"/>
                                        <p:tgtEl>
                                          <p:spTgt spid="24588"/>
                                        </p:tgtEl>
                                      </p:cBhvr>
                                    </p:animEffect>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2" presetClass="entr" presetSubtype="4"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p:tgtEl>
                                          <p:spTgt spid="23"/>
                                        </p:tgtEl>
                                        <p:attrNameLst>
                                          <p:attrName>ppt_y</p:attrName>
                                        </p:attrNameLst>
                                      </p:cBhvr>
                                      <p:tavLst>
                                        <p:tav tm="0">
                                          <p:val>
                                            <p:strVal val="#ppt_y+#ppt_h*1.125000"/>
                                          </p:val>
                                        </p:tav>
                                        <p:tav tm="100000">
                                          <p:val>
                                            <p:strVal val="#ppt_y"/>
                                          </p:val>
                                        </p:tav>
                                      </p:tavLst>
                                    </p:anim>
                                    <p:animEffect transition="in" filter="wipe(up)">
                                      <p:cBhvr>
                                        <p:cTn id="34" dur="500"/>
                                        <p:tgtEl>
                                          <p:spTgt spid="2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4591"/>
                                        </p:tgtEl>
                                        <p:attrNameLst>
                                          <p:attrName>style.visibility</p:attrName>
                                        </p:attrNameLst>
                                      </p:cBhvr>
                                      <p:to>
                                        <p:strVal val="visible"/>
                                      </p:to>
                                    </p:set>
                                    <p:animEffect transition="in" filter="fade">
                                      <p:cBhvr>
                                        <p:cTn id="38" dur="500"/>
                                        <p:tgtEl>
                                          <p:spTgt spid="24591"/>
                                        </p:tgtEl>
                                      </p:cBhvr>
                                    </p:animEffect>
                                  </p:childTnLst>
                                </p:cTn>
                              </p:par>
                            </p:childTnLst>
                          </p:cTn>
                        </p:par>
                        <p:par>
                          <p:cTn id="39" fill="hold">
                            <p:stCondLst>
                              <p:cond delay="4000"/>
                            </p:stCondLst>
                            <p:childTnLst>
                              <p:par>
                                <p:cTn id="40" presetID="2" presetClass="entr" presetSubtype="2"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1+#ppt_w/2"/>
                                          </p:val>
                                        </p:tav>
                                        <p:tav tm="100000">
                                          <p:val>
                                            <p:strVal val="#ppt_x"/>
                                          </p:val>
                                        </p:tav>
                                      </p:tavLst>
                                    </p:anim>
                                    <p:anim calcmode="lin" valueType="num">
                                      <p:cBhvr additive="base">
                                        <p:cTn id="43" dur="500" fill="hold"/>
                                        <p:tgtEl>
                                          <p:spTgt spid="24"/>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12" presetClass="entr" presetSubtype="4"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ppt_y</p:attrName>
                                        </p:attrNameLst>
                                      </p:cBhvr>
                                      <p:tavLst>
                                        <p:tav tm="0">
                                          <p:val>
                                            <p:strVal val="#ppt_y+#ppt_h*1.125000"/>
                                          </p:val>
                                        </p:tav>
                                        <p:tav tm="100000">
                                          <p:val>
                                            <p:strVal val="#ppt_y"/>
                                          </p:val>
                                        </p:tav>
                                      </p:tavLst>
                                    </p:anim>
                                    <p:animEffect transition="in" filter="wipe(up)">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animBg="1" autoUpdateAnimBg="0"/>
      <p:bldP spid="24588" grpId="0" animBg="1" autoUpdateAnimBg="0"/>
      <p:bldP spid="15" grpId="0"/>
      <p:bldP spid="23"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a:t>
            </a:r>
          </a:p>
        </p:txBody>
      </p:sp>
      <p:pic>
        <p:nvPicPr>
          <p:cNvPr id="55" name="Picture 4" descr="C:\Users\Administrator\Desktop\111..png111."/>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902036" y="1058960"/>
            <a:ext cx="3181548" cy="564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 descr="C:\Users\Administrator\Desktop\222.png222"/>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797527" y="1058960"/>
            <a:ext cx="3194759" cy="559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55"/>
                                        </p:tgtEl>
                                        <p:attrNameLst>
                                          <p:attrName>style.visibility</p:attrName>
                                        </p:attrNameLst>
                                      </p:cBhvr>
                                      <p:to>
                                        <p:strVal val="visible"/>
                                      </p:to>
                                    </p:set>
                                    <p:animEffect transition="in" filter="box(in)">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56"/>
                                        </p:tgtEl>
                                        <p:attrNameLst>
                                          <p:attrName>style.visibility</p:attrName>
                                        </p:attrNameLst>
                                      </p:cBhvr>
                                      <p:to>
                                        <p:strVal val="visible"/>
                                      </p:to>
                                    </p:set>
                                    <p:animEffect transition="in" filter="box(in)">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 </a:t>
            </a:r>
            <a:r>
              <a:rPr lang="en-US" altLang="zh-CN" sz="2400" dirty="0">
                <a:latin typeface="Arial" panose="020B0604020202020204" pitchFamily="34" charset="0"/>
                <a:sym typeface="Arial" panose="020B0604020202020204" pitchFamily="34" charset="0"/>
              </a:rPr>
              <a:t>- </a:t>
            </a:r>
            <a:r>
              <a:rPr lang="zh-CN" altLang="en-US" sz="1600" dirty="0">
                <a:solidFill>
                  <a:schemeClr val="bg1">
                    <a:lumMod val="50000"/>
                  </a:schemeClr>
                </a:solidFill>
                <a:latin typeface="Arial" panose="020B0604020202020204" pitchFamily="34" charset="0"/>
                <a:sym typeface="Arial" panose="020B0604020202020204" pitchFamily="34" charset="0"/>
              </a:rPr>
              <a:t>预约信息</a:t>
            </a:r>
          </a:p>
        </p:txBody>
      </p:sp>
      <p:pic>
        <p:nvPicPr>
          <p:cNvPr id="5" name="Picture 4" descr="C:\Users\Administrator\Desktop\1.png1"/>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324919" y="885603"/>
            <a:ext cx="3321275" cy="585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Administrator\Desktop\2.png2"/>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509495" y="880021"/>
            <a:ext cx="3314422" cy="585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569" y="3459950"/>
            <a:ext cx="4701181" cy="405394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379" y="2251048"/>
            <a:ext cx="2160240" cy="2160240"/>
          </a:xfrm>
          <a:prstGeom prst="rect">
            <a:avLst/>
          </a:prstGeom>
        </p:spPr>
      </p:pic>
      <p:sp>
        <p:nvSpPr>
          <p:cNvPr id="12" name="TextBox 11"/>
          <p:cNvSpPr txBox="1"/>
          <p:nvPr/>
        </p:nvSpPr>
        <p:spPr>
          <a:xfrm>
            <a:off x="6213351" y="2680221"/>
            <a:ext cx="2595582" cy="1301895"/>
          </a:xfrm>
          <a:prstGeom prst="rect">
            <a:avLst/>
          </a:prstGeom>
          <a:noFill/>
        </p:spPr>
        <p:txBody>
          <a:bodyPr wrap="none" rtlCol="0">
            <a:spAutoFit/>
          </a:bodyPr>
          <a:lstStyle/>
          <a:p>
            <a:pPr marL="0" lvl="1" algn="l"/>
            <a:r>
              <a:rPr lang="zh-CN" altLang="en-US" sz="1970" b="1" dirty="0">
                <a:solidFill>
                  <a:schemeClr val="accent1"/>
                </a:solidFill>
                <a:latin typeface="微软雅黑" panose="020B0503020204020204" charset="-122"/>
                <a:ea typeface="微软雅黑" panose="020B0503020204020204" charset="-122"/>
              </a:rPr>
              <a:t> </a:t>
            </a:r>
            <a:r>
              <a:rPr lang="zh-CN" altLang="en-US" sz="2800" b="1" dirty="0">
                <a:solidFill>
                  <a:schemeClr val="accent1"/>
                </a:solidFill>
                <a:latin typeface="微软雅黑" panose="020B0503020204020204" charset="-122"/>
                <a:ea typeface="微软雅黑" panose="020B0503020204020204" charset="-122"/>
              </a:rPr>
              <a:t>第一部分</a:t>
            </a:r>
            <a:endParaRPr lang="en-US" altLang="zh-CN" sz="2800" b="1" dirty="0">
              <a:solidFill>
                <a:schemeClr val="accent1"/>
              </a:solidFill>
              <a:latin typeface="微软雅黑" panose="020B0503020204020204" charset="-122"/>
              <a:ea typeface="微软雅黑" panose="020B0503020204020204" charset="-122"/>
            </a:endParaRPr>
          </a:p>
          <a:p>
            <a:pPr marL="0" lvl="1" algn="l"/>
            <a:r>
              <a:rPr lang="zh-CN" altLang="en-US" sz="5060" dirty="0">
                <a:solidFill>
                  <a:schemeClr val="accent1"/>
                </a:solidFill>
                <a:latin typeface="微软雅黑" panose="020B0503020204020204" charset="-122"/>
                <a:ea typeface="微软雅黑" panose="020B0503020204020204" charset="-122"/>
              </a:rPr>
              <a:t>    </a:t>
            </a:r>
            <a:r>
              <a:rPr lang="zh-CN" altLang="en-US" sz="3200" dirty="0">
                <a:solidFill>
                  <a:schemeClr val="accent1"/>
                </a:solidFill>
                <a:latin typeface="微软雅黑" panose="020B0503020204020204" charset="-122"/>
                <a:ea typeface="微软雅黑" panose="020B0503020204020204" charset="-122"/>
              </a:rPr>
              <a:t>在线申请</a:t>
            </a:r>
          </a:p>
        </p:txBody>
      </p:sp>
      <p:cxnSp>
        <p:nvCxnSpPr>
          <p:cNvPr id="13" name="直接连接符 12"/>
          <p:cNvCxnSpPr/>
          <p:nvPr/>
        </p:nvCxnSpPr>
        <p:spPr>
          <a:xfrm flipV="1">
            <a:off x="6023847" y="2542222"/>
            <a:ext cx="0" cy="199784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60277" y="4193821"/>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01</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16" name="组合 15"/>
          <p:cNvGrpSpPr/>
          <p:nvPr/>
        </p:nvGrpSpPr>
        <p:grpSpPr>
          <a:xfrm>
            <a:off x="4052827" y="2505429"/>
            <a:ext cx="1477008" cy="1477008"/>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75" name="TextBox 13"/>
          <p:cNvSpPr txBox="1"/>
          <p:nvPr/>
        </p:nvSpPr>
        <p:spPr>
          <a:xfrm>
            <a:off x="4234631" y="2737376"/>
            <a:ext cx="1269558" cy="1081963"/>
          </a:xfrm>
          <a:prstGeom prst="rect">
            <a:avLst/>
          </a:prstGeom>
          <a:noFill/>
        </p:spPr>
        <p:txBody>
          <a:bodyPr wrap="square" lIns="0" tIns="0" rIns="0" bIns="0" rtlCol="0">
            <a:spAutoFit/>
          </a:bodyPr>
          <a:lstStyle/>
          <a:p>
            <a:r>
              <a:rPr lang="en-US" altLang="zh-CN" sz="7030" b="1" dirty="0">
                <a:solidFill>
                  <a:schemeClr val="accent1"/>
                </a:solidFill>
                <a:latin typeface="Arial" panose="020B0604020202020204" pitchFamily="34" charset="0"/>
                <a:ea typeface="+mj-ea"/>
                <a:cs typeface="Arial" panose="020B0604020202020204" pitchFamily="34" charset="0"/>
              </a:rPr>
              <a:t>01</a:t>
            </a:r>
            <a:endParaRPr lang="zh-CN" altLang="en-US" sz="7030" b="1" dirty="0">
              <a:solidFill>
                <a:schemeClr val="accent1"/>
              </a:solidFill>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anim calcmode="lin" valueType="num">
                                      <p:cBhvr>
                                        <p:cTn id="16" dur="500" fill="hold"/>
                                        <p:tgtEl>
                                          <p:spTgt spid="75"/>
                                        </p:tgtEl>
                                        <p:attrNameLst>
                                          <p:attrName>ppt_x</p:attrName>
                                        </p:attrNameLst>
                                      </p:cBhvr>
                                      <p:tavLst>
                                        <p:tav tm="0">
                                          <p:val>
                                            <p:strVal val="#ppt_x"/>
                                          </p:val>
                                        </p:tav>
                                        <p:tav tm="100000">
                                          <p:val>
                                            <p:strVal val="#ppt_x"/>
                                          </p:val>
                                        </p:tav>
                                      </p:tavLst>
                                    </p:anim>
                                    <p:anim calcmode="lin" valueType="num">
                                      <p:cBhvr>
                                        <p:cTn id="17" dur="500" fill="hold"/>
                                        <p:tgtEl>
                                          <p:spTgt spid="7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 </a:t>
            </a:r>
            <a:r>
              <a:rPr lang="en-US" altLang="zh-CN" sz="2400" dirty="0">
                <a:latin typeface="Arial" panose="020B0604020202020204" pitchFamily="34" charset="0"/>
                <a:sym typeface="Arial" panose="020B0604020202020204" pitchFamily="34" charset="0"/>
              </a:rPr>
              <a:t>- </a:t>
            </a:r>
            <a:r>
              <a:rPr lang="zh-CN" altLang="en-US" sz="1600" dirty="0">
                <a:solidFill>
                  <a:schemeClr val="bg1">
                    <a:lumMod val="50000"/>
                  </a:schemeClr>
                </a:solidFill>
                <a:latin typeface="Arial" panose="020B0604020202020204" pitchFamily="34" charset="0"/>
                <a:sym typeface="Arial" panose="020B0604020202020204" pitchFamily="34" charset="0"/>
              </a:rPr>
              <a:t>实时统计</a:t>
            </a:r>
          </a:p>
        </p:txBody>
      </p:sp>
      <p:pic>
        <p:nvPicPr>
          <p:cNvPr id="7" name="Picture 4" descr="C:\Users\Administrator\Desktop\3.png3"/>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185405" y="950442"/>
            <a:ext cx="3258319" cy="575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Administrator\Desktop\4.png4"/>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509495" y="957174"/>
            <a:ext cx="3256074" cy="574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 </a:t>
            </a:r>
            <a:r>
              <a:rPr lang="en-US" altLang="zh-CN" sz="2400" dirty="0">
                <a:latin typeface="Arial" panose="020B0604020202020204" pitchFamily="34" charset="0"/>
                <a:sym typeface="Arial" panose="020B0604020202020204" pitchFamily="34" charset="0"/>
              </a:rPr>
              <a:t>- </a:t>
            </a:r>
            <a:r>
              <a:rPr lang="zh-CN" altLang="en-US" sz="1600" dirty="0">
                <a:solidFill>
                  <a:schemeClr val="bg1">
                    <a:lumMod val="50000"/>
                  </a:schemeClr>
                </a:solidFill>
                <a:latin typeface="Arial" panose="020B0604020202020204" pitchFamily="34" charset="0"/>
                <a:sym typeface="Arial" panose="020B0604020202020204" pitchFamily="34" charset="0"/>
              </a:rPr>
              <a:t>工作实效</a:t>
            </a:r>
          </a:p>
        </p:txBody>
      </p:sp>
      <p:pic>
        <p:nvPicPr>
          <p:cNvPr id="3" name="Picture 4" descr="C:\Users\Administrator\Desktop\5.png5"/>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091879" y="1238474"/>
            <a:ext cx="3114303" cy="549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C:\Users\Administrator\Desktop\6.png6"/>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941543" y="1168053"/>
            <a:ext cx="3077840" cy="549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 </a:t>
            </a:r>
            <a:r>
              <a:rPr lang="en-US" altLang="zh-CN" sz="2400" dirty="0">
                <a:latin typeface="Arial" panose="020B0604020202020204" pitchFamily="34" charset="0"/>
                <a:sym typeface="Arial" panose="020B0604020202020204" pitchFamily="34" charset="0"/>
              </a:rPr>
              <a:t>- </a:t>
            </a:r>
            <a:r>
              <a:rPr lang="zh-CN" altLang="en-US" sz="1600" dirty="0">
                <a:solidFill>
                  <a:schemeClr val="bg1">
                    <a:lumMod val="50000"/>
                  </a:schemeClr>
                </a:solidFill>
                <a:latin typeface="Arial" panose="020B0604020202020204" pitchFamily="34" charset="0"/>
                <a:sym typeface="Arial" panose="020B0604020202020204" pitchFamily="34" charset="0"/>
              </a:rPr>
              <a:t>评价分析</a:t>
            </a:r>
          </a:p>
        </p:txBody>
      </p:sp>
      <p:pic>
        <p:nvPicPr>
          <p:cNvPr id="3" name="Picture 4" descr="C:\Users\Administrator\Desktop\7.png7"/>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748855" y="1024037"/>
            <a:ext cx="3112715" cy="550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C:\Users\Administrator\Desktop\8.png8"/>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725519" y="1059334"/>
            <a:ext cx="3076222" cy="549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 </a:t>
            </a:r>
            <a:r>
              <a:rPr lang="en-US" altLang="zh-CN" sz="2400" dirty="0">
                <a:latin typeface="Arial" panose="020B0604020202020204" pitchFamily="34" charset="0"/>
                <a:sym typeface="Arial" panose="020B0604020202020204" pitchFamily="34" charset="0"/>
              </a:rPr>
              <a:t>- </a:t>
            </a:r>
            <a:r>
              <a:rPr lang="zh-CN" altLang="en-US" sz="1600" dirty="0">
                <a:solidFill>
                  <a:schemeClr val="bg1">
                    <a:lumMod val="50000"/>
                  </a:schemeClr>
                </a:solidFill>
                <a:latin typeface="Arial" panose="020B0604020202020204" pitchFamily="34" charset="0"/>
                <a:sym typeface="Arial" panose="020B0604020202020204" pitchFamily="34" charset="0"/>
              </a:rPr>
              <a:t>被拒信息</a:t>
            </a:r>
          </a:p>
        </p:txBody>
      </p:sp>
      <p:pic>
        <p:nvPicPr>
          <p:cNvPr id="3" name="图片 1"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817" y="2698750"/>
            <a:ext cx="34290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descr="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1817" y="2330450"/>
            <a:ext cx="3427413"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领导查询 </a:t>
            </a:r>
            <a:r>
              <a:rPr lang="en-US" altLang="zh-CN" sz="2400" dirty="0">
                <a:latin typeface="Arial" panose="020B0604020202020204" pitchFamily="34" charset="0"/>
                <a:sym typeface="Arial" panose="020B0604020202020204" pitchFamily="34" charset="0"/>
              </a:rPr>
              <a:t>- </a:t>
            </a:r>
            <a:r>
              <a:rPr lang="zh-CN" altLang="en-US" sz="1600" dirty="0">
                <a:solidFill>
                  <a:schemeClr val="bg1">
                    <a:lumMod val="50000"/>
                  </a:schemeClr>
                </a:solidFill>
                <a:latin typeface="Arial" panose="020B0604020202020204" pitchFamily="34" charset="0"/>
                <a:sym typeface="Arial" panose="020B0604020202020204" pitchFamily="34" charset="0"/>
              </a:rPr>
              <a:t>预约超限</a:t>
            </a:r>
          </a:p>
        </p:txBody>
      </p:sp>
      <p:pic>
        <p:nvPicPr>
          <p:cNvPr id="3" name="Picture 4" descr="C:\Users\Administrator\Desktop\11.png11"/>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604839" y="952029"/>
            <a:ext cx="3322389" cy="59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C:\Users\Administrator\Desktop\12.png12"/>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653511" y="1024262"/>
            <a:ext cx="3306260" cy="581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500"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636319" y="2422965"/>
            <a:ext cx="2565895" cy="1015663"/>
          </a:xfrm>
          <a:prstGeom prst="rect">
            <a:avLst/>
          </a:prstGeom>
          <a:noFill/>
        </p:spPr>
        <p:txBody>
          <a:bodyPr wrap="none" rtlCol="0">
            <a:spAutoFit/>
          </a:bodyPr>
          <a:lstStyle/>
          <a:p>
            <a:pPr marL="0" lvl="1"/>
            <a:r>
              <a:rPr lang="zh-CN" altLang="en-US" sz="1970" b="1" dirty="0">
                <a:solidFill>
                  <a:schemeClr val="accent1"/>
                </a:solidFill>
                <a:latin typeface="微软雅黑" panose="020B0503020204020204" charset="-122"/>
                <a:ea typeface="微软雅黑" panose="020B0503020204020204" charset="-122"/>
              </a:rPr>
              <a:t> </a:t>
            </a:r>
            <a:r>
              <a:rPr lang="zh-CN" altLang="en-US" sz="2800" b="1" dirty="0">
                <a:solidFill>
                  <a:schemeClr val="accent1"/>
                </a:solidFill>
                <a:latin typeface="微软雅黑" panose="020B0503020204020204" charset="-122"/>
                <a:ea typeface="微软雅黑" panose="020B0503020204020204" charset="-122"/>
              </a:rPr>
              <a:t>第四部分</a:t>
            </a:r>
            <a:endParaRPr lang="en-US" altLang="zh-CN" sz="2800" b="1" dirty="0">
              <a:solidFill>
                <a:schemeClr val="accent1"/>
              </a:solidFill>
              <a:latin typeface="微软雅黑" panose="020B0503020204020204" charset="-122"/>
              <a:ea typeface="微软雅黑" panose="020B0503020204020204" charset="-122"/>
            </a:endParaRPr>
          </a:p>
          <a:p>
            <a:pPr marL="0" lvl="1" algn="ctr"/>
            <a:r>
              <a:rPr lang="zh-CN" altLang="en-US" sz="3200" dirty="0">
                <a:solidFill>
                  <a:schemeClr val="accent1"/>
                </a:solidFill>
                <a:latin typeface="微软雅黑" panose="020B0503020204020204" charset="-122"/>
                <a:ea typeface="微软雅黑" panose="020B0503020204020204" charset="-122"/>
              </a:rPr>
              <a:t>     后台管理</a:t>
            </a:r>
            <a:endParaRPr lang="en-US" altLang="zh-CN" sz="5060" dirty="0">
              <a:solidFill>
                <a:schemeClr val="accent1"/>
              </a:solidFill>
              <a:latin typeface="微软雅黑" panose="020B0503020204020204" charset="-122"/>
              <a:ea typeface="微软雅黑" panose="020B0503020204020204" charset="-122"/>
            </a:endParaRPr>
          </a:p>
        </p:txBody>
      </p:sp>
      <p:cxnSp>
        <p:nvCxnSpPr>
          <p:cNvPr id="13" name="直接连接符 12"/>
          <p:cNvCxnSpPr/>
          <p:nvPr/>
        </p:nvCxnSpPr>
        <p:spPr>
          <a:xfrm flipV="1">
            <a:off x="7230791" y="2284966"/>
            <a:ext cx="0" cy="199784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67221" y="3936565"/>
            <a:ext cx="1269558" cy="346249"/>
          </a:xfrm>
          <a:prstGeom prst="rect">
            <a:avLst/>
          </a:prstGeom>
          <a:noFill/>
        </p:spPr>
        <p:txBody>
          <a:bodyPr wrap="square" lIns="0" tIns="0" rIns="0" bIns="0" rtlCol="0">
            <a:spAutoFit/>
          </a:bodyPr>
          <a:lstStyle/>
          <a:p>
            <a:r>
              <a:rPr lang="en-US" altLang="zh-CN" sz="2250" dirty="0">
                <a:solidFill>
                  <a:schemeClr val="tx1">
                    <a:lumMod val="65000"/>
                    <a:lumOff val="35000"/>
                  </a:schemeClr>
                </a:solidFill>
                <a:latin typeface="Arial" panose="020B0604020202020204" pitchFamily="34" charset="0"/>
                <a:ea typeface="+mj-ea"/>
                <a:cs typeface="Arial" panose="020B0604020202020204" pitchFamily="34" charset="0"/>
              </a:rPr>
              <a:t>PART 04</a:t>
            </a:r>
            <a:endParaRPr lang="zh-CN" altLang="en-US" sz="225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16" name="组合 15"/>
          <p:cNvGrpSpPr/>
          <p:nvPr/>
        </p:nvGrpSpPr>
        <p:grpSpPr>
          <a:xfrm>
            <a:off x="5259771" y="2248173"/>
            <a:ext cx="1477008" cy="1477008"/>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75" name="TextBox 13"/>
          <p:cNvSpPr txBox="1"/>
          <p:nvPr/>
        </p:nvSpPr>
        <p:spPr>
          <a:xfrm>
            <a:off x="5441575" y="2480120"/>
            <a:ext cx="1269558" cy="1081963"/>
          </a:xfrm>
          <a:prstGeom prst="rect">
            <a:avLst/>
          </a:prstGeom>
          <a:noFill/>
        </p:spPr>
        <p:txBody>
          <a:bodyPr wrap="square" lIns="0" tIns="0" rIns="0" bIns="0" rtlCol="0">
            <a:spAutoFit/>
          </a:bodyPr>
          <a:lstStyle/>
          <a:p>
            <a:r>
              <a:rPr lang="en-US" altLang="zh-CN" sz="7030" b="1" dirty="0">
                <a:solidFill>
                  <a:schemeClr val="accent1"/>
                </a:solidFill>
                <a:latin typeface="Arial" panose="020B0604020202020204" pitchFamily="34" charset="0"/>
                <a:ea typeface="+mj-ea"/>
                <a:cs typeface="Arial" panose="020B0604020202020204" pitchFamily="34" charset="0"/>
              </a:rPr>
              <a:t>04</a:t>
            </a:r>
            <a:endParaRPr lang="zh-CN" altLang="en-US" sz="7030" b="1" dirty="0">
              <a:solidFill>
                <a:schemeClr val="accent1"/>
              </a:solidFill>
              <a:latin typeface="Arial" panose="020B0604020202020204" pitchFamily="34" charset="0"/>
              <a:ea typeface="+mj-ea"/>
              <a:cs typeface="Arial" panose="020B0604020202020204" pitchFamily="34" charset="0"/>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417266" y="2464197"/>
            <a:ext cx="3923877" cy="4691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anim calcmode="lin" valueType="num">
                                      <p:cBhvr>
                                        <p:cTn id="16" dur="500" fill="hold"/>
                                        <p:tgtEl>
                                          <p:spTgt spid="75"/>
                                        </p:tgtEl>
                                        <p:attrNameLst>
                                          <p:attrName>ppt_x</p:attrName>
                                        </p:attrNameLst>
                                      </p:cBhvr>
                                      <p:tavLst>
                                        <p:tav tm="0">
                                          <p:val>
                                            <p:strVal val="#ppt_x"/>
                                          </p:val>
                                        </p:tav>
                                        <p:tav tm="100000">
                                          <p:val>
                                            <p:strVal val="#ppt_x"/>
                                          </p:val>
                                        </p:tav>
                                      </p:tavLst>
                                    </p:anim>
                                    <p:anim calcmode="lin" valueType="num">
                                      <p:cBhvr>
                                        <p:cTn id="17" dur="500" fill="hold"/>
                                        <p:tgtEl>
                                          <p:spTgt spid="7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软件框架设计</a:t>
            </a:r>
          </a:p>
        </p:txBody>
      </p:sp>
      <p:sp>
        <p:nvSpPr>
          <p:cNvPr id="20" name="KSO_Shape"/>
          <p:cNvSpPr/>
          <p:nvPr/>
        </p:nvSpPr>
        <p:spPr bwMode="auto">
          <a:xfrm>
            <a:off x="3645354" y="5146374"/>
            <a:ext cx="789296" cy="420958"/>
          </a:xfrm>
          <a:custGeom>
            <a:avLst/>
            <a:gdLst>
              <a:gd name="T0" fmla="*/ 206912238 w 8379"/>
              <a:gd name="T1" fmla="*/ 207460042 h 4457"/>
              <a:gd name="T2" fmla="*/ 206912238 w 8379"/>
              <a:gd name="T3" fmla="*/ 207460042 h 4457"/>
              <a:gd name="T4" fmla="*/ 206912238 w 8379"/>
              <a:gd name="T5" fmla="*/ 207460042 h 4457"/>
              <a:gd name="T6" fmla="*/ 206912238 w 8379"/>
              <a:gd name="T7" fmla="*/ 207460042 h 4457"/>
              <a:gd name="T8" fmla="*/ 206912238 w 8379"/>
              <a:gd name="T9" fmla="*/ 207460042 h 4457"/>
              <a:gd name="T10" fmla="*/ 206912238 w 8379"/>
              <a:gd name="T11" fmla="*/ 207460042 h 4457"/>
              <a:gd name="T12" fmla="*/ 206912238 w 8379"/>
              <a:gd name="T13" fmla="*/ 207460042 h 4457"/>
              <a:gd name="T14" fmla="*/ 206912238 w 8379"/>
              <a:gd name="T15" fmla="*/ 207460042 h 4457"/>
              <a:gd name="T16" fmla="*/ 206912238 w 8379"/>
              <a:gd name="T17" fmla="*/ 207460042 h 4457"/>
              <a:gd name="T18" fmla="*/ 206912238 w 8379"/>
              <a:gd name="T19" fmla="*/ 207460042 h 4457"/>
              <a:gd name="T20" fmla="*/ 206912238 w 8379"/>
              <a:gd name="T21" fmla="*/ 207460042 h 4457"/>
              <a:gd name="T22" fmla="*/ 206912238 w 8379"/>
              <a:gd name="T23" fmla="*/ 207460042 h 4457"/>
              <a:gd name="T24" fmla="*/ 206912238 w 8379"/>
              <a:gd name="T25" fmla="*/ 207460042 h 4457"/>
              <a:gd name="T26" fmla="*/ 206912238 w 8379"/>
              <a:gd name="T27" fmla="*/ 207460042 h 4457"/>
              <a:gd name="T28" fmla="*/ 206912238 w 8379"/>
              <a:gd name="T29" fmla="*/ 207460042 h 4457"/>
              <a:gd name="T30" fmla="*/ 206912238 w 8379"/>
              <a:gd name="T31" fmla="*/ 207460042 h 4457"/>
              <a:gd name="T32" fmla="*/ 206912238 w 8379"/>
              <a:gd name="T33" fmla="*/ 207460042 h 4457"/>
              <a:gd name="T34" fmla="*/ 206912238 w 8379"/>
              <a:gd name="T35" fmla="*/ 207460042 h 4457"/>
              <a:gd name="T36" fmla="*/ 206912238 w 8379"/>
              <a:gd name="T37" fmla="*/ 207460042 h 4457"/>
              <a:gd name="T38" fmla="*/ 206912238 w 8379"/>
              <a:gd name="T39" fmla="*/ 207460042 h 4457"/>
              <a:gd name="T40" fmla="*/ 206912238 w 8379"/>
              <a:gd name="T41" fmla="*/ 207460042 h 4457"/>
              <a:gd name="T42" fmla="*/ 206912238 w 8379"/>
              <a:gd name="T43" fmla="*/ 207460042 h 4457"/>
              <a:gd name="T44" fmla="*/ 206912238 w 8379"/>
              <a:gd name="T45" fmla="*/ 207460042 h 4457"/>
              <a:gd name="T46" fmla="*/ 206912238 w 8379"/>
              <a:gd name="T47" fmla="*/ 207460042 h 4457"/>
              <a:gd name="T48" fmla="*/ 206912238 w 8379"/>
              <a:gd name="T49" fmla="*/ 207460042 h 4457"/>
              <a:gd name="T50" fmla="*/ 206912238 w 8379"/>
              <a:gd name="T51" fmla="*/ 207460042 h 4457"/>
              <a:gd name="T52" fmla="*/ 206912238 w 8379"/>
              <a:gd name="T53" fmla="*/ 207460042 h 4457"/>
              <a:gd name="T54" fmla="*/ 206912238 w 8379"/>
              <a:gd name="T55" fmla="*/ 207460042 h 4457"/>
              <a:gd name="T56" fmla="*/ 206912238 w 8379"/>
              <a:gd name="T57" fmla="*/ 207460042 h 4457"/>
              <a:gd name="T58" fmla="*/ 206912238 w 8379"/>
              <a:gd name="T59" fmla="*/ 207460042 h 4457"/>
              <a:gd name="T60" fmla="*/ 206912238 w 8379"/>
              <a:gd name="T61" fmla="*/ 207460042 h 4457"/>
              <a:gd name="T62" fmla="*/ 206912238 w 8379"/>
              <a:gd name="T63" fmla="*/ 207460042 h 4457"/>
              <a:gd name="T64" fmla="*/ 206912238 w 8379"/>
              <a:gd name="T65" fmla="*/ 207460042 h 4457"/>
              <a:gd name="T66" fmla="*/ 206912238 w 8379"/>
              <a:gd name="T67" fmla="*/ 207460042 h 4457"/>
              <a:gd name="T68" fmla="*/ 206912238 w 8379"/>
              <a:gd name="T69" fmla="*/ 207460042 h 4457"/>
              <a:gd name="T70" fmla="*/ 206912238 w 8379"/>
              <a:gd name="T71" fmla="*/ 207460042 h 4457"/>
              <a:gd name="T72" fmla="*/ 206912238 w 8379"/>
              <a:gd name="T73" fmla="*/ 207460042 h 4457"/>
              <a:gd name="T74" fmla="*/ 206912238 w 8379"/>
              <a:gd name="T75" fmla="*/ 207460042 h 4457"/>
              <a:gd name="T76" fmla="*/ 206912238 w 8379"/>
              <a:gd name="T77" fmla="*/ 207460042 h 4457"/>
              <a:gd name="T78" fmla="*/ 206912238 w 8379"/>
              <a:gd name="T79" fmla="*/ 207460042 h 4457"/>
              <a:gd name="T80" fmla="*/ 206912238 w 8379"/>
              <a:gd name="T81" fmla="*/ 207460042 h 4457"/>
              <a:gd name="T82" fmla="*/ 206912238 w 8379"/>
              <a:gd name="T83" fmla="*/ 207460042 h 4457"/>
              <a:gd name="T84" fmla="*/ 206912238 w 8379"/>
              <a:gd name="T85" fmla="*/ 207460042 h 4457"/>
              <a:gd name="T86" fmla="*/ 206912238 w 8379"/>
              <a:gd name="T87" fmla="*/ 207460042 h 4457"/>
              <a:gd name="T88" fmla="*/ 206912238 w 8379"/>
              <a:gd name="T89" fmla="*/ 207460042 h 4457"/>
              <a:gd name="T90" fmla="*/ 206912238 w 8379"/>
              <a:gd name="T91" fmla="*/ 207460042 h 4457"/>
              <a:gd name="T92" fmla="*/ 206912238 w 8379"/>
              <a:gd name="T93" fmla="*/ 207460042 h 4457"/>
              <a:gd name="T94" fmla="*/ 206912238 w 8379"/>
              <a:gd name="T95" fmla="*/ 207460042 h 4457"/>
              <a:gd name="T96" fmla="*/ 206912238 w 8379"/>
              <a:gd name="T97" fmla="*/ 207460042 h 4457"/>
              <a:gd name="T98" fmla="*/ 206912238 w 8379"/>
              <a:gd name="T99" fmla="*/ 207460042 h 4457"/>
              <a:gd name="T100" fmla="*/ 206912238 w 8379"/>
              <a:gd name="T101" fmla="*/ 207460042 h 4457"/>
              <a:gd name="T102" fmla="*/ 206912238 w 8379"/>
              <a:gd name="T103" fmla="*/ 207460042 h 4457"/>
              <a:gd name="T104" fmla="*/ 206912238 w 8379"/>
              <a:gd name="T105" fmla="*/ 207460042 h 4457"/>
              <a:gd name="T106" fmla="*/ 206912238 w 8379"/>
              <a:gd name="T107" fmla="*/ 207460042 h 44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79" h="4457">
                <a:moveTo>
                  <a:pt x="8379" y="0"/>
                </a:moveTo>
                <a:lnTo>
                  <a:pt x="4877" y="1121"/>
                </a:lnTo>
                <a:lnTo>
                  <a:pt x="5949" y="1618"/>
                </a:lnTo>
                <a:lnTo>
                  <a:pt x="5895" y="1677"/>
                </a:lnTo>
                <a:lnTo>
                  <a:pt x="5841" y="1733"/>
                </a:lnTo>
                <a:lnTo>
                  <a:pt x="5785" y="1788"/>
                </a:lnTo>
                <a:lnTo>
                  <a:pt x="5730" y="1841"/>
                </a:lnTo>
                <a:lnTo>
                  <a:pt x="5676" y="1893"/>
                </a:lnTo>
                <a:lnTo>
                  <a:pt x="5621" y="1942"/>
                </a:lnTo>
                <a:lnTo>
                  <a:pt x="5566" y="1991"/>
                </a:lnTo>
                <a:lnTo>
                  <a:pt x="5509" y="2037"/>
                </a:lnTo>
                <a:lnTo>
                  <a:pt x="5454" y="2081"/>
                </a:lnTo>
                <a:lnTo>
                  <a:pt x="5398" y="2124"/>
                </a:lnTo>
                <a:lnTo>
                  <a:pt x="5342" y="2166"/>
                </a:lnTo>
                <a:lnTo>
                  <a:pt x="5286" y="2206"/>
                </a:lnTo>
                <a:lnTo>
                  <a:pt x="5230" y="2244"/>
                </a:lnTo>
                <a:lnTo>
                  <a:pt x="5173" y="2282"/>
                </a:lnTo>
                <a:lnTo>
                  <a:pt x="5117" y="2318"/>
                </a:lnTo>
                <a:lnTo>
                  <a:pt x="5060" y="2351"/>
                </a:lnTo>
                <a:lnTo>
                  <a:pt x="5003" y="2384"/>
                </a:lnTo>
                <a:lnTo>
                  <a:pt x="4946" y="2415"/>
                </a:lnTo>
                <a:lnTo>
                  <a:pt x="4889" y="2445"/>
                </a:lnTo>
                <a:lnTo>
                  <a:pt x="4832" y="2474"/>
                </a:lnTo>
                <a:lnTo>
                  <a:pt x="4775" y="2501"/>
                </a:lnTo>
                <a:lnTo>
                  <a:pt x="4718" y="2528"/>
                </a:lnTo>
                <a:lnTo>
                  <a:pt x="4661" y="2553"/>
                </a:lnTo>
                <a:lnTo>
                  <a:pt x="4603" y="2577"/>
                </a:lnTo>
                <a:lnTo>
                  <a:pt x="4547" y="2598"/>
                </a:lnTo>
                <a:lnTo>
                  <a:pt x="4489" y="2620"/>
                </a:lnTo>
                <a:lnTo>
                  <a:pt x="4431" y="2640"/>
                </a:lnTo>
                <a:lnTo>
                  <a:pt x="4374" y="2660"/>
                </a:lnTo>
                <a:lnTo>
                  <a:pt x="4316" y="2679"/>
                </a:lnTo>
                <a:lnTo>
                  <a:pt x="4259" y="2696"/>
                </a:lnTo>
                <a:lnTo>
                  <a:pt x="4202" y="2712"/>
                </a:lnTo>
                <a:lnTo>
                  <a:pt x="4145" y="2727"/>
                </a:lnTo>
                <a:lnTo>
                  <a:pt x="4087" y="2742"/>
                </a:lnTo>
                <a:lnTo>
                  <a:pt x="4029" y="2756"/>
                </a:lnTo>
                <a:lnTo>
                  <a:pt x="3973" y="2768"/>
                </a:lnTo>
                <a:lnTo>
                  <a:pt x="3915" y="2780"/>
                </a:lnTo>
                <a:lnTo>
                  <a:pt x="3858" y="2792"/>
                </a:lnTo>
                <a:lnTo>
                  <a:pt x="3801" y="2801"/>
                </a:lnTo>
                <a:lnTo>
                  <a:pt x="3687" y="2820"/>
                </a:lnTo>
                <a:lnTo>
                  <a:pt x="3573" y="2836"/>
                </a:lnTo>
                <a:lnTo>
                  <a:pt x="3460" y="2849"/>
                </a:lnTo>
                <a:lnTo>
                  <a:pt x="3347" y="2861"/>
                </a:lnTo>
                <a:lnTo>
                  <a:pt x="3236" y="2871"/>
                </a:lnTo>
                <a:lnTo>
                  <a:pt x="3124" y="2878"/>
                </a:lnTo>
                <a:lnTo>
                  <a:pt x="3014" y="2884"/>
                </a:lnTo>
                <a:lnTo>
                  <a:pt x="2905" y="2890"/>
                </a:lnTo>
                <a:lnTo>
                  <a:pt x="2795" y="2894"/>
                </a:lnTo>
                <a:lnTo>
                  <a:pt x="2579" y="2900"/>
                </a:lnTo>
                <a:lnTo>
                  <a:pt x="2369" y="2906"/>
                </a:lnTo>
                <a:lnTo>
                  <a:pt x="2163" y="2912"/>
                </a:lnTo>
                <a:lnTo>
                  <a:pt x="2062" y="2916"/>
                </a:lnTo>
                <a:lnTo>
                  <a:pt x="1961" y="2921"/>
                </a:lnTo>
                <a:lnTo>
                  <a:pt x="1863" y="2927"/>
                </a:lnTo>
                <a:lnTo>
                  <a:pt x="1767" y="2936"/>
                </a:lnTo>
                <a:lnTo>
                  <a:pt x="1671" y="2945"/>
                </a:lnTo>
                <a:lnTo>
                  <a:pt x="1577" y="2957"/>
                </a:lnTo>
                <a:lnTo>
                  <a:pt x="1486" y="2970"/>
                </a:lnTo>
                <a:lnTo>
                  <a:pt x="1440" y="2979"/>
                </a:lnTo>
                <a:lnTo>
                  <a:pt x="1396" y="2987"/>
                </a:lnTo>
                <a:lnTo>
                  <a:pt x="1351" y="2996"/>
                </a:lnTo>
                <a:lnTo>
                  <a:pt x="1307" y="3005"/>
                </a:lnTo>
                <a:lnTo>
                  <a:pt x="1264" y="3016"/>
                </a:lnTo>
                <a:lnTo>
                  <a:pt x="1220" y="3028"/>
                </a:lnTo>
                <a:lnTo>
                  <a:pt x="1178" y="3040"/>
                </a:lnTo>
                <a:lnTo>
                  <a:pt x="1136" y="3052"/>
                </a:lnTo>
                <a:lnTo>
                  <a:pt x="1094" y="3066"/>
                </a:lnTo>
                <a:lnTo>
                  <a:pt x="1054" y="3081"/>
                </a:lnTo>
                <a:lnTo>
                  <a:pt x="1014" y="3096"/>
                </a:lnTo>
                <a:lnTo>
                  <a:pt x="974" y="3113"/>
                </a:lnTo>
                <a:lnTo>
                  <a:pt x="935" y="3131"/>
                </a:lnTo>
                <a:lnTo>
                  <a:pt x="896" y="3149"/>
                </a:lnTo>
                <a:lnTo>
                  <a:pt x="858" y="3168"/>
                </a:lnTo>
                <a:lnTo>
                  <a:pt x="820" y="3190"/>
                </a:lnTo>
                <a:lnTo>
                  <a:pt x="784" y="3212"/>
                </a:lnTo>
                <a:lnTo>
                  <a:pt x="746" y="3234"/>
                </a:lnTo>
                <a:lnTo>
                  <a:pt x="710" y="3258"/>
                </a:lnTo>
                <a:lnTo>
                  <a:pt x="675" y="3284"/>
                </a:lnTo>
                <a:lnTo>
                  <a:pt x="641" y="3310"/>
                </a:lnTo>
                <a:lnTo>
                  <a:pt x="607" y="3338"/>
                </a:lnTo>
                <a:lnTo>
                  <a:pt x="573" y="3366"/>
                </a:lnTo>
                <a:lnTo>
                  <a:pt x="541" y="3396"/>
                </a:lnTo>
                <a:lnTo>
                  <a:pt x="509" y="3429"/>
                </a:lnTo>
                <a:lnTo>
                  <a:pt x="477" y="3461"/>
                </a:lnTo>
                <a:lnTo>
                  <a:pt x="446" y="3496"/>
                </a:lnTo>
                <a:lnTo>
                  <a:pt x="416" y="3532"/>
                </a:lnTo>
                <a:lnTo>
                  <a:pt x="387" y="3569"/>
                </a:lnTo>
                <a:lnTo>
                  <a:pt x="359" y="3608"/>
                </a:lnTo>
                <a:lnTo>
                  <a:pt x="330" y="3648"/>
                </a:lnTo>
                <a:lnTo>
                  <a:pt x="303" y="3690"/>
                </a:lnTo>
                <a:lnTo>
                  <a:pt x="276" y="3734"/>
                </a:lnTo>
                <a:lnTo>
                  <a:pt x="251" y="3778"/>
                </a:lnTo>
                <a:lnTo>
                  <a:pt x="225" y="3825"/>
                </a:lnTo>
                <a:lnTo>
                  <a:pt x="201" y="3874"/>
                </a:lnTo>
                <a:lnTo>
                  <a:pt x="177" y="3923"/>
                </a:lnTo>
                <a:lnTo>
                  <a:pt x="155" y="3976"/>
                </a:lnTo>
                <a:lnTo>
                  <a:pt x="132" y="4029"/>
                </a:lnTo>
                <a:lnTo>
                  <a:pt x="111" y="4085"/>
                </a:lnTo>
                <a:lnTo>
                  <a:pt x="90" y="4142"/>
                </a:lnTo>
                <a:lnTo>
                  <a:pt x="71" y="4202"/>
                </a:lnTo>
                <a:lnTo>
                  <a:pt x="51" y="4262"/>
                </a:lnTo>
                <a:lnTo>
                  <a:pt x="33" y="4325"/>
                </a:lnTo>
                <a:lnTo>
                  <a:pt x="15" y="4390"/>
                </a:lnTo>
                <a:lnTo>
                  <a:pt x="0" y="4457"/>
                </a:lnTo>
                <a:lnTo>
                  <a:pt x="36" y="4393"/>
                </a:lnTo>
                <a:lnTo>
                  <a:pt x="74" y="4330"/>
                </a:lnTo>
                <a:lnTo>
                  <a:pt x="111" y="4271"/>
                </a:lnTo>
                <a:lnTo>
                  <a:pt x="150" y="4214"/>
                </a:lnTo>
                <a:lnTo>
                  <a:pt x="188" y="4159"/>
                </a:lnTo>
                <a:lnTo>
                  <a:pt x="227" y="4107"/>
                </a:lnTo>
                <a:lnTo>
                  <a:pt x="265" y="4057"/>
                </a:lnTo>
                <a:lnTo>
                  <a:pt x="305" y="4009"/>
                </a:lnTo>
                <a:lnTo>
                  <a:pt x="344" y="3963"/>
                </a:lnTo>
                <a:lnTo>
                  <a:pt x="384" y="3920"/>
                </a:lnTo>
                <a:lnTo>
                  <a:pt x="423" y="3879"/>
                </a:lnTo>
                <a:lnTo>
                  <a:pt x="464" y="3839"/>
                </a:lnTo>
                <a:lnTo>
                  <a:pt x="505" y="3802"/>
                </a:lnTo>
                <a:lnTo>
                  <a:pt x="546" y="3767"/>
                </a:lnTo>
                <a:lnTo>
                  <a:pt x="588" y="3734"/>
                </a:lnTo>
                <a:lnTo>
                  <a:pt x="629" y="3702"/>
                </a:lnTo>
                <a:lnTo>
                  <a:pt x="671" y="3674"/>
                </a:lnTo>
                <a:lnTo>
                  <a:pt x="714" y="3646"/>
                </a:lnTo>
                <a:lnTo>
                  <a:pt x="756" y="3621"/>
                </a:lnTo>
                <a:lnTo>
                  <a:pt x="799" y="3597"/>
                </a:lnTo>
                <a:lnTo>
                  <a:pt x="842" y="3575"/>
                </a:lnTo>
                <a:lnTo>
                  <a:pt x="886" y="3555"/>
                </a:lnTo>
                <a:lnTo>
                  <a:pt x="929" y="3536"/>
                </a:lnTo>
                <a:lnTo>
                  <a:pt x="973" y="3519"/>
                </a:lnTo>
                <a:lnTo>
                  <a:pt x="1018" y="3503"/>
                </a:lnTo>
                <a:lnTo>
                  <a:pt x="1062" y="3489"/>
                </a:lnTo>
                <a:lnTo>
                  <a:pt x="1108" y="3477"/>
                </a:lnTo>
                <a:lnTo>
                  <a:pt x="1153" y="3466"/>
                </a:lnTo>
                <a:lnTo>
                  <a:pt x="1199" y="3456"/>
                </a:lnTo>
                <a:lnTo>
                  <a:pt x="1244" y="3448"/>
                </a:lnTo>
                <a:lnTo>
                  <a:pt x="1291" y="3441"/>
                </a:lnTo>
                <a:lnTo>
                  <a:pt x="1337" y="3435"/>
                </a:lnTo>
                <a:lnTo>
                  <a:pt x="1384" y="3431"/>
                </a:lnTo>
                <a:lnTo>
                  <a:pt x="1432" y="3428"/>
                </a:lnTo>
                <a:lnTo>
                  <a:pt x="1479" y="3425"/>
                </a:lnTo>
                <a:lnTo>
                  <a:pt x="1527" y="3425"/>
                </a:lnTo>
                <a:lnTo>
                  <a:pt x="1575" y="3425"/>
                </a:lnTo>
                <a:lnTo>
                  <a:pt x="1624" y="3426"/>
                </a:lnTo>
                <a:lnTo>
                  <a:pt x="1672" y="3429"/>
                </a:lnTo>
                <a:lnTo>
                  <a:pt x="1721" y="3431"/>
                </a:lnTo>
                <a:lnTo>
                  <a:pt x="1770" y="3436"/>
                </a:lnTo>
                <a:lnTo>
                  <a:pt x="1821" y="3441"/>
                </a:lnTo>
                <a:lnTo>
                  <a:pt x="1870" y="3447"/>
                </a:lnTo>
                <a:lnTo>
                  <a:pt x="1920" y="3454"/>
                </a:lnTo>
                <a:lnTo>
                  <a:pt x="2022" y="3470"/>
                </a:lnTo>
                <a:lnTo>
                  <a:pt x="2126" y="3488"/>
                </a:lnTo>
                <a:lnTo>
                  <a:pt x="2229" y="3508"/>
                </a:lnTo>
                <a:lnTo>
                  <a:pt x="2334" y="3531"/>
                </a:lnTo>
                <a:lnTo>
                  <a:pt x="2441" y="3556"/>
                </a:lnTo>
                <a:lnTo>
                  <a:pt x="2549" y="3581"/>
                </a:lnTo>
                <a:lnTo>
                  <a:pt x="2769" y="3636"/>
                </a:lnTo>
                <a:lnTo>
                  <a:pt x="2993" y="3693"/>
                </a:lnTo>
                <a:lnTo>
                  <a:pt x="3107" y="3722"/>
                </a:lnTo>
                <a:lnTo>
                  <a:pt x="3223" y="3749"/>
                </a:lnTo>
                <a:lnTo>
                  <a:pt x="3339" y="3776"/>
                </a:lnTo>
                <a:lnTo>
                  <a:pt x="3457" y="3801"/>
                </a:lnTo>
                <a:lnTo>
                  <a:pt x="3577" y="3826"/>
                </a:lnTo>
                <a:lnTo>
                  <a:pt x="3697" y="3848"/>
                </a:lnTo>
                <a:lnTo>
                  <a:pt x="3819" y="3868"/>
                </a:lnTo>
                <a:lnTo>
                  <a:pt x="3942" y="3886"/>
                </a:lnTo>
                <a:lnTo>
                  <a:pt x="4004" y="3893"/>
                </a:lnTo>
                <a:lnTo>
                  <a:pt x="4066" y="3901"/>
                </a:lnTo>
                <a:lnTo>
                  <a:pt x="4129" y="3907"/>
                </a:lnTo>
                <a:lnTo>
                  <a:pt x="4193" y="3913"/>
                </a:lnTo>
                <a:lnTo>
                  <a:pt x="4255" y="3917"/>
                </a:lnTo>
                <a:lnTo>
                  <a:pt x="4319" y="3921"/>
                </a:lnTo>
                <a:lnTo>
                  <a:pt x="4383" y="3923"/>
                </a:lnTo>
                <a:lnTo>
                  <a:pt x="4447" y="3925"/>
                </a:lnTo>
                <a:lnTo>
                  <a:pt x="4512" y="3926"/>
                </a:lnTo>
                <a:lnTo>
                  <a:pt x="4577" y="3926"/>
                </a:lnTo>
                <a:lnTo>
                  <a:pt x="4641" y="3925"/>
                </a:lnTo>
                <a:lnTo>
                  <a:pt x="4707" y="3921"/>
                </a:lnTo>
                <a:lnTo>
                  <a:pt x="4773" y="3917"/>
                </a:lnTo>
                <a:lnTo>
                  <a:pt x="4840" y="3913"/>
                </a:lnTo>
                <a:lnTo>
                  <a:pt x="4907" y="3907"/>
                </a:lnTo>
                <a:lnTo>
                  <a:pt x="4973" y="3899"/>
                </a:lnTo>
                <a:lnTo>
                  <a:pt x="5040" y="3890"/>
                </a:lnTo>
                <a:lnTo>
                  <a:pt x="5107" y="3880"/>
                </a:lnTo>
                <a:lnTo>
                  <a:pt x="5176" y="3868"/>
                </a:lnTo>
                <a:lnTo>
                  <a:pt x="5244" y="3855"/>
                </a:lnTo>
                <a:lnTo>
                  <a:pt x="5312" y="3839"/>
                </a:lnTo>
                <a:lnTo>
                  <a:pt x="5381" y="3824"/>
                </a:lnTo>
                <a:lnTo>
                  <a:pt x="5450" y="3806"/>
                </a:lnTo>
                <a:lnTo>
                  <a:pt x="5520" y="3786"/>
                </a:lnTo>
                <a:lnTo>
                  <a:pt x="5590" y="3765"/>
                </a:lnTo>
                <a:lnTo>
                  <a:pt x="5659" y="3742"/>
                </a:lnTo>
                <a:lnTo>
                  <a:pt x="5730" y="3717"/>
                </a:lnTo>
                <a:lnTo>
                  <a:pt x="5801" y="3690"/>
                </a:lnTo>
                <a:lnTo>
                  <a:pt x="5872" y="3663"/>
                </a:lnTo>
                <a:lnTo>
                  <a:pt x="5944" y="3632"/>
                </a:lnTo>
                <a:lnTo>
                  <a:pt x="6015" y="3600"/>
                </a:lnTo>
                <a:lnTo>
                  <a:pt x="6087" y="3566"/>
                </a:lnTo>
                <a:lnTo>
                  <a:pt x="6160" y="3530"/>
                </a:lnTo>
                <a:lnTo>
                  <a:pt x="6232" y="3491"/>
                </a:lnTo>
                <a:lnTo>
                  <a:pt x="6305" y="3452"/>
                </a:lnTo>
                <a:lnTo>
                  <a:pt x="6378" y="3410"/>
                </a:lnTo>
                <a:lnTo>
                  <a:pt x="6453" y="3365"/>
                </a:lnTo>
                <a:lnTo>
                  <a:pt x="6526" y="3318"/>
                </a:lnTo>
                <a:lnTo>
                  <a:pt x="6600" y="3269"/>
                </a:lnTo>
                <a:lnTo>
                  <a:pt x="6676" y="3218"/>
                </a:lnTo>
                <a:lnTo>
                  <a:pt x="6750" y="3164"/>
                </a:lnTo>
                <a:lnTo>
                  <a:pt x="6826" y="3108"/>
                </a:lnTo>
                <a:lnTo>
                  <a:pt x="6902" y="3050"/>
                </a:lnTo>
                <a:lnTo>
                  <a:pt x="6977" y="2990"/>
                </a:lnTo>
                <a:lnTo>
                  <a:pt x="7054" y="2926"/>
                </a:lnTo>
                <a:lnTo>
                  <a:pt x="7131" y="2860"/>
                </a:lnTo>
                <a:lnTo>
                  <a:pt x="7208" y="2792"/>
                </a:lnTo>
                <a:lnTo>
                  <a:pt x="7286" y="2721"/>
                </a:lnTo>
                <a:lnTo>
                  <a:pt x="7969" y="3654"/>
                </a:lnTo>
                <a:lnTo>
                  <a:pt x="8379" y="0"/>
                </a:lnTo>
                <a:close/>
              </a:path>
            </a:pathLst>
          </a:custGeom>
          <a:gradFill flip="none" rotWithShape="1">
            <a:gsLst>
              <a:gs pos="62000">
                <a:srgbClr val="8AE634">
                  <a:alpha val="100000"/>
                </a:srgbClr>
              </a:gs>
              <a:gs pos="100000">
                <a:srgbClr val="FFFF00"/>
              </a:gs>
              <a:gs pos="0">
                <a:srgbClr val="14CD68"/>
              </a:gs>
              <a:gs pos="100000">
                <a:srgbClr val="00B050"/>
              </a:gs>
            </a:gsLst>
            <a:lin ang="5400000" scaled="0"/>
          </a:gradFill>
          <a:ln>
            <a:noFill/>
          </a:ln>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1" name="组合 20"/>
          <p:cNvGrpSpPr/>
          <p:nvPr/>
        </p:nvGrpSpPr>
        <p:grpSpPr>
          <a:xfrm>
            <a:off x="1316807" y="5524779"/>
            <a:ext cx="2728125" cy="755842"/>
            <a:chOff x="1235318" y="5130312"/>
            <a:chExt cx="2031030" cy="562708"/>
          </a:xfrm>
        </p:grpSpPr>
        <p:sp>
          <p:nvSpPr>
            <p:cNvPr id="30" name="任意多边形 29"/>
            <p:cNvSpPr/>
            <p:nvPr/>
          </p:nvSpPr>
          <p:spPr>
            <a:xfrm>
              <a:off x="1235318" y="5297366"/>
              <a:ext cx="1706945" cy="395654"/>
            </a:xfrm>
            <a:custGeom>
              <a:avLst/>
              <a:gdLst>
                <a:gd name="connsiteX0" fmla="*/ 197827 w 1706945"/>
                <a:gd name="connsiteY0" fmla="*/ 0 h 395654"/>
                <a:gd name="connsiteX1" fmla="*/ 1493658 w 1706945"/>
                <a:gd name="connsiteY1" fmla="*/ 0 h 395654"/>
                <a:gd name="connsiteX2" fmla="*/ 1490432 w 1706945"/>
                <a:gd name="connsiteY2" fmla="*/ 4784 h 395654"/>
                <a:gd name="connsiteX3" fmla="*/ 1468322 w 1706945"/>
                <a:gd name="connsiteY3" fmla="*/ 114300 h 395654"/>
                <a:gd name="connsiteX4" fmla="*/ 1692973 w 1706945"/>
                <a:gd name="connsiteY4" fmla="*/ 389938 h 395654"/>
                <a:gd name="connsiteX5" fmla="*/ 1706945 w 1706945"/>
                <a:gd name="connsiteY5" fmla="*/ 391347 h 395654"/>
                <a:gd name="connsiteX6" fmla="*/ 1706015 w 1706945"/>
                <a:gd name="connsiteY6" fmla="*/ 391635 h 395654"/>
                <a:gd name="connsiteX7" fmla="*/ 1666146 w 1706945"/>
                <a:gd name="connsiteY7" fmla="*/ 395654 h 395654"/>
                <a:gd name="connsiteX8" fmla="*/ 197827 w 1706945"/>
                <a:gd name="connsiteY8" fmla="*/ 395654 h 395654"/>
                <a:gd name="connsiteX9" fmla="*/ 0 w 1706945"/>
                <a:gd name="connsiteY9" fmla="*/ 197827 h 395654"/>
                <a:gd name="connsiteX10" fmla="*/ 197827 w 1706945"/>
                <a:gd name="connsiteY10" fmla="*/ 0 h 3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45" h="395654">
                  <a:moveTo>
                    <a:pt x="197827" y="0"/>
                  </a:moveTo>
                  <a:lnTo>
                    <a:pt x="1493658" y="0"/>
                  </a:lnTo>
                  <a:lnTo>
                    <a:pt x="1490432" y="4784"/>
                  </a:lnTo>
                  <a:cubicBezTo>
                    <a:pt x="1476195" y="38445"/>
                    <a:pt x="1468322" y="75453"/>
                    <a:pt x="1468322" y="114300"/>
                  </a:cubicBezTo>
                  <a:cubicBezTo>
                    <a:pt x="1468322" y="250265"/>
                    <a:pt x="1564765" y="363703"/>
                    <a:pt x="1692973" y="389938"/>
                  </a:cubicBezTo>
                  <a:lnTo>
                    <a:pt x="1706945" y="391347"/>
                  </a:lnTo>
                  <a:lnTo>
                    <a:pt x="1706015" y="391635"/>
                  </a:lnTo>
                  <a:cubicBezTo>
                    <a:pt x="1693137" y="394270"/>
                    <a:pt x="1679803" y="395654"/>
                    <a:pt x="1666146" y="395654"/>
                  </a:cubicBezTo>
                  <a:lnTo>
                    <a:pt x="197827" y="395654"/>
                  </a:lnTo>
                  <a:cubicBezTo>
                    <a:pt x="88570" y="395654"/>
                    <a:pt x="0" y="307084"/>
                    <a:pt x="0" y="197827"/>
                  </a:cubicBezTo>
                  <a:cubicBezTo>
                    <a:pt x="0" y="88570"/>
                    <a:pt x="88570" y="0"/>
                    <a:pt x="197827" y="0"/>
                  </a:cubicBezTo>
                  <a:close/>
                </a:path>
              </a:pathLst>
            </a:custGeom>
            <a:gradFill>
              <a:gsLst>
                <a:gs pos="0">
                  <a:srgbClr val="FBFB11"/>
                </a:gs>
                <a:gs pos="100000">
                  <a:srgbClr val="83830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normAutofit/>
              <a:scene3d>
                <a:camera prst="orthographicFront"/>
                <a:lightRig rig="threePt" dir="t"/>
              </a:scene3d>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a:solidFill>
                    <a:schemeClr val="tx1"/>
                  </a:solidFill>
                  <a:effectLst>
                    <a:outerShdw blurRad="38100" dist="19050" dir="2700000" algn="tl" rotWithShape="0">
                      <a:schemeClr val="dk1">
                        <a:alpha val="40000"/>
                      </a:schemeClr>
                    </a:outerShdw>
                  </a:effectLst>
                </a:rPr>
                <a:t>数据库引擎</a:t>
              </a:r>
            </a:p>
          </p:txBody>
        </p:sp>
        <p:sp>
          <p:nvSpPr>
            <p:cNvPr id="31" name="椭圆 30"/>
            <p:cNvSpPr/>
            <p:nvPr/>
          </p:nvSpPr>
          <p:spPr>
            <a:xfrm>
              <a:off x="2703640" y="5130312"/>
              <a:ext cx="562708" cy="56270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FEFFFF"/>
                  </a:solidFill>
                </a:rPr>
                <a:t>A</a:t>
              </a:r>
              <a:endParaRPr lang="zh-CN" altLang="en-US" dirty="0">
                <a:solidFill>
                  <a:srgbClr val="FEFFFF"/>
                </a:solidFill>
              </a:endParaRPr>
            </a:p>
          </p:txBody>
        </p:sp>
      </p:grpSp>
      <p:sp>
        <p:nvSpPr>
          <p:cNvPr id="22" name="KSO_Shape"/>
          <p:cNvSpPr/>
          <p:nvPr/>
        </p:nvSpPr>
        <p:spPr bwMode="auto">
          <a:xfrm>
            <a:off x="6763197" y="3981384"/>
            <a:ext cx="789296" cy="420958"/>
          </a:xfrm>
          <a:custGeom>
            <a:avLst/>
            <a:gdLst>
              <a:gd name="T0" fmla="*/ 206912238 w 8379"/>
              <a:gd name="T1" fmla="*/ 207460042 h 4457"/>
              <a:gd name="T2" fmla="*/ 206912238 w 8379"/>
              <a:gd name="T3" fmla="*/ 207460042 h 4457"/>
              <a:gd name="T4" fmla="*/ 206912238 w 8379"/>
              <a:gd name="T5" fmla="*/ 207460042 h 4457"/>
              <a:gd name="T6" fmla="*/ 206912238 w 8379"/>
              <a:gd name="T7" fmla="*/ 207460042 h 4457"/>
              <a:gd name="T8" fmla="*/ 206912238 w 8379"/>
              <a:gd name="T9" fmla="*/ 207460042 h 4457"/>
              <a:gd name="T10" fmla="*/ 206912238 w 8379"/>
              <a:gd name="T11" fmla="*/ 207460042 h 4457"/>
              <a:gd name="T12" fmla="*/ 206912238 w 8379"/>
              <a:gd name="T13" fmla="*/ 207460042 h 4457"/>
              <a:gd name="T14" fmla="*/ 206912238 w 8379"/>
              <a:gd name="T15" fmla="*/ 207460042 h 4457"/>
              <a:gd name="T16" fmla="*/ 206912238 w 8379"/>
              <a:gd name="T17" fmla="*/ 207460042 h 4457"/>
              <a:gd name="T18" fmla="*/ 206912238 w 8379"/>
              <a:gd name="T19" fmla="*/ 207460042 h 4457"/>
              <a:gd name="T20" fmla="*/ 206912238 w 8379"/>
              <a:gd name="T21" fmla="*/ 207460042 h 4457"/>
              <a:gd name="T22" fmla="*/ 206912238 w 8379"/>
              <a:gd name="T23" fmla="*/ 207460042 h 4457"/>
              <a:gd name="T24" fmla="*/ 206912238 w 8379"/>
              <a:gd name="T25" fmla="*/ 207460042 h 4457"/>
              <a:gd name="T26" fmla="*/ 206912238 w 8379"/>
              <a:gd name="T27" fmla="*/ 207460042 h 4457"/>
              <a:gd name="T28" fmla="*/ 206912238 w 8379"/>
              <a:gd name="T29" fmla="*/ 207460042 h 4457"/>
              <a:gd name="T30" fmla="*/ 206912238 w 8379"/>
              <a:gd name="T31" fmla="*/ 207460042 h 4457"/>
              <a:gd name="T32" fmla="*/ 206912238 w 8379"/>
              <a:gd name="T33" fmla="*/ 207460042 h 4457"/>
              <a:gd name="T34" fmla="*/ 206912238 w 8379"/>
              <a:gd name="T35" fmla="*/ 207460042 h 4457"/>
              <a:gd name="T36" fmla="*/ 206912238 w 8379"/>
              <a:gd name="T37" fmla="*/ 207460042 h 4457"/>
              <a:gd name="T38" fmla="*/ 206912238 w 8379"/>
              <a:gd name="T39" fmla="*/ 207460042 h 4457"/>
              <a:gd name="T40" fmla="*/ 206912238 w 8379"/>
              <a:gd name="T41" fmla="*/ 207460042 h 4457"/>
              <a:gd name="T42" fmla="*/ 206912238 w 8379"/>
              <a:gd name="T43" fmla="*/ 207460042 h 4457"/>
              <a:gd name="T44" fmla="*/ 206912238 w 8379"/>
              <a:gd name="T45" fmla="*/ 207460042 h 4457"/>
              <a:gd name="T46" fmla="*/ 206912238 w 8379"/>
              <a:gd name="T47" fmla="*/ 207460042 h 4457"/>
              <a:gd name="T48" fmla="*/ 206912238 w 8379"/>
              <a:gd name="T49" fmla="*/ 207460042 h 4457"/>
              <a:gd name="T50" fmla="*/ 206912238 w 8379"/>
              <a:gd name="T51" fmla="*/ 207460042 h 4457"/>
              <a:gd name="T52" fmla="*/ 206912238 w 8379"/>
              <a:gd name="T53" fmla="*/ 207460042 h 4457"/>
              <a:gd name="T54" fmla="*/ 206912238 w 8379"/>
              <a:gd name="T55" fmla="*/ 207460042 h 4457"/>
              <a:gd name="T56" fmla="*/ 206912238 w 8379"/>
              <a:gd name="T57" fmla="*/ 207460042 h 4457"/>
              <a:gd name="T58" fmla="*/ 206912238 w 8379"/>
              <a:gd name="T59" fmla="*/ 207460042 h 4457"/>
              <a:gd name="T60" fmla="*/ 206912238 w 8379"/>
              <a:gd name="T61" fmla="*/ 207460042 h 4457"/>
              <a:gd name="T62" fmla="*/ 206912238 w 8379"/>
              <a:gd name="T63" fmla="*/ 207460042 h 4457"/>
              <a:gd name="T64" fmla="*/ 206912238 w 8379"/>
              <a:gd name="T65" fmla="*/ 207460042 h 4457"/>
              <a:gd name="T66" fmla="*/ 206912238 w 8379"/>
              <a:gd name="T67" fmla="*/ 207460042 h 4457"/>
              <a:gd name="T68" fmla="*/ 206912238 w 8379"/>
              <a:gd name="T69" fmla="*/ 207460042 h 4457"/>
              <a:gd name="T70" fmla="*/ 206912238 w 8379"/>
              <a:gd name="T71" fmla="*/ 207460042 h 4457"/>
              <a:gd name="T72" fmla="*/ 206912238 w 8379"/>
              <a:gd name="T73" fmla="*/ 207460042 h 4457"/>
              <a:gd name="T74" fmla="*/ 206912238 w 8379"/>
              <a:gd name="T75" fmla="*/ 207460042 h 4457"/>
              <a:gd name="T76" fmla="*/ 206912238 w 8379"/>
              <a:gd name="T77" fmla="*/ 207460042 h 4457"/>
              <a:gd name="T78" fmla="*/ 206912238 w 8379"/>
              <a:gd name="T79" fmla="*/ 207460042 h 4457"/>
              <a:gd name="T80" fmla="*/ 206912238 w 8379"/>
              <a:gd name="T81" fmla="*/ 207460042 h 4457"/>
              <a:gd name="T82" fmla="*/ 206912238 w 8379"/>
              <a:gd name="T83" fmla="*/ 207460042 h 4457"/>
              <a:gd name="T84" fmla="*/ 206912238 w 8379"/>
              <a:gd name="T85" fmla="*/ 207460042 h 4457"/>
              <a:gd name="T86" fmla="*/ 206912238 w 8379"/>
              <a:gd name="T87" fmla="*/ 207460042 h 4457"/>
              <a:gd name="T88" fmla="*/ 206912238 w 8379"/>
              <a:gd name="T89" fmla="*/ 207460042 h 4457"/>
              <a:gd name="T90" fmla="*/ 206912238 w 8379"/>
              <a:gd name="T91" fmla="*/ 207460042 h 4457"/>
              <a:gd name="T92" fmla="*/ 206912238 w 8379"/>
              <a:gd name="T93" fmla="*/ 207460042 h 4457"/>
              <a:gd name="T94" fmla="*/ 206912238 w 8379"/>
              <a:gd name="T95" fmla="*/ 207460042 h 4457"/>
              <a:gd name="T96" fmla="*/ 206912238 w 8379"/>
              <a:gd name="T97" fmla="*/ 207460042 h 4457"/>
              <a:gd name="T98" fmla="*/ 206912238 w 8379"/>
              <a:gd name="T99" fmla="*/ 207460042 h 4457"/>
              <a:gd name="T100" fmla="*/ 206912238 w 8379"/>
              <a:gd name="T101" fmla="*/ 207460042 h 4457"/>
              <a:gd name="T102" fmla="*/ 206912238 w 8379"/>
              <a:gd name="T103" fmla="*/ 207460042 h 4457"/>
              <a:gd name="T104" fmla="*/ 206912238 w 8379"/>
              <a:gd name="T105" fmla="*/ 207460042 h 4457"/>
              <a:gd name="T106" fmla="*/ 206912238 w 8379"/>
              <a:gd name="T107" fmla="*/ 207460042 h 44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79" h="4457">
                <a:moveTo>
                  <a:pt x="8379" y="0"/>
                </a:moveTo>
                <a:lnTo>
                  <a:pt x="4877" y="1121"/>
                </a:lnTo>
                <a:lnTo>
                  <a:pt x="5949" y="1618"/>
                </a:lnTo>
                <a:lnTo>
                  <a:pt x="5895" y="1677"/>
                </a:lnTo>
                <a:lnTo>
                  <a:pt x="5841" y="1733"/>
                </a:lnTo>
                <a:lnTo>
                  <a:pt x="5785" y="1788"/>
                </a:lnTo>
                <a:lnTo>
                  <a:pt x="5730" y="1841"/>
                </a:lnTo>
                <a:lnTo>
                  <a:pt x="5676" y="1893"/>
                </a:lnTo>
                <a:lnTo>
                  <a:pt x="5621" y="1942"/>
                </a:lnTo>
                <a:lnTo>
                  <a:pt x="5566" y="1991"/>
                </a:lnTo>
                <a:lnTo>
                  <a:pt x="5509" y="2037"/>
                </a:lnTo>
                <a:lnTo>
                  <a:pt x="5454" y="2081"/>
                </a:lnTo>
                <a:lnTo>
                  <a:pt x="5398" y="2124"/>
                </a:lnTo>
                <a:lnTo>
                  <a:pt x="5342" y="2166"/>
                </a:lnTo>
                <a:lnTo>
                  <a:pt x="5286" y="2206"/>
                </a:lnTo>
                <a:lnTo>
                  <a:pt x="5230" y="2244"/>
                </a:lnTo>
                <a:lnTo>
                  <a:pt x="5173" y="2282"/>
                </a:lnTo>
                <a:lnTo>
                  <a:pt x="5117" y="2318"/>
                </a:lnTo>
                <a:lnTo>
                  <a:pt x="5060" y="2351"/>
                </a:lnTo>
                <a:lnTo>
                  <a:pt x="5003" y="2384"/>
                </a:lnTo>
                <a:lnTo>
                  <a:pt x="4946" y="2415"/>
                </a:lnTo>
                <a:lnTo>
                  <a:pt x="4889" y="2445"/>
                </a:lnTo>
                <a:lnTo>
                  <a:pt x="4832" y="2474"/>
                </a:lnTo>
                <a:lnTo>
                  <a:pt x="4775" y="2501"/>
                </a:lnTo>
                <a:lnTo>
                  <a:pt x="4718" y="2528"/>
                </a:lnTo>
                <a:lnTo>
                  <a:pt x="4661" y="2553"/>
                </a:lnTo>
                <a:lnTo>
                  <a:pt x="4603" y="2577"/>
                </a:lnTo>
                <a:lnTo>
                  <a:pt x="4547" y="2598"/>
                </a:lnTo>
                <a:lnTo>
                  <a:pt x="4489" y="2620"/>
                </a:lnTo>
                <a:lnTo>
                  <a:pt x="4431" y="2640"/>
                </a:lnTo>
                <a:lnTo>
                  <a:pt x="4374" y="2660"/>
                </a:lnTo>
                <a:lnTo>
                  <a:pt x="4316" y="2679"/>
                </a:lnTo>
                <a:lnTo>
                  <a:pt x="4259" y="2696"/>
                </a:lnTo>
                <a:lnTo>
                  <a:pt x="4202" y="2712"/>
                </a:lnTo>
                <a:lnTo>
                  <a:pt x="4145" y="2727"/>
                </a:lnTo>
                <a:lnTo>
                  <a:pt x="4087" y="2742"/>
                </a:lnTo>
                <a:lnTo>
                  <a:pt x="4029" y="2756"/>
                </a:lnTo>
                <a:lnTo>
                  <a:pt x="3973" y="2768"/>
                </a:lnTo>
                <a:lnTo>
                  <a:pt x="3915" y="2780"/>
                </a:lnTo>
                <a:lnTo>
                  <a:pt x="3858" y="2792"/>
                </a:lnTo>
                <a:lnTo>
                  <a:pt x="3801" y="2801"/>
                </a:lnTo>
                <a:lnTo>
                  <a:pt x="3687" y="2820"/>
                </a:lnTo>
                <a:lnTo>
                  <a:pt x="3573" y="2836"/>
                </a:lnTo>
                <a:lnTo>
                  <a:pt x="3460" y="2849"/>
                </a:lnTo>
                <a:lnTo>
                  <a:pt x="3347" y="2861"/>
                </a:lnTo>
                <a:lnTo>
                  <a:pt x="3236" y="2871"/>
                </a:lnTo>
                <a:lnTo>
                  <a:pt x="3124" y="2878"/>
                </a:lnTo>
                <a:lnTo>
                  <a:pt x="3014" y="2884"/>
                </a:lnTo>
                <a:lnTo>
                  <a:pt x="2905" y="2890"/>
                </a:lnTo>
                <a:lnTo>
                  <a:pt x="2795" y="2894"/>
                </a:lnTo>
                <a:lnTo>
                  <a:pt x="2579" y="2900"/>
                </a:lnTo>
                <a:lnTo>
                  <a:pt x="2369" y="2906"/>
                </a:lnTo>
                <a:lnTo>
                  <a:pt x="2163" y="2912"/>
                </a:lnTo>
                <a:lnTo>
                  <a:pt x="2062" y="2916"/>
                </a:lnTo>
                <a:lnTo>
                  <a:pt x="1961" y="2921"/>
                </a:lnTo>
                <a:lnTo>
                  <a:pt x="1863" y="2927"/>
                </a:lnTo>
                <a:lnTo>
                  <a:pt x="1767" y="2936"/>
                </a:lnTo>
                <a:lnTo>
                  <a:pt x="1671" y="2945"/>
                </a:lnTo>
                <a:lnTo>
                  <a:pt x="1577" y="2957"/>
                </a:lnTo>
                <a:lnTo>
                  <a:pt x="1486" y="2970"/>
                </a:lnTo>
                <a:lnTo>
                  <a:pt x="1440" y="2979"/>
                </a:lnTo>
                <a:lnTo>
                  <a:pt x="1396" y="2987"/>
                </a:lnTo>
                <a:lnTo>
                  <a:pt x="1351" y="2996"/>
                </a:lnTo>
                <a:lnTo>
                  <a:pt x="1307" y="3005"/>
                </a:lnTo>
                <a:lnTo>
                  <a:pt x="1264" y="3016"/>
                </a:lnTo>
                <a:lnTo>
                  <a:pt x="1220" y="3028"/>
                </a:lnTo>
                <a:lnTo>
                  <a:pt x="1178" y="3040"/>
                </a:lnTo>
                <a:lnTo>
                  <a:pt x="1136" y="3052"/>
                </a:lnTo>
                <a:lnTo>
                  <a:pt x="1094" y="3066"/>
                </a:lnTo>
                <a:lnTo>
                  <a:pt x="1054" y="3081"/>
                </a:lnTo>
                <a:lnTo>
                  <a:pt x="1014" y="3096"/>
                </a:lnTo>
                <a:lnTo>
                  <a:pt x="974" y="3113"/>
                </a:lnTo>
                <a:lnTo>
                  <a:pt x="935" y="3131"/>
                </a:lnTo>
                <a:lnTo>
                  <a:pt x="896" y="3149"/>
                </a:lnTo>
                <a:lnTo>
                  <a:pt x="858" y="3168"/>
                </a:lnTo>
                <a:lnTo>
                  <a:pt x="820" y="3190"/>
                </a:lnTo>
                <a:lnTo>
                  <a:pt x="784" y="3212"/>
                </a:lnTo>
                <a:lnTo>
                  <a:pt x="746" y="3234"/>
                </a:lnTo>
                <a:lnTo>
                  <a:pt x="710" y="3258"/>
                </a:lnTo>
                <a:lnTo>
                  <a:pt x="675" y="3284"/>
                </a:lnTo>
                <a:lnTo>
                  <a:pt x="641" y="3310"/>
                </a:lnTo>
                <a:lnTo>
                  <a:pt x="607" y="3338"/>
                </a:lnTo>
                <a:lnTo>
                  <a:pt x="573" y="3366"/>
                </a:lnTo>
                <a:lnTo>
                  <a:pt x="541" y="3396"/>
                </a:lnTo>
                <a:lnTo>
                  <a:pt x="509" y="3429"/>
                </a:lnTo>
                <a:lnTo>
                  <a:pt x="477" y="3461"/>
                </a:lnTo>
                <a:lnTo>
                  <a:pt x="446" y="3496"/>
                </a:lnTo>
                <a:lnTo>
                  <a:pt x="416" y="3532"/>
                </a:lnTo>
                <a:lnTo>
                  <a:pt x="387" y="3569"/>
                </a:lnTo>
                <a:lnTo>
                  <a:pt x="359" y="3608"/>
                </a:lnTo>
                <a:lnTo>
                  <a:pt x="330" y="3648"/>
                </a:lnTo>
                <a:lnTo>
                  <a:pt x="303" y="3690"/>
                </a:lnTo>
                <a:lnTo>
                  <a:pt x="276" y="3734"/>
                </a:lnTo>
                <a:lnTo>
                  <a:pt x="251" y="3778"/>
                </a:lnTo>
                <a:lnTo>
                  <a:pt x="225" y="3825"/>
                </a:lnTo>
                <a:lnTo>
                  <a:pt x="201" y="3874"/>
                </a:lnTo>
                <a:lnTo>
                  <a:pt x="177" y="3923"/>
                </a:lnTo>
                <a:lnTo>
                  <a:pt x="155" y="3976"/>
                </a:lnTo>
                <a:lnTo>
                  <a:pt x="132" y="4029"/>
                </a:lnTo>
                <a:lnTo>
                  <a:pt x="111" y="4085"/>
                </a:lnTo>
                <a:lnTo>
                  <a:pt x="90" y="4142"/>
                </a:lnTo>
                <a:lnTo>
                  <a:pt x="71" y="4202"/>
                </a:lnTo>
                <a:lnTo>
                  <a:pt x="51" y="4262"/>
                </a:lnTo>
                <a:lnTo>
                  <a:pt x="33" y="4325"/>
                </a:lnTo>
                <a:lnTo>
                  <a:pt x="15" y="4390"/>
                </a:lnTo>
                <a:lnTo>
                  <a:pt x="0" y="4457"/>
                </a:lnTo>
                <a:lnTo>
                  <a:pt x="36" y="4393"/>
                </a:lnTo>
                <a:lnTo>
                  <a:pt x="74" y="4330"/>
                </a:lnTo>
                <a:lnTo>
                  <a:pt x="111" y="4271"/>
                </a:lnTo>
                <a:lnTo>
                  <a:pt x="150" y="4214"/>
                </a:lnTo>
                <a:lnTo>
                  <a:pt x="188" y="4159"/>
                </a:lnTo>
                <a:lnTo>
                  <a:pt x="227" y="4107"/>
                </a:lnTo>
                <a:lnTo>
                  <a:pt x="265" y="4057"/>
                </a:lnTo>
                <a:lnTo>
                  <a:pt x="305" y="4009"/>
                </a:lnTo>
                <a:lnTo>
                  <a:pt x="344" y="3963"/>
                </a:lnTo>
                <a:lnTo>
                  <a:pt x="384" y="3920"/>
                </a:lnTo>
                <a:lnTo>
                  <a:pt x="423" y="3879"/>
                </a:lnTo>
                <a:lnTo>
                  <a:pt x="464" y="3839"/>
                </a:lnTo>
                <a:lnTo>
                  <a:pt x="505" y="3802"/>
                </a:lnTo>
                <a:lnTo>
                  <a:pt x="546" y="3767"/>
                </a:lnTo>
                <a:lnTo>
                  <a:pt x="588" y="3734"/>
                </a:lnTo>
                <a:lnTo>
                  <a:pt x="629" y="3702"/>
                </a:lnTo>
                <a:lnTo>
                  <a:pt x="671" y="3674"/>
                </a:lnTo>
                <a:lnTo>
                  <a:pt x="714" y="3646"/>
                </a:lnTo>
                <a:lnTo>
                  <a:pt x="756" y="3621"/>
                </a:lnTo>
                <a:lnTo>
                  <a:pt x="799" y="3597"/>
                </a:lnTo>
                <a:lnTo>
                  <a:pt x="842" y="3575"/>
                </a:lnTo>
                <a:lnTo>
                  <a:pt x="886" y="3555"/>
                </a:lnTo>
                <a:lnTo>
                  <a:pt x="929" y="3536"/>
                </a:lnTo>
                <a:lnTo>
                  <a:pt x="973" y="3519"/>
                </a:lnTo>
                <a:lnTo>
                  <a:pt x="1018" y="3503"/>
                </a:lnTo>
                <a:lnTo>
                  <a:pt x="1062" y="3489"/>
                </a:lnTo>
                <a:lnTo>
                  <a:pt x="1108" y="3477"/>
                </a:lnTo>
                <a:lnTo>
                  <a:pt x="1153" y="3466"/>
                </a:lnTo>
                <a:lnTo>
                  <a:pt x="1199" y="3456"/>
                </a:lnTo>
                <a:lnTo>
                  <a:pt x="1244" y="3448"/>
                </a:lnTo>
                <a:lnTo>
                  <a:pt x="1291" y="3441"/>
                </a:lnTo>
                <a:lnTo>
                  <a:pt x="1337" y="3435"/>
                </a:lnTo>
                <a:lnTo>
                  <a:pt x="1384" y="3431"/>
                </a:lnTo>
                <a:lnTo>
                  <a:pt x="1432" y="3428"/>
                </a:lnTo>
                <a:lnTo>
                  <a:pt x="1479" y="3425"/>
                </a:lnTo>
                <a:lnTo>
                  <a:pt x="1527" y="3425"/>
                </a:lnTo>
                <a:lnTo>
                  <a:pt x="1575" y="3425"/>
                </a:lnTo>
                <a:lnTo>
                  <a:pt x="1624" y="3426"/>
                </a:lnTo>
                <a:lnTo>
                  <a:pt x="1672" y="3429"/>
                </a:lnTo>
                <a:lnTo>
                  <a:pt x="1721" y="3431"/>
                </a:lnTo>
                <a:lnTo>
                  <a:pt x="1770" y="3436"/>
                </a:lnTo>
                <a:lnTo>
                  <a:pt x="1821" y="3441"/>
                </a:lnTo>
                <a:lnTo>
                  <a:pt x="1870" y="3447"/>
                </a:lnTo>
                <a:lnTo>
                  <a:pt x="1920" y="3454"/>
                </a:lnTo>
                <a:lnTo>
                  <a:pt x="2022" y="3470"/>
                </a:lnTo>
                <a:lnTo>
                  <a:pt x="2126" y="3488"/>
                </a:lnTo>
                <a:lnTo>
                  <a:pt x="2229" y="3508"/>
                </a:lnTo>
                <a:lnTo>
                  <a:pt x="2334" y="3531"/>
                </a:lnTo>
                <a:lnTo>
                  <a:pt x="2441" y="3556"/>
                </a:lnTo>
                <a:lnTo>
                  <a:pt x="2549" y="3581"/>
                </a:lnTo>
                <a:lnTo>
                  <a:pt x="2769" y="3636"/>
                </a:lnTo>
                <a:lnTo>
                  <a:pt x="2993" y="3693"/>
                </a:lnTo>
                <a:lnTo>
                  <a:pt x="3107" y="3722"/>
                </a:lnTo>
                <a:lnTo>
                  <a:pt x="3223" y="3749"/>
                </a:lnTo>
                <a:lnTo>
                  <a:pt x="3339" y="3776"/>
                </a:lnTo>
                <a:lnTo>
                  <a:pt x="3457" y="3801"/>
                </a:lnTo>
                <a:lnTo>
                  <a:pt x="3577" y="3826"/>
                </a:lnTo>
                <a:lnTo>
                  <a:pt x="3697" y="3848"/>
                </a:lnTo>
                <a:lnTo>
                  <a:pt x="3819" y="3868"/>
                </a:lnTo>
                <a:lnTo>
                  <a:pt x="3942" y="3886"/>
                </a:lnTo>
                <a:lnTo>
                  <a:pt x="4004" y="3893"/>
                </a:lnTo>
                <a:lnTo>
                  <a:pt x="4066" y="3901"/>
                </a:lnTo>
                <a:lnTo>
                  <a:pt x="4129" y="3907"/>
                </a:lnTo>
                <a:lnTo>
                  <a:pt x="4193" y="3913"/>
                </a:lnTo>
                <a:lnTo>
                  <a:pt x="4255" y="3917"/>
                </a:lnTo>
                <a:lnTo>
                  <a:pt x="4319" y="3921"/>
                </a:lnTo>
                <a:lnTo>
                  <a:pt x="4383" y="3923"/>
                </a:lnTo>
                <a:lnTo>
                  <a:pt x="4447" y="3925"/>
                </a:lnTo>
                <a:lnTo>
                  <a:pt x="4512" y="3926"/>
                </a:lnTo>
                <a:lnTo>
                  <a:pt x="4577" y="3926"/>
                </a:lnTo>
                <a:lnTo>
                  <a:pt x="4641" y="3925"/>
                </a:lnTo>
                <a:lnTo>
                  <a:pt x="4707" y="3921"/>
                </a:lnTo>
                <a:lnTo>
                  <a:pt x="4773" y="3917"/>
                </a:lnTo>
                <a:lnTo>
                  <a:pt x="4840" y="3913"/>
                </a:lnTo>
                <a:lnTo>
                  <a:pt x="4907" y="3907"/>
                </a:lnTo>
                <a:lnTo>
                  <a:pt x="4973" y="3899"/>
                </a:lnTo>
                <a:lnTo>
                  <a:pt x="5040" y="3890"/>
                </a:lnTo>
                <a:lnTo>
                  <a:pt x="5107" y="3880"/>
                </a:lnTo>
                <a:lnTo>
                  <a:pt x="5176" y="3868"/>
                </a:lnTo>
                <a:lnTo>
                  <a:pt x="5244" y="3855"/>
                </a:lnTo>
                <a:lnTo>
                  <a:pt x="5312" y="3839"/>
                </a:lnTo>
                <a:lnTo>
                  <a:pt x="5381" y="3824"/>
                </a:lnTo>
                <a:lnTo>
                  <a:pt x="5450" y="3806"/>
                </a:lnTo>
                <a:lnTo>
                  <a:pt x="5520" y="3786"/>
                </a:lnTo>
                <a:lnTo>
                  <a:pt x="5590" y="3765"/>
                </a:lnTo>
                <a:lnTo>
                  <a:pt x="5659" y="3742"/>
                </a:lnTo>
                <a:lnTo>
                  <a:pt x="5730" y="3717"/>
                </a:lnTo>
                <a:lnTo>
                  <a:pt x="5801" y="3690"/>
                </a:lnTo>
                <a:lnTo>
                  <a:pt x="5872" y="3663"/>
                </a:lnTo>
                <a:lnTo>
                  <a:pt x="5944" y="3632"/>
                </a:lnTo>
                <a:lnTo>
                  <a:pt x="6015" y="3600"/>
                </a:lnTo>
                <a:lnTo>
                  <a:pt x="6087" y="3566"/>
                </a:lnTo>
                <a:lnTo>
                  <a:pt x="6160" y="3530"/>
                </a:lnTo>
                <a:lnTo>
                  <a:pt x="6232" y="3491"/>
                </a:lnTo>
                <a:lnTo>
                  <a:pt x="6305" y="3452"/>
                </a:lnTo>
                <a:lnTo>
                  <a:pt x="6378" y="3410"/>
                </a:lnTo>
                <a:lnTo>
                  <a:pt x="6453" y="3365"/>
                </a:lnTo>
                <a:lnTo>
                  <a:pt x="6526" y="3318"/>
                </a:lnTo>
                <a:lnTo>
                  <a:pt x="6600" y="3269"/>
                </a:lnTo>
                <a:lnTo>
                  <a:pt x="6676" y="3218"/>
                </a:lnTo>
                <a:lnTo>
                  <a:pt x="6750" y="3164"/>
                </a:lnTo>
                <a:lnTo>
                  <a:pt x="6826" y="3108"/>
                </a:lnTo>
                <a:lnTo>
                  <a:pt x="6902" y="3050"/>
                </a:lnTo>
                <a:lnTo>
                  <a:pt x="6977" y="2990"/>
                </a:lnTo>
                <a:lnTo>
                  <a:pt x="7054" y="2926"/>
                </a:lnTo>
                <a:lnTo>
                  <a:pt x="7131" y="2860"/>
                </a:lnTo>
                <a:lnTo>
                  <a:pt x="7208" y="2792"/>
                </a:lnTo>
                <a:lnTo>
                  <a:pt x="7286" y="2721"/>
                </a:lnTo>
                <a:lnTo>
                  <a:pt x="7969" y="3654"/>
                </a:lnTo>
                <a:lnTo>
                  <a:pt x="8379" y="0"/>
                </a:lnTo>
                <a:close/>
              </a:path>
            </a:pathLst>
          </a:custGeom>
          <a:gradFill>
            <a:gsLst>
              <a:gs pos="100000">
                <a:schemeClr val="accent6">
                  <a:lumMod val="75000"/>
                </a:schemeClr>
              </a:gs>
              <a:gs pos="100000">
                <a:srgbClr val="FFFF00"/>
              </a:gs>
              <a:gs pos="0">
                <a:srgbClr val="00B050"/>
              </a:gs>
              <a:gs pos="100000">
                <a:srgbClr val="00B050"/>
              </a:gs>
            </a:gsLst>
            <a:lin ang="0" scaled="0"/>
          </a:gradFill>
          <a:ln>
            <a:noFill/>
          </a:ln>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3" name="组合 22"/>
          <p:cNvGrpSpPr/>
          <p:nvPr/>
        </p:nvGrpSpPr>
        <p:grpSpPr>
          <a:xfrm>
            <a:off x="4434650" y="4390532"/>
            <a:ext cx="2728125" cy="755842"/>
            <a:chOff x="3556485" y="4263002"/>
            <a:chExt cx="2031030" cy="562708"/>
          </a:xfrm>
        </p:grpSpPr>
        <p:sp>
          <p:nvSpPr>
            <p:cNvPr id="28" name="任意多边形 27"/>
            <p:cNvSpPr/>
            <p:nvPr/>
          </p:nvSpPr>
          <p:spPr>
            <a:xfrm>
              <a:off x="3556485" y="4430056"/>
              <a:ext cx="1706945" cy="395654"/>
            </a:xfrm>
            <a:custGeom>
              <a:avLst/>
              <a:gdLst>
                <a:gd name="connsiteX0" fmla="*/ 197827 w 1706945"/>
                <a:gd name="connsiteY0" fmla="*/ 0 h 395654"/>
                <a:gd name="connsiteX1" fmla="*/ 1493658 w 1706945"/>
                <a:gd name="connsiteY1" fmla="*/ 0 h 395654"/>
                <a:gd name="connsiteX2" fmla="*/ 1490432 w 1706945"/>
                <a:gd name="connsiteY2" fmla="*/ 4784 h 395654"/>
                <a:gd name="connsiteX3" fmla="*/ 1468322 w 1706945"/>
                <a:gd name="connsiteY3" fmla="*/ 114300 h 395654"/>
                <a:gd name="connsiteX4" fmla="*/ 1692973 w 1706945"/>
                <a:gd name="connsiteY4" fmla="*/ 389938 h 395654"/>
                <a:gd name="connsiteX5" fmla="*/ 1706945 w 1706945"/>
                <a:gd name="connsiteY5" fmla="*/ 391347 h 395654"/>
                <a:gd name="connsiteX6" fmla="*/ 1706015 w 1706945"/>
                <a:gd name="connsiteY6" fmla="*/ 391635 h 395654"/>
                <a:gd name="connsiteX7" fmla="*/ 1666146 w 1706945"/>
                <a:gd name="connsiteY7" fmla="*/ 395654 h 395654"/>
                <a:gd name="connsiteX8" fmla="*/ 197827 w 1706945"/>
                <a:gd name="connsiteY8" fmla="*/ 395654 h 395654"/>
                <a:gd name="connsiteX9" fmla="*/ 0 w 1706945"/>
                <a:gd name="connsiteY9" fmla="*/ 197827 h 395654"/>
                <a:gd name="connsiteX10" fmla="*/ 197827 w 1706945"/>
                <a:gd name="connsiteY10" fmla="*/ 0 h 3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45" h="395654">
                  <a:moveTo>
                    <a:pt x="197827" y="0"/>
                  </a:moveTo>
                  <a:lnTo>
                    <a:pt x="1493658" y="0"/>
                  </a:lnTo>
                  <a:lnTo>
                    <a:pt x="1490432" y="4784"/>
                  </a:lnTo>
                  <a:cubicBezTo>
                    <a:pt x="1476195" y="38445"/>
                    <a:pt x="1468322" y="75453"/>
                    <a:pt x="1468322" y="114300"/>
                  </a:cubicBezTo>
                  <a:cubicBezTo>
                    <a:pt x="1468322" y="250265"/>
                    <a:pt x="1564765" y="363703"/>
                    <a:pt x="1692973" y="389938"/>
                  </a:cubicBezTo>
                  <a:lnTo>
                    <a:pt x="1706945" y="391347"/>
                  </a:lnTo>
                  <a:lnTo>
                    <a:pt x="1706015" y="391635"/>
                  </a:lnTo>
                  <a:cubicBezTo>
                    <a:pt x="1693137" y="394270"/>
                    <a:pt x="1679803" y="395654"/>
                    <a:pt x="1666146" y="395654"/>
                  </a:cubicBezTo>
                  <a:lnTo>
                    <a:pt x="197827" y="395654"/>
                  </a:lnTo>
                  <a:cubicBezTo>
                    <a:pt x="88570" y="395654"/>
                    <a:pt x="0" y="307084"/>
                    <a:pt x="0" y="197827"/>
                  </a:cubicBezTo>
                  <a:cubicBezTo>
                    <a:pt x="0" y="88570"/>
                    <a:pt x="88570" y="0"/>
                    <a:pt x="197827" y="0"/>
                  </a:cubicBezTo>
                  <a:close/>
                </a:path>
              </a:pathLst>
            </a:custGeom>
            <a:gradFill>
              <a:gsLst>
                <a:gs pos="0">
                  <a:srgbClr val="14CD68"/>
                </a:gs>
                <a:gs pos="100000">
                  <a:srgbClr val="035C7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a:solidFill>
                    <a:srgbClr val="FEFFFF"/>
                  </a:solidFill>
                </a:rPr>
                <a:t>角色权限</a:t>
              </a:r>
            </a:p>
          </p:txBody>
        </p:sp>
        <p:sp>
          <p:nvSpPr>
            <p:cNvPr id="29" name="椭圆 28"/>
            <p:cNvSpPr/>
            <p:nvPr/>
          </p:nvSpPr>
          <p:spPr>
            <a:xfrm>
              <a:off x="5024807" y="4263002"/>
              <a:ext cx="562708" cy="56270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FEFFFF"/>
                  </a:solidFill>
                </a:rPr>
                <a:t>B</a:t>
              </a:r>
              <a:endParaRPr lang="zh-CN" altLang="en-US" dirty="0">
                <a:solidFill>
                  <a:srgbClr val="FEFFFF"/>
                </a:solidFill>
              </a:endParaRPr>
            </a:p>
          </p:txBody>
        </p:sp>
      </p:grpSp>
      <p:grpSp>
        <p:nvGrpSpPr>
          <p:cNvPr id="24" name="组合 23"/>
          <p:cNvGrpSpPr/>
          <p:nvPr/>
        </p:nvGrpSpPr>
        <p:grpSpPr>
          <a:xfrm>
            <a:off x="7552493" y="3225542"/>
            <a:ext cx="2728125" cy="755842"/>
            <a:chOff x="5877652" y="3395692"/>
            <a:chExt cx="2031030" cy="562708"/>
          </a:xfrm>
        </p:grpSpPr>
        <p:sp>
          <p:nvSpPr>
            <p:cNvPr id="25" name="任意多边形 24"/>
            <p:cNvSpPr/>
            <p:nvPr/>
          </p:nvSpPr>
          <p:spPr>
            <a:xfrm>
              <a:off x="5877652" y="3562746"/>
              <a:ext cx="1706945" cy="395654"/>
            </a:xfrm>
            <a:custGeom>
              <a:avLst/>
              <a:gdLst>
                <a:gd name="connsiteX0" fmla="*/ 197827 w 1706945"/>
                <a:gd name="connsiteY0" fmla="*/ 0 h 395654"/>
                <a:gd name="connsiteX1" fmla="*/ 1493658 w 1706945"/>
                <a:gd name="connsiteY1" fmla="*/ 0 h 395654"/>
                <a:gd name="connsiteX2" fmla="*/ 1490432 w 1706945"/>
                <a:gd name="connsiteY2" fmla="*/ 4784 h 395654"/>
                <a:gd name="connsiteX3" fmla="*/ 1468322 w 1706945"/>
                <a:gd name="connsiteY3" fmla="*/ 114300 h 395654"/>
                <a:gd name="connsiteX4" fmla="*/ 1692973 w 1706945"/>
                <a:gd name="connsiteY4" fmla="*/ 389938 h 395654"/>
                <a:gd name="connsiteX5" fmla="*/ 1706945 w 1706945"/>
                <a:gd name="connsiteY5" fmla="*/ 391347 h 395654"/>
                <a:gd name="connsiteX6" fmla="*/ 1706015 w 1706945"/>
                <a:gd name="connsiteY6" fmla="*/ 391635 h 395654"/>
                <a:gd name="connsiteX7" fmla="*/ 1666146 w 1706945"/>
                <a:gd name="connsiteY7" fmla="*/ 395654 h 395654"/>
                <a:gd name="connsiteX8" fmla="*/ 197827 w 1706945"/>
                <a:gd name="connsiteY8" fmla="*/ 395654 h 395654"/>
                <a:gd name="connsiteX9" fmla="*/ 0 w 1706945"/>
                <a:gd name="connsiteY9" fmla="*/ 197827 h 395654"/>
                <a:gd name="connsiteX10" fmla="*/ 197827 w 1706945"/>
                <a:gd name="connsiteY10" fmla="*/ 0 h 39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45" h="395654">
                  <a:moveTo>
                    <a:pt x="197827" y="0"/>
                  </a:moveTo>
                  <a:lnTo>
                    <a:pt x="1493658" y="0"/>
                  </a:lnTo>
                  <a:lnTo>
                    <a:pt x="1490432" y="4784"/>
                  </a:lnTo>
                  <a:cubicBezTo>
                    <a:pt x="1476195" y="38445"/>
                    <a:pt x="1468322" y="75453"/>
                    <a:pt x="1468322" y="114300"/>
                  </a:cubicBezTo>
                  <a:cubicBezTo>
                    <a:pt x="1468322" y="250265"/>
                    <a:pt x="1564765" y="363703"/>
                    <a:pt x="1692973" y="389938"/>
                  </a:cubicBezTo>
                  <a:lnTo>
                    <a:pt x="1706945" y="391347"/>
                  </a:lnTo>
                  <a:lnTo>
                    <a:pt x="1706015" y="391635"/>
                  </a:lnTo>
                  <a:cubicBezTo>
                    <a:pt x="1693137" y="394270"/>
                    <a:pt x="1679803" y="395654"/>
                    <a:pt x="1666146" y="395654"/>
                  </a:cubicBezTo>
                  <a:lnTo>
                    <a:pt x="197827" y="395654"/>
                  </a:lnTo>
                  <a:cubicBezTo>
                    <a:pt x="88570" y="395654"/>
                    <a:pt x="0" y="307084"/>
                    <a:pt x="0" y="197827"/>
                  </a:cubicBezTo>
                  <a:cubicBezTo>
                    <a:pt x="0" y="88570"/>
                    <a:pt x="88570" y="0"/>
                    <a:pt x="197827" y="0"/>
                  </a:cubicBezTo>
                  <a:close/>
                </a:path>
              </a:pathLst>
            </a:cu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zh-CN">
                  <a:solidFill>
                    <a:srgbClr val="FEFFFF"/>
                  </a:solidFill>
                </a:rPr>
                <a:t>数据安全</a:t>
              </a:r>
            </a:p>
          </p:txBody>
        </p:sp>
        <p:sp>
          <p:nvSpPr>
            <p:cNvPr id="26" name="椭圆 25"/>
            <p:cNvSpPr/>
            <p:nvPr/>
          </p:nvSpPr>
          <p:spPr>
            <a:xfrm>
              <a:off x="7345974" y="3395692"/>
              <a:ext cx="562708" cy="56270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FEFFFF"/>
                  </a:solidFill>
                </a:rPr>
                <a:t>C</a:t>
              </a:r>
              <a:endParaRPr lang="zh-CN" altLang="en-US" dirty="0">
                <a:solidFill>
                  <a:srgbClr val="FEFFFF"/>
                </a:solidFill>
              </a:endParaRPr>
            </a:p>
          </p:txBody>
        </p:sp>
      </p:grpSp>
      <p:sp>
        <p:nvSpPr>
          <p:cNvPr id="51" name="标题 3"/>
          <p:cNvSpPr>
            <a:spLocks noGrp="1"/>
          </p:cNvSpPr>
          <p:nvPr/>
        </p:nvSpPr>
        <p:spPr>
          <a:xfrm>
            <a:off x="-471079" y="1530994"/>
            <a:ext cx="7633854" cy="12031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chemeClr val="accent1">
                    <a:lumMod val="75000"/>
                  </a:schemeClr>
                </a:solidFill>
                <a:latin typeface="+mj-lt"/>
                <a:ea typeface="+mj-ea"/>
                <a:cs typeface="+mj-cs"/>
              </a:defRPr>
            </a:lvl1pPr>
          </a:lstStyle>
          <a:p>
            <a:r>
              <a:rPr lang="en-US" altLang="zh-CN" dirty="0"/>
              <a:t>CHBS</a:t>
            </a:r>
            <a:r>
              <a:rPr lang="zh-CN" altLang="en-US" dirty="0"/>
              <a:t>中间件</a:t>
            </a:r>
          </a:p>
        </p:txBody>
      </p:sp>
      <p:sp>
        <p:nvSpPr>
          <p:cNvPr id="52" name="副标题 4"/>
          <p:cNvSpPr>
            <a:spLocks noGrp="1"/>
          </p:cNvSpPr>
          <p:nvPr/>
        </p:nvSpPr>
        <p:spPr>
          <a:xfrm>
            <a:off x="-471079" y="2826249"/>
            <a:ext cx="7633854" cy="699798"/>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Tx/>
              <a:buNone/>
              <a:defRPr sz="2400" kern="1200">
                <a:solidFill>
                  <a:srgbClr val="939393"/>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ym typeface="+mn-ea"/>
              </a:rPr>
              <a:t>Client High Brower Server</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软件框架设计</a:t>
            </a:r>
          </a:p>
        </p:txBody>
      </p:sp>
      <p:sp>
        <p:nvSpPr>
          <p:cNvPr id="32" name="标题 1"/>
          <p:cNvSpPr>
            <a:spLocks noGrp="1"/>
          </p:cNvSpPr>
          <p:nvPr/>
        </p:nvSpPr>
        <p:spPr>
          <a:xfrm>
            <a:off x="1634172" y="1092671"/>
            <a:ext cx="9829800" cy="1583690"/>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6000" kern="1200">
                <a:solidFill>
                  <a:schemeClr val="tx1"/>
                </a:solidFill>
                <a:latin typeface="Arial" panose="020B0604020202020204" pitchFamily="34" charset="0"/>
                <a:ea typeface="黑体" panose="02010609060101010101" charset="-122"/>
                <a:cs typeface="Arial" panose="020B0604020202020204" pitchFamily="34" charset="0"/>
              </a:defRPr>
            </a:lvl1pPr>
          </a:lstStyle>
          <a:p>
            <a:pPr algn="l"/>
            <a:r>
              <a:rPr lang="en-US" altLang="zh-CN" dirty="0">
                <a:latin typeface="+mj-lt"/>
                <a:ea typeface="+mj-ea"/>
                <a:cs typeface="+mj-cs"/>
              </a:rPr>
              <a:t>CHBS</a:t>
            </a:r>
            <a:r>
              <a:rPr lang="zh-CN" altLang="en-US" dirty="0">
                <a:latin typeface="+mj-lt"/>
                <a:ea typeface="+mj-ea"/>
                <a:cs typeface="+mj-cs"/>
              </a:rPr>
              <a:t>创新</a:t>
            </a:r>
            <a:r>
              <a:rPr lang="zh-CN" altLang="zh-CN" dirty="0">
                <a:latin typeface="+mj-lt"/>
                <a:ea typeface="+mj-ea"/>
                <a:cs typeface="+mj-cs"/>
              </a:rPr>
              <a:t>技术</a:t>
            </a:r>
            <a:endParaRPr lang="en-US" altLang="zh-CN" dirty="0">
              <a:latin typeface="+mj-lt"/>
              <a:ea typeface="+mj-ea"/>
              <a:cs typeface="+mj-cs"/>
            </a:endParaRPr>
          </a:p>
        </p:txBody>
      </p:sp>
      <p:pic>
        <p:nvPicPr>
          <p:cNvPr id="33" name="图片 32" descr="02-3"/>
          <p:cNvPicPr>
            <a:picLocks noChangeAspect="1"/>
          </p:cNvPicPr>
          <p:nvPr/>
        </p:nvPicPr>
        <p:blipFill>
          <a:blip r:embed="rId3"/>
          <a:stretch>
            <a:fillRect/>
          </a:stretch>
        </p:blipFill>
        <p:spPr>
          <a:xfrm>
            <a:off x="1394777" y="2000721"/>
            <a:ext cx="9954895" cy="1638935"/>
          </a:xfrm>
          <a:prstGeom prst="rect">
            <a:avLst/>
          </a:prstGeom>
        </p:spPr>
      </p:pic>
      <p:grpSp>
        <p:nvGrpSpPr>
          <p:cNvPr id="34" name="组合 33"/>
          <p:cNvGrpSpPr/>
          <p:nvPr/>
        </p:nvGrpSpPr>
        <p:grpSpPr>
          <a:xfrm>
            <a:off x="4741535" y="3968950"/>
            <a:ext cx="1908648" cy="856742"/>
            <a:chOff x="3190891" y="3020667"/>
            <a:chExt cx="1908648" cy="856742"/>
          </a:xfrm>
        </p:grpSpPr>
        <p:sp>
          <p:nvSpPr>
            <p:cNvPr id="47" name="任意多边形 46"/>
            <p:cNvSpPr/>
            <p:nvPr/>
          </p:nvSpPr>
          <p:spPr>
            <a:xfrm>
              <a:off x="3323493" y="3020667"/>
              <a:ext cx="1776046" cy="856742"/>
            </a:xfrm>
            <a:custGeom>
              <a:avLst/>
              <a:gdLst>
                <a:gd name="connsiteX0" fmla="*/ 0 w 1776046"/>
                <a:gd name="connsiteY0" fmla="*/ 329203 h 856742"/>
                <a:gd name="connsiteX1" fmla="*/ 562708 w 1776046"/>
                <a:gd name="connsiteY1" fmla="*/ 21473 h 856742"/>
                <a:gd name="connsiteX2" fmla="*/ 1776046 w 1776046"/>
                <a:gd name="connsiteY2" fmla="*/ 856742 h 856742"/>
              </a:gdLst>
              <a:ahLst/>
              <a:cxnLst>
                <a:cxn ang="0">
                  <a:pos x="connsiteX0" y="connsiteY0"/>
                </a:cxn>
                <a:cxn ang="0">
                  <a:pos x="connsiteX1" y="connsiteY1"/>
                </a:cxn>
                <a:cxn ang="0">
                  <a:pos x="connsiteX2" y="connsiteY2"/>
                </a:cxn>
              </a:cxnLst>
              <a:rect l="l" t="t" r="r" b="b"/>
              <a:pathLst>
                <a:path w="1776046" h="856742">
                  <a:moveTo>
                    <a:pt x="0" y="329203"/>
                  </a:moveTo>
                  <a:cubicBezTo>
                    <a:pt x="133350" y="131376"/>
                    <a:pt x="266700" y="-66450"/>
                    <a:pt x="562708" y="21473"/>
                  </a:cubicBezTo>
                  <a:cubicBezTo>
                    <a:pt x="858716" y="109396"/>
                    <a:pt x="1317381" y="483069"/>
                    <a:pt x="1776046" y="856742"/>
                  </a:cubicBezTo>
                </a:path>
              </a:pathLst>
            </a:cu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48" name="椭圆 47"/>
            <p:cNvSpPr/>
            <p:nvPr/>
          </p:nvSpPr>
          <p:spPr>
            <a:xfrm>
              <a:off x="3190891" y="3351605"/>
              <a:ext cx="265203" cy="2652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C</a:t>
              </a:r>
            </a:p>
          </p:txBody>
        </p:sp>
      </p:grpSp>
      <p:grpSp>
        <p:nvGrpSpPr>
          <p:cNvPr id="35" name="组合 34"/>
          <p:cNvGrpSpPr/>
          <p:nvPr/>
        </p:nvGrpSpPr>
        <p:grpSpPr>
          <a:xfrm>
            <a:off x="5744578" y="3968950"/>
            <a:ext cx="1926232" cy="856742"/>
            <a:chOff x="4193934" y="3020667"/>
            <a:chExt cx="1926232" cy="856742"/>
          </a:xfrm>
        </p:grpSpPr>
        <p:sp>
          <p:nvSpPr>
            <p:cNvPr id="45" name="任意多边形 44"/>
            <p:cNvSpPr/>
            <p:nvPr/>
          </p:nvSpPr>
          <p:spPr>
            <a:xfrm flipH="1">
              <a:off x="4193934" y="3020667"/>
              <a:ext cx="1776046" cy="856742"/>
            </a:xfrm>
            <a:custGeom>
              <a:avLst/>
              <a:gdLst>
                <a:gd name="connsiteX0" fmla="*/ 0 w 1776046"/>
                <a:gd name="connsiteY0" fmla="*/ 329203 h 856742"/>
                <a:gd name="connsiteX1" fmla="*/ 562708 w 1776046"/>
                <a:gd name="connsiteY1" fmla="*/ 21473 h 856742"/>
                <a:gd name="connsiteX2" fmla="*/ 1776046 w 1776046"/>
                <a:gd name="connsiteY2" fmla="*/ 856742 h 856742"/>
              </a:gdLst>
              <a:ahLst/>
              <a:cxnLst>
                <a:cxn ang="0">
                  <a:pos x="connsiteX0" y="connsiteY0"/>
                </a:cxn>
                <a:cxn ang="0">
                  <a:pos x="connsiteX1" y="connsiteY1"/>
                </a:cxn>
                <a:cxn ang="0">
                  <a:pos x="connsiteX2" y="connsiteY2"/>
                </a:cxn>
              </a:cxnLst>
              <a:rect l="l" t="t" r="r" b="b"/>
              <a:pathLst>
                <a:path w="1776046" h="856742">
                  <a:moveTo>
                    <a:pt x="0" y="329203"/>
                  </a:moveTo>
                  <a:cubicBezTo>
                    <a:pt x="133350" y="131376"/>
                    <a:pt x="266700" y="-66450"/>
                    <a:pt x="562708" y="21473"/>
                  </a:cubicBezTo>
                  <a:cubicBezTo>
                    <a:pt x="858716" y="109396"/>
                    <a:pt x="1317381" y="483069"/>
                    <a:pt x="1776046" y="856742"/>
                  </a:cubicBezTo>
                </a:path>
              </a:pathLst>
            </a:cu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46" name="椭圆 45"/>
            <p:cNvSpPr/>
            <p:nvPr/>
          </p:nvSpPr>
          <p:spPr>
            <a:xfrm>
              <a:off x="5854963" y="3351605"/>
              <a:ext cx="265203" cy="2652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bg1"/>
                  </a:solidFill>
                </a:rPr>
                <a:t>B</a:t>
              </a:r>
              <a:endParaRPr lang="zh-CN" altLang="en-US" dirty="0">
                <a:solidFill>
                  <a:schemeClr val="bg1"/>
                </a:solidFill>
              </a:endParaRPr>
            </a:p>
          </p:txBody>
        </p:sp>
      </p:grpSp>
      <p:grpSp>
        <p:nvGrpSpPr>
          <p:cNvPr id="36" name="组合 35"/>
          <p:cNvGrpSpPr/>
          <p:nvPr/>
        </p:nvGrpSpPr>
        <p:grpSpPr>
          <a:xfrm>
            <a:off x="7706042" y="3830156"/>
            <a:ext cx="2722245" cy="1134745"/>
            <a:chOff x="11962" y="5563"/>
            <a:chExt cx="4287" cy="1787"/>
          </a:xfrm>
        </p:grpSpPr>
        <p:sp>
          <p:nvSpPr>
            <p:cNvPr id="43" name="文本框 24"/>
            <p:cNvSpPr txBox="1"/>
            <p:nvPr/>
          </p:nvSpPr>
          <p:spPr>
            <a:xfrm>
              <a:off x="11962" y="6152"/>
              <a:ext cx="3682" cy="719"/>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dirty="0">
                  <a:solidFill>
                    <a:schemeClr val="accent1"/>
                  </a:solidFill>
                </a:rPr>
                <a:t>BS</a:t>
              </a:r>
              <a:r>
                <a:rPr lang="zh-CN" altLang="en-US" sz="2400" dirty="0">
                  <a:solidFill>
                    <a:schemeClr val="accent1"/>
                  </a:solidFill>
                </a:rPr>
                <a:t>浏览器</a:t>
              </a:r>
            </a:p>
          </p:txBody>
        </p:sp>
        <p:pic>
          <p:nvPicPr>
            <p:cNvPr id="44" name="图片 43" descr="2006413162338283"/>
            <p:cNvPicPr>
              <a:picLocks noChangeAspect="1"/>
            </p:cNvPicPr>
            <p:nvPr/>
          </p:nvPicPr>
          <p:blipFill>
            <a:blip r:embed="rId4"/>
            <a:stretch>
              <a:fillRect/>
            </a:stretch>
          </p:blipFill>
          <p:spPr>
            <a:xfrm>
              <a:off x="14462" y="5563"/>
              <a:ext cx="1787" cy="1787"/>
            </a:xfrm>
            <a:prstGeom prst="rect">
              <a:avLst/>
            </a:prstGeom>
          </p:spPr>
        </p:pic>
      </p:grpSp>
      <p:grpSp>
        <p:nvGrpSpPr>
          <p:cNvPr id="37" name="组合 36"/>
          <p:cNvGrpSpPr/>
          <p:nvPr/>
        </p:nvGrpSpPr>
        <p:grpSpPr>
          <a:xfrm>
            <a:off x="1634172" y="3830156"/>
            <a:ext cx="3107055" cy="1219200"/>
            <a:chOff x="2400" y="5563"/>
            <a:chExt cx="4893" cy="1920"/>
          </a:xfrm>
        </p:grpSpPr>
        <p:sp>
          <p:nvSpPr>
            <p:cNvPr id="41" name="文本框 28"/>
            <p:cNvSpPr txBox="1"/>
            <p:nvPr/>
          </p:nvSpPr>
          <p:spPr>
            <a:xfrm>
              <a:off x="3611" y="6097"/>
              <a:ext cx="3682" cy="719"/>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2400" dirty="0">
                  <a:solidFill>
                    <a:schemeClr val="accent1"/>
                  </a:solidFill>
                  <a:sym typeface="+mn-ea"/>
                </a:rPr>
                <a:t>CS</a:t>
              </a:r>
              <a:r>
                <a:rPr lang="zh-CN" altLang="en-US" sz="2400" dirty="0">
                  <a:solidFill>
                    <a:schemeClr val="accent1"/>
                  </a:solidFill>
                  <a:sym typeface="+mn-ea"/>
                </a:rPr>
                <a:t>开发工具</a:t>
              </a:r>
              <a:endParaRPr lang="en-US" altLang="zh-CN" sz="2400" dirty="0">
                <a:solidFill>
                  <a:schemeClr val="accent1"/>
                </a:solidFill>
              </a:endParaRPr>
            </a:p>
          </p:txBody>
        </p:sp>
        <p:pic>
          <p:nvPicPr>
            <p:cNvPr id="42" name="图片 41" descr="vc"/>
            <p:cNvPicPr>
              <a:picLocks noChangeAspect="1"/>
            </p:cNvPicPr>
            <p:nvPr/>
          </p:nvPicPr>
          <p:blipFill>
            <a:blip r:embed="rId5"/>
            <a:stretch>
              <a:fillRect/>
            </a:stretch>
          </p:blipFill>
          <p:spPr>
            <a:xfrm>
              <a:off x="2400" y="5563"/>
              <a:ext cx="1920" cy="1920"/>
            </a:xfrm>
            <a:prstGeom prst="rect">
              <a:avLst/>
            </a:prstGeom>
          </p:spPr>
        </p:pic>
      </p:grpSp>
      <p:grpSp>
        <p:nvGrpSpPr>
          <p:cNvPr id="38" name="组合 37"/>
          <p:cNvGrpSpPr/>
          <p:nvPr/>
        </p:nvGrpSpPr>
        <p:grpSpPr>
          <a:xfrm>
            <a:off x="5133022" y="4582631"/>
            <a:ext cx="1834515" cy="1697990"/>
            <a:chOff x="7910" y="6748"/>
            <a:chExt cx="2889" cy="2674"/>
          </a:xfrm>
        </p:grpSpPr>
        <p:pic>
          <p:nvPicPr>
            <p:cNvPr id="39" name="图片 38" descr="logo"/>
            <p:cNvPicPr>
              <a:picLocks noChangeAspect="1"/>
            </p:cNvPicPr>
            <p:nvPr/>
          </p:nvPicPr>
          <p:blipFill>
            <a:blip r:embed="rId6"/>
            <a:stretch>
              <a:fillRect/>
            </a:stretch>
          </p:blipFill>
          <p:spPr>
            <a:xfrm>
              <a:off x="8117" y="6748"/>
              <a:ext cx="2674" cy="2674"/>
            </a:xfrm>
            <a:prstGeom prst="rect">
              <a:avLst/>
            </a:prstGeom>
          </p:spPr>
        </p:pic>
        <p:sp>
          <p:nvSpPr>
            <p:cNvPr id="40" name="文本框 33"/>
            <p:cNvSpPr txBox="1"/>
            <p:nvPr/>
          </p:nvSpPr>
          <p:spPr>
            <a:xfrm>
              <a:off x="7910" y="8644"/>
              <a:ext cx="2889" cy="7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t>CHBS</a:t>
              </a:r>
              <a:r>
                <a:rPr lang="zh-CN" altLang="en-US" sz="2400" dirty="0"/>
                <a:t>技术</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24"/>
          <p:cNvSpPr/>
          <p:nvPr/>
        </p:nvSpPr>
        <p:spPr bwMode="auto">
          <a:xfrm rot="5400000">
            <a:off x="2130456" y="2707996"/>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1"/>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3" name="Freeform 24"/>
          <p:cNvSpPr/>
          <p:nvPr/>
        </p:nvSpPr>
        <p:spPr bwMode="auto">
          <a:xfrm rot="5400000">
            <a:off x="5891808" y="2093910"/>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2"/>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4" name="Freeform 24"/>
          <p:cNvSpPr/>
          <p:nvPr/>
        </p:nvSpPr>
        <p:spPr bwMode="auto">
          <a:xfrm rot="5400000">
            <a:off x="9629073" y="277071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chemeClr val="accent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nvGrpSpPr>
          <p:cNvPr id="129" name="Group 128"/>
          <p:cNvGrpSpPr/>
          <p:nvPr/>
        </p:nvGrpSpPr>
        <p:grpSpPr>
          <a:xfrm>
            <a:off x="2275475" y="3112084"/>
            <a:ext cx="626459" cy="626459"/>
            <a:chOff x="1316880" y="4254549"/>
            <a:chExt cx="684000" cy="684000"/>
          </a:xfrm>
          <a:effectLst>
            <a:outerShdw blurRad="254000" dist="152400" dir="2700000" algn="tl" rotWithShape="0">
              <a:prstClr val="black">
                <a:alpha val="40000"/>
              </a:prstClr>
            </a:outerShdw>
          </a:effectLst>
        </p:grpSpPr>
        <p:sp>
          <p:nvSpPr>
            <p:cNvPr id="125" name="Oval 124"/>
            <p:cNvSpPr/>
            <p:nvPr/>
          </p:nvSpPr>
          <p:spPr>
            <a:xfrm>
              <a:off x="1316880" y="4254549"/>
              <a:ext cx="684000" cy="6840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0000"/>
                </a:solidFill>
                <a:sym typeface="Arial" panose="020B0604020202020204" pitchFamily="34" charset="0"/>
              </a:endParaRPr>
            </a:p>
          </p:txBody>
        </p:sp>
        <p:sp>
          <p:nvSpPr>
            <p:cNvPr id="117"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n-lt"/>
                <a:ea typeface="+mn-ea"/>
                <a:sym typeface="Arial" panose="020B0604020202020204" pitchFamily="34" charset="0"/>
              </a:endParaRPr>
            </a:p>
          </p:txBody>
        </p:sp>
      </p:grpSp>
      <p:grpSp>
        <p:nvGrpSpPr>
          <p:cNvPr id="130" name="Group 129"/>
          <p:cNvGrpSpPr/>
          <p:nvPr/>
        </p:nvGrpSpPr>
        <p:grpSpPr>
          <a:xfrm>
            <a:off x="6038369" y="2464197"/>
            <a:ext cx="626459" cy="626459"/>
            <a:chOff x="3401741" y="4254550"/>
            <a:chExt cx="684000" cy="684000"/>
          </a:xfrm>
          <a:effectLst>
            <a:outerShdw blurRad="254000" dist="152400" dir="2700000" algn="tl" rotWithShape="0">
              <a:prstClr val="black">
                <a:alpha val="40000"/>
              </a:prstClr>
            </a:outerShdw>
          </a:effectLst>
        </p:grpSpPr>
        <p:sp>
          <p:nvSpPr>
            <p:cNvPr id="126" name="Oval 125"/>
            <p:cNvSpPr/>
            <p:nvPr/>
          </p:nvSpPr>
          <p:spPr>
            <a:xfrm>
              <a:off x="3401741" y="4254550"/>
              <a:ext cx="684000" cy="6840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0000"/>
                </a:solidFill>
                <a:sym typeface="Arial" panose="020B0604020202020204" pitchFamily="34" charset="0"/>
              </a:endParaRPr>
            </a:p>
          </p:txBody>
        </p:sp>
        <p:sp>
          <p:nvSpPr>
            <p:cNvPr id="120"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n-lt"/>
                <a:ea typeface="+mn-ea"/>
                <a:sym typeface="Arial" panose="020B0604020202020204" pitchFamily="34" charset="0"/>
              </a:endParaRPr>
            </a:p>
          </p:txBody>
        </p:sp>
      </p:grpSp>
      <p:grpSp>
        <p:nvGrpSpPr>
          <p:cNvPr id="131" name="Group 130"/>
          <p:cNvGrpSpPr/>
          <p:nvPr/>
        </p:nvGrpSpPr>
        <p:grpSpPr>
          <a:xfrm>
            <a:off x="9813751" y="3112084"/>
            <a:ext cx="626459" cy="626459"/>
            <a:chOff x="6006611" y="4240036"/>
            <a:chExt cx="684000" cy="684000"/>
          </a:xfrm>
          <a:effectLst>
            <a:outerShdw blurRad="254000" dist="152400" dir="2700000" algn="tl" rotWithShape="0">
              <a:prstClr val="black">
                <a:alpha val="40000"/>
              </a:prstClr>
            </a:outerShdw>
          </a:effectLst>
        </p:grpSpPr>
        <p:sp>
          <p:nvSpPr>
            <p:cNvPr id="127" name="Oval 126"/>
            <p:cNvSpPr/>
            <p:nvPr/>
          </p:nvSpPr>
          <p:spPr>
            <a:xfrm>
              <a:off x="6006611" y="4240036"/>
              <a:ext cx="684000" cy="684000"/>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0000"/>
                </a:solidFill>
                <a:sym typeface="Arial" panose="020B0604020202020204" pitchFamily="34" charset="0"/>
              </a:endParaRPr>
            </a:p>
          </p:txBody>
        </p:sp>
        <p:sp>
          <p:nvSpPr>
            <p:cNvPr id="119"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n-lt"/>
                <a:ea typeface="+mn-ea"/>
                <a:sym typeface="Arial" panose="020B0604020202020204" pitchFamily="34" charset="0"/>
              </a:endParaRPr>
            </a:p>
          </p:txBody>
        </p:sp>
      </p:grpSp>
      <p:sp>
        <p:nvSpPr>
          <p:cNvPr id="22" name="Content Placeholder 2"/>
          <p:cNvSpPr txBox="1"/>
          <p:nvPr/>
        </p:nvSpPr>
        <p:spPr>
          <a:xfrm>
            <a:off x="1801415" y="4753939"/>
            <a:ext cx="2611736" cy="40498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2400" b="1" dirty="0">
                <a:solidFill>
                  <a:schemeClr val="accent1"/>
                </a:solidFill>
                <a:latin typeface="Arial" panose="020B0604020202020204" pitchFamily="34" charset="0"/>
                <a:ea typeface="微软雅黑" panose="020B0503020204020204" charset="-122"/>
                <a:cs typeface="+mn-ea"/>
                <a:sym typeface="Arial" panose="020B0604020202020204" pitchFamily="34" charset="0"/>
              </a:rPr>
              <a:t>内网数据导出</a:t>
            </a:r>
            <a:endParaRPr lang="en-US" sz="2400" b="1" dirty="0">
              <a:solidFill>
                <a:schemeClr val="accent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3" name="Content Placeholder 2"/>
          <p:cNvSpPr txBox="1"/>
          <p:nvPr/>
        </p:nvSpPr>
        <p:spPr>
          <a:xfrm>
            <a:off x="1801415" y="5407233"/>
            <a:ext cx="2755752" cy="69474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600" b="1"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定时将贷款数据加密脱每后通过文件方式上传到网闸</a:t>
            </a:r>
            <a:endParaRPr lang="en-US" altLang="zh-CN" sz="1600" b="1"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4" name="Content Placeholder 2"/>
          <p:cNvSpPr txBox="1"/>
          <p:nvPr/>
        </p:nvSpPr>
        <p:spPr>
          <a:xfrm>
            <a:off x="5626919" y="1168053"/>
            <a:ext cx="2746672" cy="40498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2400" b="1" dirty="0">
                <a:solidFill>
                  <a:schemeClr val="accent2"/>
                </a:solidFill>
                <a:latin typeface="Arial" panose="020B0604020202020204" pitchFamily="34" charset="0"/>
                <a:ea typeface="微软雅黑" panose="020B0503020204020204" charset="-122"/>
                <a:cs typeface="+mn-ea"/>
                <a:sym typeface="Arial" panose="020B0604020202020204" pitchFamily="34" charset="0"/>
              </a:rPr>
              <a:t>外网数据导入</a:t>
            </a:r>
            <a:endParaRPr lang="en-US" sz="2400" b="1" dirty="0">
              <a:solidFill>
                <a:schemeClr val="accent2"/>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Content Placeholder 2"/>
          <p:cNvSpPr txBox="1"/>
          <p:nvPr/>
        </p:nvSpPr>
        <p:spPr>
          <a:xfrm>
            <a:off x="5626920" y="1696803"/>
            <a:ext cx="3394743" cy="32367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600" b="1"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脱敏后的数据发布到外网</a:t>
            </a:r>
            <a:endParaRPr lang="en-US" altLang="zh-CN" sz="1600" b="1"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Content Placeholder 2"/>
          <p:cNvSpPr txBox="1"/>
          <p:nvPr/>
        </p:nvSpPr>
        <p:spPr>
          <a:xfrm>
            <a:off x="9365313" y="4816655"/>
            <a:ext cx="2320645" cy="40498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2400" b="1" dirty="0">
                <a:solidFill>
                  <a:schemeClr val="accent3"/>
                </a:solidFill>
                <a:latin typeface="Arial" panose="020B0604020202020204" pitchFamily="34" charset="0"/>
                <a:ea typeface="微软雅黑" panose="020B0503020204020204" charset="-122"/>
                <a:cs typeface="+mn-ea"/>
                <a:sym typeface="Arial" panose="020B0604020202020204" pitchFamily="34" charset="0"/>
              </a:rPr>
              <a:t>数据管理</a:t>
            </a:r>
            <a:endParaRPr lang="en-US" sz="2400" b="1" dirty="0">
              <a:solidFill>
                <a:schemeClr val="accent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Content Placeholder 2"/>
          <p:cNvSpPr txBox="1"/>
          <p:nvPr/>
        </p:nvSpPr>
        <p:spPr>
          <a:xfrm>
            <a:off x="9365314" y="5407233"/>
            <a:ext cx="2968717" cy="32367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600" b="1"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人员、报表等基础数据管理</a:t>
            </a:r>
            <a:endParaRPr lang="en-US" altLang="zh-CN" sz="1600" b="1"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0" name="标题 1"/>
          <p:cNvSpPr txBox="1"/>
          <p:nvPr/>
        </p:nvSpPr>
        <p:spPr>
          <a:xfrm>
            <a:off x="906977" y="267493"/>
            <a:ext cx="5324660" cy="396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数据流</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wipe(left)">
                                      <p:cBhvr>
                                        <p:cTn id="11" dur="500"/>
                                        <p:tgtEl>
                                          <p:spTgt spid="112"/>
                                        </p:tgtEl>
                                      </p:cBhvr>
                                    </p:animEffect>
                                  </p:childTnLst>
                                </p:cTn>
                              </p:par>
                            </p:childTnLst>
                          </p:cTn>
                        </p:par>
                        <p:par>
                          <p:cTn id="12" fill="hold">
                            <p:stCondLst>
                              <p:cond delay="1500"/>
                            </p:stCondLst>
                            <p:childTnLst>
                              <p:par>
                                <p:cTn id="13" presetID="45" presetClass="entr" presetSubtype="0" fill="hold" nodeType="after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1000"/>
                                        <p:tgtEl>
                                          <p:spTgt spid="129"/>
                                        </p:tgtEl>
                                      </p:cBhvr>
                                    </p:animEffect>
                                    <p:anim calcmode="lin" valueType="num">
                                      <p:cBhvr>
                                        <p:cTn id="16" dur="1000" fill="hold"/>
                                        <p:tgtEl>
                                          <p:spTgt spid="129"/>
                                        </p:tgtEl>
                                        <p:attrNameLst>
                                          <p:attrName>ppt_w</p:attrName>
                                        </p:attrNameLst>
                                      </p:cBhvr>
                                      <p:tavLst>
                                        <p:tav tm="0" fmla="#ppt_w*sin(2.5*pi*$)">
                                          <p:val>
                                            <p:fltVal val="0"/>
                                          </p:val>
                                        </p:tav>
                                        <p:tav tm="100000">
                                          <p:val>
                                            <p:fltVal val="1"/>
                                          </p:val>
                                        </p:tav>
                                      </p:tavLst>
                                    </p:anim>
                                    <p:anim calcmode="lin" valueType="num">
                                      <p:cBhvr>
                                        <p:cTn id="17" dur="1000" fill="hold"/>
                                        <p:tgtEl>
                                          <p:spTgt spid="129"/>
                                        </p:tgtEl>
                                        <p:attrNameLst>
                                          <p:attrName>ppt_h</p:attrName>
                                        </p:attrNameLst>
                                      </p:cBhvr>
                                      <p:tavLst>
                                        <p:tav tm="0">
                                          <p:val>
                                            <p:strVal val="#ppt_h"/>
                                          </p:val>
                                        </p:tav>
                                        <p:tav tm="100000">
                                          <p:val>
                                            <p:strVal val="#ppt_h"/>
                                          </p:val>
                                        </p:tav>
                                      </p:tavLst>
                                    </p:anim>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750"/>
                                        <p:tgtEl>
                                          <p:spTgt spid="22"/>
                                        </p:tgtEl>
                                      </p:cBhvr>
                                    </p:animEffect>
                                  </p:childTnLst>
                                </p:cTn>
                              </p:par>
                            </p:childTnLst>
                          </p:cTn>
                        </p:par>
                        <p:par>
                          <p:cTn id="22" fill="hold">
                            <p:stCondLst>
                              <p:cond delay="35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wipe(left)">
                                      <p:cBhvr>
                                        <p:cTn id="29" dur="500"/>
                                        <p:tgtEl>
                                          <p:spTgt spid="113"/>
                                        </p:tgtEl>
                                      </p:cBhvr>
                                    </p:animEffect>
                                  </p:childTnLst>
                                </p:cTn>
                              </p:par>
                            </p:childTnLst>
                          </p:cTn>
                        </p:par>
                        <p:par>
                          <p:cTn id="30" fill="hold">
                            <p:stCondLst>
                              <p:cond delay="5000"/>
                            </p:stCondLst>
                            <p:childTnLst>
                              <p:par>
                                <p:cTn id="31" presetID="45" presetClass="entr" presetSubtype="0" fill="hold" nodeType="after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fade">
                                      <p:cBhvr>
                                        <p:cTn id="33" dur="1000"/>
                                        <p:tgtEl>
                                          <p:spTgt spid="130"/>
                                        </p:tgtEl>
                                      </p:cBhvr>
                                    </p:animEffect>
                                    <p:anim calcmode="lin" valueType="num">
                                      <p:cBhvr>
                                        <p:cTn id="34" dur="1000" fill="hold"/>
                                        <p:tgtEl>
                                          <p:spTgt spid="130"/>
                                        </p:tgtEl>
                                        <p:attrNameLst>
                                          <p:attrName>ppt_w</p:attrName>
                                        </p:attrNameLst>
                                      </p:cBhvr>
                                      <p:tavLst>
                                        <p:tav tm="0" fmla="#ppt_w*sin(2.5*pi*$)">
                                          <p:val>
                                            <p:fltVal val="0"/>
                                          </p:val>
                                        </p:tav>
                                        <p:tav tm="100000">
                                          <p:val>
                                            <p:fltVal val="1"/>
                                          </p:val>
                                        </p:tav>
                                      </p:tavLst>
                                    </p:anim>
                                    <p:anim calcmode="lin" valueType="num">
                                      <p:cBhvr>
                                        <p:cTn id="35" dur="1000" fill="hold"/>
                                        <p:tgtEl>
                                          <p:spTgt spid="130"/>
                                        </p:tgtEl>
                                        <p:attrNameLst>
                                          <p:attrName>ppt_h</p:attrName>
                                        </p:attrNameLst>
                                      </p:cBhvr>
                                      <p:tavLst>
                                        <p:tav tm="0">
                                          <p:val>
                                            <p:strVal val="#ppt_h"/>
                                          </p:val>
                                        </p:tav>
                                        <p:tav tm="100000">
                                          <p:val>
                                            <p:strVal val="#ppt_h"/>
                                          </p:val>
                                        </p:tav>
                                      </p:tavLst>
                                    </p:anim>
                                  </p:childTnLst>
                                </p:cTn>
                              </p:par>
                            </p:childTnLst>
                          </p:cTn>
                        </p:par>
                        <p:par>
                          <p:cTn id="36" fill="hold">
                            <p:stCondLst>
                              <p:cond delay="6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750"/>
                                        <p:tgtEl>
                                          <p:spTgt spid="24"/>
                                        </p:tgtEl>
                                      </p:cBhvr>
                                    </p:animEffect>
                                  </p:childTnLst>
                                </p:cTn>
                              </p:par>
                            </p:childTnLst>
                          </p:cTn>
                        </p:par>
                        <p:par>
                          <p:cTn id="40" fill="hold">
                            <p:stCondLst>
                              <p:cond delay="70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750"/>
                                        <p:tgtEl>
                                          <p:spTgt spid="25"/>
                                        </p:tgtEl>
                                      </p:cBhvr>
                                    </p:animEffect>
                                  </p:childTnLst>
                                </p:cTn>
                              </p:par>
                            </p:childTnLst>
                          </p:cTn>
                        </p:par>
                        <p:par>
                          <p:cTn id="44" fill="hold">
                            <p:stCondLst>
                              <p:cond delay="8000"/>
                            </p:stCondLst>
                            <p:childTnLst>
                              <p:par>
                                <p:cTn id="45" presetID="22" presetClass="entr" presetSubtype="8" fill="hold" grpId="0"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left)">
                                      <p:cBhvr>
                                        <p:cTn id="47" dur="500"/>
                                        <p:tgtEl>
                                          <p:spTgt spid="114"/>
                                        </p:tgtEl>
                                      </p:cBhvr>
                                    </p:animEffect>
                                  </p:childTnLst>
                                </p:cTn>
                              </p:par>
                            </p:childTnLst>
                          </p:cTn>
                        </p:par>
                        <p:par>
                          <p:cTn id="48" fill="hold">
                            <p:stCondLst>
                              <p:cond delay="8500"/>
                            </p:stCondLst>
                            <p:childTnLst>
                              <p:par>
                                <p:cTn id="49" presetID="45" presetClass="entr" presetSubtype="0" fill="hold" nodeType="after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1000"/>
                                        <p:tgtEl>
                                          <p:spTgt spid="131"/>
                                        </p:tgtEl>
                                      </p:cBhvr>
                                    </p:animEffect>
                                    <p:anim calcmode="lin" valueType="num">
                                      <p:cBhvr>
                                        <p:cTn id="52" dur="1000" fill="hold"/>
                                        <p:tgtEl>
                                          <p:spTgt spid="131"/>
                                        </p:tgtEl>
                                        <p:attrNameLst>
                                          <p:attrName>ppt_w</p:attrName>
                                        </p:attrNameLst>
                                      </p:cBhvr>
                                      <p:tavLst>
                                        <p:tav tm="0" fmla="#ppt_w*sin(2.5*pi*$)">
                                          <p:val>
                                            <p:fltVal val="0"/>
                                          </p:val>
                                        </p:tav>
                                        <p:tav tm="100000">
                                          <p:val>
                                            <p:fltVal val="1"/>
                                          </p:val>
                                        </p:tav>
                                      </p:tavLst>
                                    </p:anim>
                                    <p:anim calcmode="lin" valueType="num">
                                      <p:cBhvr>
                                        <p:cTn id="53" dur="1000" fill="hold"/>
                                        <p:tgtEl>
                                          <p:spTgt spid="131"/>
                                        </p:tgtEl>
                                        <p:attrNameLst>
                                          <p:attrName>ppt_h</p:attrName>
                                        </p:attrNameLst>
                                      </p:cBhvr>
                                      <p:tavLst>
                                        <p:tav tm="0">
                                          <p:val>
                                            <p:strVal val="#ppt_h"/>
                                          </p:val>
                                        </p:tav>
                                        <p:tav tm="100000">
                                          <p:val>
                                            <p:strVal val="#ppt_h"/>
                                          </p:val>
                                        </p:tav>
                                      </p:tavLst>
                                    </p:anim>
                                  </p:childTnLst>
                                </p:cTn>
                              </p:par>
                            </p:childTnLst>
                          </p:cTn>
                        </p:par>
                        <p:par>
                          <p:cTn id="54" fill="hold">
                            <p:stCondLst>
                              <p:cond delay="9500"/>
                            </p:stCondLst>
                            <p:childTnLst>
                              <p:par>
                                <p:cTn id="55" presetID="22" presetClass="entr" presetSubtype="8"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750"/>
                                        <p:tgtEl>
                                          <p:spTgt spid="26"/>
                                        </p:tgtEl>
                                      </p:cBhvr>
                                    </p:animEffect>
                                  </p:childTnLst>
                                </p:cTn>
                              </p:par>
                            </p:childTnLst>
                          </p:cTn>
                        </p:par>
                        <p:par>
                          <p:cTn id="58" fill="hold">
                            <p:stCondLst>
                              <p:cond delay="10500"/>
                            </p:stCondLst>
                            <p:childTnLst>
                              <p:par>
                                <p:cTn id="59" presetID="22" presetClass="entr" presetSubtype="8"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22" grpId="0"/>
      <p:bldP spid="23" grpId="0"/>
      <p:bldP spid="24" grpId="0"/>
      <p:bldP spid="25" grpId="0"/>
      <p:bldP spid="26" grpId="0"/>
      <p:bldP spid="27"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示 15"/>
          <p:cNvGraphicFramePr/>
          <p:nvPr/>
        </p:nvGraphicFramePr>
        <p:xfrm>
          <a:off x="2180903" y="1384077"/>
          <a:ext cx="8411001" cy="4913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直线连接符 9"/>
          <p:cNvCxnSpPr/>
          <p:nvPr/>
        </p:nvCxnSpPr>
        <p:spPr>
          <a:xfrm>
            <a:off x="-98615" y="3278180"/>
            <a:ext cx="12858044" cy="0"/>
          </a:xfrm>
          <a:prstGeom prst="line">
            <a:avLst/>
          </a:prstGeom>
          <a:ln w="12700"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4" name="椭圆 3"/>
          <p:cNvSpPr/>
          <p:nvPr/>
        </p:nvSpPr>
        <p:spPr>
          <a:xfrm>
            <a:off x="862807" y="2752229"/>
            <a:ext cx="2023227" cy="2023227"/>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670"/>
          </a:p>
        </p:txBody>
      </p:sp>
      <p:sp>
        <p:nvSpPr>
          <p:cNvPr id="21" name="TextBox 15"/>
          <p:cNvSpPr txBox="1"/>
          <p:nvPr/>
        </p:nvSpPr>
        <p:spPr>
          <a:xfrm>
            <a:off x="171716" y="9954300"/>
            <a:ext cx="2709932" cy="838853"/>
          </a:xfrm>
          <a:prstGeom prst="rect">
            <a:avLst/>
          </a:prstGeom>
          <a:noFill/>
        </p:spPr>
        <p:txBody>
          <a:bodyPr wrap="square" lIns="99220" tIns="49610" rIns="99220" bIns="4961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15" name="标题 1"/>
          <p:cNvSpPr txBox="1"/>
          <p:nvPr/>
        </p:nvSpPr>
        <p:spPr>
          <a:xfrm>
            <a:off x="906977" y="267494"/>
            <a:ext cx="451428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功能构成</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4" grpId="0" animBg="1"/>
      <p:bldP spid="2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a:xfrm>
            <a:off x="906977" y="267493"/>
            <a:ext cx="5324660" cy="396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设计目的</a:t>
            </a:r>
          </a:p>
        </p:txBody>
      </p:sp>
      <p:pic>
        <p:nvPicPr>
          <p:cNvPr id="1028" name="Picture 4" descr="https://ss2.bdstatic.com/70cFvnSh_Q1YnxGkpoWK1HF6hhy/it/u=2954846538,3363411714&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619" y="1816125"/>
            <a:ext cx="4946495" cy="4392488"/>
          </a:xfrm>
          <a:prstGeom prst="rect">
            <a:avLst/>
          </a:prstGeom>
          <a:ln w="88900" cap="sq" cmpd="thickThin">
            <a:solidFill>
              <a:srgbClr val="000000"/>
            </a:solidFill>
            <a:prstDash val="solid"/>
            <a:miter lim="800000"/>
            <a:headEnd/>
            <a:tailEnd/>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内容占位符 2"/>
          <p:cNvSpPr txBox="1">
            <a:spLocks noChangeArrowheads="1"/>
          </p:cNvSpPr>
          <p:nvPr>
            <p:custDataLst>
              <p:tags r:id="rId2"/>
            </p:custDataLst>
          </p:nvPr>
        </p:nvSpPr>
        <p:spPr>
          <a:xfrm>
            <a:off x="7437487" y="1672109"/>
            <a:ext cx="4896544" cy="4824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50000"/>
              </a:lnSpc>
              <a:spcAft>
                <a:spcPts val="0"/>
              </a:spcAft>
              <a:buNone/>
            </a:pPr>
            <a:r>
              <a:rPr lang="zh-CN" altLang="en-US" sz="2600" dirty="0"/>
              <a:t>帮助银行快速找到贷款客户</a:t>
            </a:r>
          </a:p>
          <a:p>
            <a:pPr marL="0" indent="0" algn="just" fontAlgn="auto">
              <a:lnSpc>
                <a:spcPct val="150000"/>
              </a:lnSpc>
              <a:spcAft>
                <a:spcPts val="0"/>
              </a:spcAft>
              <a:buNone/>
            </a:pPr>
            <a:r>
              <a:rPr lang="zh-CN" altLang="en-US" sz="2600" dirty="0"/>
              <a:t>及时建立客户经理与贷款人一对一的快速联系通道</a:t>
            </a:r>
            <a:endParaRPr lang="en-US" altLang="zh-CN" sz="2600" dirty="0"/>
          </a:p>
          <a:p>
            <a:pPr marL="0" indent="0" algn="just" fontAlgn="auto">
              <a:lnSpc>
                <a:spcPct val="150000"/>
              </a:lnSpc>
              <a:spcAft>
                <a:spcPts val="0"/>
              </a:spcAft>
              <a:buNone/>
            </a:pPr>
            <a:r>
              <a:rPr lang="zh-CN" altLang="en-US" sz="2600" dirty="0"/>
              <a:t>建立贷款业务的在线全流程管理</a:t>
            </a:r>
            <a:endParaRPr lang="en-US" altLang="zh-CN" sz="2600" dirty="0"/>
          </a:p>
          <a:p>
            <a:pPr marL="0" indent="0" algn="just" fontAlgn="auto">
              <a:lnSpc>
                <a:spcPct val="150000"/>
              </a:lnSpc>
              <a:spcAft>
                <a:spcPts val="0"/>
              </a:spcAft>
              <a:buNone/>
            </a:pPr>
            <a:r>
              <a:rPr lang="zh-CN" altLang="en-US" sz="2600" dirty="0"/>
              <a:t>帮助客户经理管理客户资料</a:t>
            </a:r>
            <a:endParaRPr lang="en-US" altLang="zh-CN" sz="2600" dirty="0"/>
          </a:p>
          <a:p>
            <a:pPr marL="0" indent="0" algn="just" fontAlgn="auto">
              <a:lnSpc>
                <a:spcPct val="150000"/>
              </a:lnSpc>
              <a:spcAft>
                <a:spcPts val="0"/>
              </a:spcAft>
              <a:buNone/>
            </a:pPr>
            <a:r>
              <a:rPr lang="zh-CN" altLang="en-US" sz="2600" dirty="0"/>
              <a:t>提高客户经理业务办理效率</a:t>
            </a:r>
            <a:endParaRPr lang="en-US" altLang="zh-CN" sz="2600" dirty="0"/>
          </a:p>
          <a:p>
            <a:pPr marL="0" indent="0" algn="just" fontAlgn="auto">
              <a:lnSpc>
                <a:spcPct val="150000"/>
              </a:lnSpc>
              <a:spcAft>
                <a:spcPts val="0"/>
              </a:spcAft>
              <a:buNone/>
            </a:pPr>
            <a:r>
              <a:rPr lang="zh-CN" altLang="en-US" sz="2600" dirty="0"/>
              <a:t>掌握自已的客户数、拒绝数等</a:t>
            </a:r>
            <a:endParaRPr lang="en-US" altLang="zh-CN" sz="2600" dirty="0"/>
          </a:p>
        </p:txBody>
      </p:sp>
      <p:sp>
        <p:nvSpPr>
          <p:cNvPr id="7" name="椭圆 6"/>
          <p:cNvSpPr/>
          <p:nvPr/>
        </p:nvSpPr>
        <p:spPr>
          <a:xfrm>
            <a:off x="7077447" y="190138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8" name="椭圆 7"/>
          <p:cNvSpPr/>
          <p:nvPr/>
        </p:nvSpPr>
        <p:spPr>
          <a:xfrm>
            <a:off x="7077447" y="262146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9" name="椭圆 8"/>
          <p:cNvSpPr/>
          <p:nvPr/>
        </p:nvSpPr>
        <p:spPr>
          <a:xfrm>
            <a:off x="7077447" y="3976365"/>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0" name="椭圆 9"/>
          <p:cNvSpPr/>
          <p:nvPr/>
        </p:nvSpPr>
        <p:spPr>
          <a:xfrm>
            <a:off x="7077447" y="4625366"/>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1" name="椭圆 10"/>
          <p:cNvSpPr/>
          <p:nvPr/>
        </p:nvSpPr>
        <p:spPr>
          <a:xfrm>
            <a:off x="7077446" y="5331262"/>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2" name="椭圆 11"/>
          <p:cNvSpPr/>
          <p:nvPr/>
        </p:nvSpPr>
        <p:spPr>
          <a:xfrm>
            <a:off x="7077446" y="6143232"/>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3" name="标题 1"/>
          <p:cNvSpPr txBox="1"/>
          <p:nvPr/>
        </p:nvSpPr>
        <p:spPr>
          <a:xfrm>
            <a:off x="4845199" y="999063"/>
            <a:ext cx="3096344" cy="5597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3600" dirty="0">
                <a:effectLst>
                  <a:outerShdw blurRad="38100" dist="38100" dir="2700000" algn="tl">
                    <a:srgbClr val="000000">
                      <a:alpha val="43137"/>
                    </a:srgbClr>
                  </a:outerShdw>
                </a:effectLst>
                <a:latin typeface="+mn-ea"/>
                <a:ea typeface="+mn-ea"/>
                <a:sym typeface="Arial" panose="020B0604020202020204" pitchFamily="34" charset="0"/>
              </a:rPr>
              <a:t>寻找贷款人</a:t>
            </a:r>
          </a:p>
        </p:txBody>
      </p:sp>
      <p:graphicFrame>
        <p:nvGraphicFramePr>
          <p:cNvPr id="17" name="对象 16"/>
          <p:cNvGraphicFramePr/>
          <p:nvPr/>
        </p:nvGraphicFramePr>
        <p:xfrm>
          <a:off x="4125119" y="1044663"/>
          <a:ext cx="504056" cy="514138"/>
        </p:xfrm>
        <a:graphic>
          <a:graphicData uri="http://schemas.openxmlformats.org/presentationml/2006/ole">
            <mc:AlternateContent xmlns:mc="http://schemas.openxmlformats.org/markup-compatibility/2006">
              <mc:Choice xmlns:v="urn:schemas-microsoft-com:vml" Requires="v">
                <p:oleObj spid="_x0000_s1036" r:id="rId6" imgW="1657350" imgH="1628775" progId="Paint.Picture">
                  <p:embed/>
                </p:oleObj>
              </mc:Choice>
              <mc:Fallback>
                <p:oleObj r:id="rId6" imgW="1657350" imgH="1628775" progId="Paint.Picture">
                  <p:embed/>
                  <p:pic>
                    <p:nvPicPr>
                      <p:cNvPr id="0" name="对象 68"/>
                      <p:cNvPicPr/>
                      <p:nvPr/>
                    </p:nvPicPr>
                    <p:blipFill>
                      <a:blip r:embed="rId7"/>
                      <a:stretch>
                        <a:fillRect/>
                      </a:stretch>
                    </p:blipFill>
                    <p:spPr>
                      <a:xfrm>
                        <a:off x="4125119" y="1044663"/>
                        <a:ext cx="504056" cy="51413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500"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8" fill="hold" grpId="0" nodeType="clickEffect">
                                  <p:stCondLst>
                                    <p:cond delay="0"/>
                                  </p:stCondLst>
                                  <p:childTnLst>
                                    <p:set>
                                      <p:cBhvr>
                                        <p:cTn id="17" dur="500"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8" fill="hold" grpId="0" nodeType="clickEffect">
                                  <p:stCondLst>
                                    <p:cond delay="0"/>
                                  </p:stCondLst>
                                  <p:childTnLst>
                                    <p:set>
                                      <p:cBhvr>
                                        <p:cTn id="23" dur="500"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7" presetClass="entr" presetSubtype="8" fill="hold" grpId="0" nodeType="clickEffect">
                                  <p:stCondLst>
                                    <p:cond delay="0"/>
                                  </p:stCondLst>
                                  <p:childTnLst>
                                    <p:set>
                                      <p:cBhvr>
                                        <p:cTn id="29" dur="500"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7" presetClass="entr" presetSubtype="8" fill="hold" grpId="0" nodeType="clickEffect">
                                  <p:stCondLst>
                                    <p:cond delay="0"/>
                                  </p:stCondLst>
                                  <p:childTnLst>
                                    <p:set>
                                      <p:cBhvr>
                                        <p:cTn id="35" dur="500" fill="hold">
                                          <p:stCondLst>
                                            <p:cond delay="0"/>
                                          </p:stCondLst>
                                        </p:cTn>
                                        <p:tgtEl>
                                          <p:spTgt spid="6">
                                            <p:txEl>
                                              <p:pRg st="4" end="4"/>
                                            </p:txEl>
                                          </p:spTgt>
                                        </p:tgtEl>
                                        <p:attrNameLst>
                                          <p:attrName>style.visibility</p:attrName>
                                        </p:attrNameLst>
                                      </p:cBhvr>
                                      <p:to>
                                        <p:strVal val="visible"/>
                                      </p:to>
                                    </p:set>
                                    <p:anim calcmode="lin" valueType="num">
                                      <p:cBhvr additive="base">
                                        <p:cTn id="36"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7" presetClass="entr" presetSubtype="8" fill="hold" grpId="0" nodeType="clickEffect">
                                  <p:stCondLst>
                                    <p:cond delay="0"/>
                                  </p:stCondLst>
                                  <p:childTnLst>
                                    <p:set>
                                      <p:cBhvr>
                                        <p:cTn id="41" dur="500" fill="hold">
                                          <p:stCondLst>
                                            <p:cond delay="0"/>
                                          </p:stCondLst>
                                        </p:cTn>
                                        <p:tgtEl>
                                          <p:spTgt spid="6">
                                            <p:txEl>
                                              <p:pRg st="5" end="5"/>
                                            </p:txEl>
                                          </p:spTgt>
                                        </p:tgtEl>
                                        <p:attrNameLst>
                                          <p:attrName>style.visibility</p:attrName>
                                        </p:attrNameLst>
                                      </p:cBhvr>
                                      <p:to>
                                        <p:strVal val="visible"/>
                                      </p:to>
                                    </p:set>
                                    <p:anim calcmode="lin" valueType="num">
                                      <p:cBhvr additive="base">
                                        <p:cTn id="42"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6">
                                            <p:txEl>
                                              <p:pRg st="5" end="5"/>
                                            </p:txEl>
                                          </p:spTgt>
                                        </p:tgtEl>
                                        <p:attrNameLst>
                                          <p:attrName>ppt_y</p:attrName>
                                        </p:attrNameLst>
                                      </p:cBhvr>
                                      <p:tavLst>
                                        <p:tav tm="0">
                                          <p:val>
                                            <p:strVal val="#ppt_y"/>
                                          </p:val>
                                        </p:tav>
                                        <p:tav tm="100000">
                                          <p:val>
                                            <p:strVal val="#ppt_y"/>
                                          </p:val>
                                        </p:tav>
                                      </p:tavLst>
                                    </p:anim>
                                  </p:childTnLst>
                                </p:cTn>
                              </p:par>
                              <p:par>
                                <p:cTn id="44" presetID="53" presetClass="entr" presetSubtype="16" fill="hold" grpId="0" nodeType="withEffect">
                                  <p:stCondLst>
                                    <p:cond delay="400"/>
                                  </p:stCondLst>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ppt_w</p:attrName>
                                        </p:attrNameLst>
                                      </p:cBhvr>
                                      <p:tavLst>
                                        <p:tav tm="0">
                                          <p:val>
                                            <p:fltVal val="0"/>
                                          </p:val>
                                        </p:tav>
                                        <p:tav tm="100000">
                                          <p:val>
                                            <p:strVal val="#ppt_w"/>
                                          </p:val>
                                        </p:tav>
                                      </p:tavLst>
                                    </p:anim>
                                    <p:anim calcmode="lin" valueType="num">
                                      <p:cBhvr>
                                        <p:cTn id="47" dur="500" fill="hold"/>
                                        <p:tgtEl>
                                          <p:spTgt spid="7"/>
                                        </p:tgtEl>
                                        <p:attrNameLst>
                                          <p:attrName>ppt_h</p:attrName>
                                        </p:attrNameLst>
                                      </p:cBhvr>
                                      <p:tavLst>
                                        <p:tav tm="0">
                                          <p:val>
                                            <p:fltVal val="0"/>
                                          </p:val>
                                        </p:tav>
                                        <p:tav tm="100000">
                                          <p:val>
                                            <p:strVal val="#ppt_h"/>
                                          </p:val>
                                        </p:tav>
                                      </p:tavLst>
                                    </p:anim>
                                    <p:animEffect transition="in" filter="fade">
                                      <p:cBhvr>
                                        <p:cTn id="48" dur="500"/>
                                        <p:tgtEl>
                                          <p:spTgt spid="7"/>
                                        </p:tgtEl>
                                      </p:cBhvr>
                                    </p:animEffect>
                                  </p:childTnLst>
                                </p:cTn>
                              </p:par>
                              <p:par>
                                <p:cTn id="49" presetID="53" presetClass="entr" presetSubtype="16" fill="hold" grpId="0" nodeType="withEffect">
                                  <p:stCondLst>
                                    <p:cond delay="40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par>
                                <p:cTn id="54" presetID="53" presetClass="entr" presetSubtype="16" fill="hold" grpId="0" nodeType="withEffect">
                                  <p:stCondLst>
                                    <p:cond delay="40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par>
                                <p:cTn id="59" presetID="53" presetClass="entr" presetSubtype="16" fill="hold" grpId="0" nodeType="withEffect">
                                  <p:stCondLst>
                                    <p:cond delay="40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40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fltVal val="0"/>
                                          </p:val>
                                        </p:tav>
                                        <p:tav tm="100000">
                                          <p:val>
                                            <p:strVal val="#ppt_w"/>
                                          </p:val>
                                        </p:tav>
                                      </p:tavLst>
                                    </p:anim>
                                    <p:anim calcmode="lin" valueType="num">
                                      <p:cBhvr>
                                        <p:cTn id="72" dur="500" fill="hold"/>
                                        <p:tgtEl>
                                          <p:spTgt spid="12"/>
                                        </p:tgtEl>
                                        <p:attrNameLst>
                                          <p:attrName>ppt_h</p:attrName>
                                        </p:attrNameLst>
                                      </p:cBhvr>
                                      <p:tavLst>
                                        <p:tav tm="0">
                                          <p:val>
                                            <p:fltVal val="0"/>
                                          </p:val>
                                        </p:tav>
                                        <p:tav tm="100000">
                                          <p:val>
                                            <p:strVal val="#ppt_h"/>
                                          </p:val>
                                        </p:tav>
                                      </p:tavLst>
                                    </p:anim>
                                    <p:animEffect transition="in" filter="fade">
                                      <p:cBhvr>
                                        <p:cTn id="73" dur="500"/>
                                        <p:tgtEl>
                                          <p:spTgt spid="12"/>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barn(inVertical)">
                                      <p:cBhvr>
                                        <p:cTn id="7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build="p"/>
      <p:bldP spid="7" grpId="0" bldLvl="0" animBg="1"/>
      <p:bldP spid="8" grpId="0" bldLvl="0" animBg="1"/>
      <p:bldP spid="9" grpId="0" bldLvl="0" animBg="1"/>
      <p:bldP spid="10" grpId="0" bldLvl="0" animBg="1"/>
      <p:bldP spid="11" grpId="0" bldLvl="0" animBg="1"/>
      <p:bldP spid="12" grpId="0" bldLvl="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线连接符 9"/>
          <p:cNvCxnSpPr/>
          <p:nvPr/>
        </p:nvCxnSpPr>
        <p:spPr>
          <a:xfrm>
            <a:off x="-98615" y="3278180"/>
            <a:ext cx="12858044" cy="0"/>
          </a:xfrm>
          <a:prstGeom prst="line">
            <a:avLst/>
          </a:prstGeom>
          <a:ln w="12700"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TextBox 15"/>
          <p:cNvSpPr txBox="1"/>
          <p:nvPr/>
        </p:nvSpPr>
        <p:spPr>
          <a:xfrm>
            <a:off x="171716" y="9954300"/>
            <a:ext cx="2709932" cy="838853"/>
          </a:xfrm>
          <a:prstGeom prst="rect">
            <a:avLst/>
          </a:prstGeom>
          <a:noFill/>
        </p:spPr>
        <p:txBody>
          <a:bodyPr wrap="square" lIns="99220" tIns="49610" rIns="99220" bIns="4961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15" name="标题 1"/>
          <p:cNvSpPr txBox="1"/>
          <p:nvPr/>
        </p:nvSpPr>
        <p:spPr>
          <a:xfrm>
            <a:off x="906977" y="267494"/>
            <a:ext cx="451428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功能构成</a:t>
            </a:r>
          </a:p>
        </p:txBody>
      </p:sp>
      <p:pic>
        <p:nvPicPr>
          <p:cNvPr id="2" name="图片 1"/>
          <p:cNvPicPr>
            <a:picLocks noChangeAspect="1"/>
          </p:cNvPicPr>
          <p:nvPr/>
        </p:nvPicPr>
        <p:blipFill>
          <a:blip r:embed="rId3"/>
          <a:stretch>
            <a:fillRect/>
          </a:stretch>
        </p:blipFill>
        <p:spPr>
          <a:xfrm>
            <a:off x="701053" y="922171"/>
            <a:ext cx="11258707" cy="6064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795" y="2536740"/>
            <a:ext cx="12853991" cy="4695910"/>
          </a:xfrm>
          <a:prstGeom prst="rect">
            <a:avLst/>
          </a:prstGeom>
          <a:solidFill>
            <a:srgbClr val="106A36"/>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5" tIns="45690" rIns="91385" bIns="45690" numCol="1" spcCol="0" rtlCol="0" fromWordArt="0" anchor="ctr" anchorCtr="0" forceAA="0" compatLnSpc="1">
            <a:noAutofit/>
          </a:bodyPr>
          <a:lstStyle/>
          <a:p>
            <a:pPr algn="ctr"/>
            <a:endParaRPr lang="zh-CN" altLang="en-US"/>
          </a:p>
        </p:txBody>
      </p:sp>
      <p:sp>
        <p:nvSpPr>
          <p:cNvPr id="67" name="圆角矩形 66"/>
          <p:cNvSpPr/>
          <p:nvPr/>
        </p:nvSpPr>
        <p:spPr>
          <a:xfrm>
            <a:off x="2907545" y="4185724"/>
            <a:ext cx="7186890" cy="708354"/>
          </a:xfrm>
          <a:prstGeom prst="roundRect">
            <a:avLst>
              <a:gd name="adj" fmla="val 42270"/>
            </a:avLst>
          </a:prstGeom>
          <a:solidFill>
            <a:schemeClr val="bg1"/>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25"/>
          <p:cNvSpPr txBox="1"/>
          <p:nvPr/>
        </p:nvSpPr>
        <p:spPr>
          <a:xfrm>
            <a:off x="2955620" y="4186538"/>
            <a:ext cx="6947510" cy="707538"/>
          </a:xfrm>
          <a:prstGeom prst="rect">
            <a:avLst/>
          </a:prstGeom>
          <a:noFill/>
        </p:spPr>
        <p:txBody>
          <a:bodyPr wrap="square" rtlCol="0">
            <a:spAutoFit/>
          </a:bodyPr>
          <a:lstStyle/>
          <a:p>
            <a:pPr algn="ctr">
              <a:defRPr/>
            </a:pPr>
            <a:r>
              <a:rPr lang="zh-CN" altLang="en-US" sz="4000" cap="all" dirty="0">
                <a:solidFill>
                  <a:srgbClr val="106A36"/>
                </a:solidFill>
                <a:latin typeface="方正正准黑简体" panose="02000000000000000000" pitchFamily="2" charset="-122"/>
                <a:ea typeface="方正正准黑简体" panose="02000000000000000000" pitchFamily="2" charset="-122"/>
                <a:cs typeface="宋体" panose="02010600030101010101" pitchFamily="2" charset="-122"/>
              </a:rPr>
              <a:t>感谢聆听 批评指导</a:t>
            </a:r>
            <a:endParaRPr lang="zh-CN" altLang="zh-CN" sz="4000" cap="all" dirty="0">
              <a:solidFill>
                <a:srgbClr val="106A36"/>
              </a:solidFill>
              <a:latin typeface="方正正准黑简体" panose="02000000000000000000" pitchFamily="2" charset="-122"/>
              <a:ea typeface="方正正准黑简体" panose="02000000000000000000" pitchFamily="2" charset="-122"/>
              <a:cs typeface="宋体" panose="02010600030101010101" pitchFamily="2" charset="-122"/>
            </a:endParaRPr>
          </a:p>
        </p:txBody>
      </p:sp>
      <p:grpSp>
        <p:nvGrpSpPr>
          <p:cNvPr id="8" name="组合 1"/>
          <p:cNvGrpSpPr/>
          <p:nvPr/>
        </p:nvGrpSpPr>
        <p:grpSpPr bwMode="auto">
          <a:xfrm>
            <a:off x="4958628" y="877545"/>
            <a:ext cx="2941497" cy="2943707"/>
            <a:chOff x="0" y="0"/>
            <a:chExt cx="1582738" cy="1584325"/>
          </a:xfrm>
          <a:effectLst>
            <a:outerShdw blurRad="50800" dist="38100" dir="2700000" algn="tl" rotWithShape="0">
              <a:prstClr val="black">
                <a:alpha val="40000"/>
              </a:prstClr>
            </a:outerShdw>
          </a:effectLst>
        </p:grpSpPr>
        <p:sp>
          <p:nvSpPr>
            <p:cNvPr id="9" name="椭圆 9"/>
            <p:cNvSpPr>
              <a:spLocks noChangeArrowheads="1"/>
            </p:cNvSpPr>
            <p:nvPr/>
          </p:nvSpPr>
          <p:spPr bwMode="auto">
            <a:xfrm>
              <a:off x="0" y="0"/>
              <a:ext cx="1582738" cy="1584325"/>
            </a:xfrm>
            <a:prstGeom prst="ellipse">
              <a:avLst/>
            </a:prstGeom>
            <a:solidFill>
              <a:srgbClr val="F2F2F2">
                <a:alpha val="39999"/>
              </a:srgbClr>
            </a:solidFill>
            <a:ln w="57150" cmpd="sng">
              <a:solidFill>
                <a:srgbClr val="FFFFFF"/>
              </a:solidFill>
              <a:rou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130000"/>
                </a:lnSpc>
              </a:pPr>
              <a:endParaRPr lang="zh-CN" altLang="zh-CN" sz="2530">
                <a:solidFill>
                  <a:srgbClr val="FFFFFF"/>
                </a:solidFill>
                <a:ea typeface="微软雅黑" panose="020B0503020204020204" charset="-122"/>
                <a:sym typeface="Arial" panose="020B0604020202020204" pitchFamily="34" charset="0"/>
              </a:endParaRPr>
            </a:p>
          </p:txBody>
        </p:sp>
        <p:sp>
          <p:nvSpPr>
            <p:cNvPr id="10" name="椭圆 31"/>
            <p:cNvSpPr>
              <a:spLocks noChangeArrowheads="1"/>
            </p:cNvSpPr>
            <p:nvPr/>
          </p:nvSpPr>
          <p:spPr bwMode="auto">
            <a:xfrm rot="20812041" flipH="1">
              <a:off x="107915" y="108022"/>
              <a:ext cx="1366909" cy="1368281"/>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130000"/>
                </a:lnSpc>
              </a:pPr>
              <a:endParaRPr lang="zh-CN" altLang="zh-CN" sz="2530">
                <a:solidFill>
                  <a:srgbClr val="FFFFFF"/>
                </a:solidFill>
                <a:ea typeface="微软雅黑" panose="020B0503020204020204" charset="-122"/>
                <a:sym typeface="Arial" panose="020B0604020202020204" pitchFamily="34" charset="0"/>
              </a:endParaRPr>
            </a:p>
          </p:txBody>
        </p:sp>
      </p:grpSp>
      <p:sp>
        <p:nvSpPr>
          <p:cNvPr id="7" name="文本框 6"/>
          <p:cNvSpPr txBox="1"/>
          <p:nvPr/>
        </p:nvSpPr>
        <p:spPr>
          <a:xfrm>
            <a:off x="5421263" y="2752229"/>
            <a:ext cx="1944413" cy="584775"/>
          </a:xfrm>
          <a:prstGeom prst="rect">
            <a:avLst/>
          </a:prstGeom>
          <a:noFill/>
        </p:spPr>
        <p:txBody>
          <a:bodyPr wrap="square" rtlCol="0">
            <a:spAutoFit/>
          </a:bodyPr>
          <a:lstStyle/>
          <a:p>
            <a:pPr algn="ctr"/>
            <a:r>
              <a:rPr lang="zh-CN" altLang="en-US" sz="1600" dirty="0">
                <a:latin typeface="黑体" panose="02010609060101010101" charset="-122"/>
                <a:ea typeface="黑体" panose="02010609060101010101" charset="-122"/>
              </a:rPr>
              <a:t>农商银行</a:t>
            </a:r>
            <a:endParaRPr lang="en-US" altLang="zh-CN" sz="1600" dirty="0">
              <a:latin typeface="黑体" panose="02010609060101010101" charset="-122"/>
              <a:ea typeface="黑体" panose="02010609060101010101" charset="-122"/>
            </a:endParaRPr>
          </a:p>
          <a:p>
            <a:pPr algn="ctr"/>
            <a:r>
              <a:rPr lang="zh-CN" altLang="en-US" sz="1600" dirty="0">
                <a:latin typeface="黑体" panose="02010609060101010101" charset="-122"/>
                <a:ea typeface="黑体" panose="02010609060101010101" charset="-122"/>
              </a:rPr>
              <a:t>合作伙伴</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7287" y="1456085"/>
            <a:ext cx="1550643" cy="125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22" presetClass="entr" presetSubtype="8" fill="hold" grpId="0" nodeType="with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1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7"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a:xfrm>
            <a:off x="906977" y="267493"/>
            <a:ext cx="5324660" cy="396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设计目的</a:t>
            </a:r>
          </a:p>
        </p:txBody>
      </p:sp>
      <p:sp>
        <p:nvSpPr>
          <p:cNvPr id="5" name="内容占位符 2"/>
          <p:cNvSpPr txBox="1">
            <a:spLocks noChangeArrowheads="1"/>
          </p:cNvSpPr>
          <p:nvPr>
            <p:custDataLst>
              <p:tags r:id="rId1"/>
            </p:custDataLst>
          </p:nvPr>
        </p:nvSpPr>
        <p:spPr>
          <a:xfrm>
            <a:off x="7437487" y="1672109"/>
            <a:ext cx="4896544" cy="4824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50000"/>
              </a:lnSpc>
              <a:spcAft>
                <a:spcPts val="0"/>
              </a:spcAft>
              <a:buNone/>
            </a:pPr>
            <a:r>
              <a:rPr lang="zh-CN" altLang="en-US" sz="2600" dirty="0"/>
              <a:t>方便的申请贷款</a:t>
            </a:r>
            <a:endParaRPr lang="en-US" altLang="zh-CN" sz="2600" dirty="0"/>
          </a:p>
          <a:p>
            <a:pPr marL="0" indent="0" algn="just" fontAlgn="auto">
              <a:lnSpc>
                <a:spcPct val="150000"/>
              </a:lnSpc>
              <a:spcAft>
                <a:spcPts val="0"/>
              </a:spcAft>
              <a:buNone/>
            </a:pPr>
            <a:r>
              <a:rPr lang="zh-CN" altLang="en-US" sz="2600" dirty="0"/>
              <a:t>第一时间获得贷款服务</a:t>
            </a:r>
            <a:endParaRPr lang="en-US" altLang="zh-CN" sz="2600" dirty="0"/>
          </a:p>
          <a:p>
            <a:pPr marL="0" indent="0" algn="just" fontAlgn="auto">
              <a:lnSpc>
                <a:spcPct val="150000"/>
              </a:lnSpc>
              <a:spcAft>
                <a:spcPts val="0"/>
              </a:spcAft>
              <a:buNone/>
            </a:pPr>
            <a:r>
              <a:rPr lang="zh-CN" altLang="en-US" sz="2600" dirty="0"/>
              <a:t>及时获取贷款办理状态</a:t>
            </a:r>
            <a:endParaRPr lang="en-US" altLang="zh-CN" sz="2600" dirty="0"/>
          </a:p>
          <a:p>
            <a:pPr marL="0" indent="0" algn="just" fontAlgn="auto">
              <a:lnSpc>
                <a:spcPct val="150000"/>
              </a:lnSpc>
              <a:spcAft>
                <a:spcPts val="0"/>
              </a:spcAft>
              <a:buNone/>
            </a:pPr>
            <a:r>
              <a:rPr lang="zh-CN" altLang="en-US" sz="2600" dirty="0"/>
              <a:t>授信余额、贷款余额及时查询</a:t>
            </a:r>
            <a:endParaRPr lang="en-US" altLang="zh-CN" sz="2600" dirty="0"/>
          </a:p>
          <a:p>
            <a:pPr marL="0" indent="0" algn="just" fontAlgn="auto">
              <a:lnSpc>
                <a:spcPct val="150000"/>
              </a:lnSpc>
              <a:spcAft>
                <a:spcPts val="0"/>
              </a:spcAft>
              <a:buNone/>
            </a:pPr>
            <a:r>
              <a:rPr lang="zh-CN" altLang="en-US" sz="2600" dirty="0"/>
              <a:t>每月应还本金、应还利息提醒</a:t>
            </a:r>
            <a:endParaRPr lang="en-US" altLang="zh-CN" sz="2600" dirty="0"/>
          </a:p>
          <a:p>
            <a:pPr marL="0" indent="0" algn="just" fontAlgn="auto">
              <a:lnSpc>
                <a:spcPct val="150000"/>
              </a:lnSpc>
              <a:spcAft>
                <a:spcPts val="0"/>
              </a:spcAft>
              <a:buNone/>
            </a:pPr>
            <a:r>
              <a:rPr lang="zh-CN" altLang="en-US" sz="2600" dirty="0"/>
              <a:t>资金交易流水查询</a:t>
            </a:r>
            <a:endParaRPr lang="en-US" altLang="zh-CN" sz="2600" dirty="0"/>
          </a:p>
          <a:p>
            <a:pPr marL="0" indent="0" algn="just" fontAlgn="auto">
              <a:lnSpc>
                <a:spcPct val="150000"/>
              </a:lnSpc>
              <a:spcAft>
                <a:spcPts val="0"/>
              </a:spcAft>
              <a:buNone/>
            </a:pPr>
            <a:r>
              <a:rPr lang="zh-CN" altLang="en-US" sz="2600" dirty="0"/>
              <a:t>返息券、积分兑换活动</a:t>
            </a:r>
            <a:endParaRPr lang="en-US" altLang="zh-CN" sz="2600" dirty="0"/>
          </a:p>
        </p:txBody>
      </p:sp>
      <p:sp>
        <p:nvSpPr>
          <p:cNvPr id="6" name="椭圆 5"/>
          <p:cNvSpPr/>
          <p:nvPr/>
        </p:nvSpPr>
        <p:spPr>
          <a:xfrm>
            <a:off x="7077447" y="190138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7" name="椭圆 6"/>
          <p:cNvSpPr/>
          <p:nvPr/>
        </p:nvSpPr>
        <p:spPr>
          <a:xfrm>
            <a:off x="7077447" y="262146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8" name="椭圆 7"/>
          <p:cNvSpPr/>
          <p:nvPr/>
        </p:nvSpPr>
        <p:spPr>
          <a:xfrm>
            <a:off x="7077447" y="334154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9" name="椭圆 8"/>
          <p:cNvSpPr/>
          <p:nvPr/>
        </p:nvSpPr>
        <p:spPr>
          <a:xfrm>
            <a:off x="7077447" y="406162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0" name="椭圆 9"/>
          <p:cNvSpPr/>
          <p:nvPr/>
        </p:nvSpPr>
        <p:spPr>
          <a:xfrm>
            <a:off x="7077446" y="478170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1" name="椭圆 10"/>
          <p:cNvSpPr/>
          <p:nvPr/>
        </p:nvSpPr>
        <p:spPr>
          <a:xfrm>
            <a:off x="7077446" y="550178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2" name="椭圆 11"/>
          <p:cNvSpPr/>
          <p:nvPr/>
        </p:nvSpPr>
        <p:spPr>
          <a:xfrm>
            <a:off x="7077446" y="622186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3" name="标题 1"/>
          <p:cNvSpPr txBox="1"/>
          <p:nvPr/>
        </p:nvSpPr>
        <p:spPr>
          <a:xfrm>
            <a:off x="4269135" y="999063"/>
            <a:ext cx="3672408" cy="5597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3600" dirty="0">
                <a:effectLst>
                  <a:outerShdw blurRad="38100" dist="38100" dir="2700000" algn="tl">
                    <a:srgbClr val="000000">
                      <a:alpha val="43137"/>
                    </a:srgbClr>
                  </a:outerShdw>
                </a:effectLst>
                <a:latin typeface="+mn-ea"/>
                <a:ea typeface="+mn-ea"/>
                <a:sym typeface="Arial" panose="020B0604020202020204" pitchFamily="34" charset="0"/>
              </a:rPr>
              <a:t>方便的使用贷款</a:t>
            </a:r>
          </a:p>
        </p:txBody>
      </p:sp>
      <p:pic>
        <p:nvPicPr>
          <p:cNvPr id="2" name="图片 1"/>
          <p:cNvPicPr>
            <a:picLocks noChangeAspect="1"/>
          </p:cNvPicPr>
          <p:nvPr/>
        </p:nvPicPr>
        <p:blipFill>
          <a:blip r:embed="rId4"/>
          <a:stretch>
            <a:fillRect/>
          </a:stretch>
        </p:blipFill>
        <p:spPr>
          <a:xfrm>
            <a:off x="1460823" y="2176165"/>
            <a:ext cx="5199342" cy="3913981"/>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0021" y="962069"/>
            <a:ext cx="719114" cy="7191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500"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8" fill="hold" grpId="0" nodeType="clickEffect">
                                  <p:stCondLst>
                                    <p:cond delay="0"/>
                                  </p:stCondLst>
                                  <p:childTnLst>
                                    <p:set>
                                      <p:cBhvr>
                                        <p:cTn id="17" dur="500"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8" fill="hold" grpId="0" nodeType="clickEffect">
                                  <p:stCondLst>
                                    <p:cond delay="0"/>
                                  </p:stCondLst>
                                  <p:childTnLst>
                                    <p:set>
                                      <p:cBhvr>
                                        <p:cTn id="23" dur="500"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7" presetClass="entr" presetSubtype="8" fill="hold" grpId="0" nodeType="clickEffect">
                                  <p:stCondLst>
                                    <p:cond delay="0"/>
                                  </p:stCondLst>
                                  <p:childTnLst>
                                    <p:set>
                                      <p:cBhvr>
                                        <p:cTn id="29" dur="500" fill="hold">
                                          <p:stCondLst>
                                            <p:cond delay="0"/>
                                          </p:stCondLst>
                                        </p:cTn>
                                        <p:tgtEl>
                                          <p:spTgt spid="5">
                                            <p:txEl>
                                              <p:pRg st="3" end="3"/>
                                            </p:txEl>
                                          </p:spTgt>
                                        </p:tgtEl>
                                        <p:attrNameLst>
                                          <p:attrName>style.visibility</p:attrName>
                                        </p:attrNameLst>
                                      </p:cBhvr>
                                      <p:to>
                                        <p:strVal val="visible"/>
                                      </p:to>
                                    </p:set>
                                    <p:anim calcmode="lin" valueType="num">
                                      <p:cBhvr additive="base">
                                        <p:cTn id="30"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7" presetClass="entr" presetSubtype="8" fill="hold" grpId="0" nodeType="clickEffect">
                                  <p:stCondLst>
                                    <p:cond delay="0"/>
                                  </p:stCondLst>
                                  <p:childTnLst>
                                    <p:set>
                                      <p:cBhvr>
                                        <p:cTn id="35" dur="500" fill="hold">
                                          <p:stCondLst>
                                            <p:cond delay="0"/>
                                          </p:stCondLst>
                                        </p:cTn>
                                        <p:tgtEl>
                                          <p:spTgt spid="5">
                                            <p:txEl>
                                              <p:pRg st="4" end="4"/>
                                            </p:txEl>
                                          </p:spTgt>
                                        </p:tgtEl>
                                        <p:attrNameLst>
                                          <p:attrName>style.visibility</p:attrName>
                                        </p:attrNameLst>
                                      </p:cBhvr>
                                      <p:to>
                                        <p:strVal val="visible"/>
                                      </p:to>
                                    </p:set>
                                    <p:anim calcmode="lin" valueType="num">
                                      <p:cBhvr additive="base">
                                        <p:cTn id="36"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7" presetClass="entr" presetSubtype="8" fill="hold" grpId="0" nodeType="clickEffect">
                                  <p:stCondLst>
                                    <p:cond delay="0"/>
                                  </p:stCondLst>
                                  <p:childTnLst>
                                    <p:set>
                                      <p:cBhvr>
                                        <p:cTn id="41" dur="500" fill="hold">
                                          <p:stCondLst>
                                            <p:cond delay="0"/>
                                          </p:stCondLst>
                                        </p:cTn>
                                        <p:tgtEl>
                                          <p:spTgt spid="5">
                                            <p:txEl>
                                              <p:pRg st="5" end="5"/>
                                            </p:txEl>
                                          </p:spTgt>
                                        </p:tgtEl>
                                        <p:attrNameLst>
                                          <p:attrName>style.visibility</p:attrName>
                                        </p:attrNameLst>
                                      </p:cBhvr>
                                      <p:to>
                                        <p:strVal val="visible"/>
                                      </p:to>
                                    </p:set>
                                    <p:anim calcmode="lin" valueType="num">
                                      <p:cBhvr additive="base">
                                        <p:cTn id="42"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7" presetClass="entr" presetSubtype="8" fill="hold" grpId="0" nodeType="clickEffect">
                                  <p:stCondLst>
                                    <p:cond delay="0"/>
                                  </p:stCondLst>
                                  <p:childTnLst>
                                    <p:set>
                                      <p:cBhvr>
                                        <p:cTn id="47" dur="500" fill="hold">
                                          <p:stCondLst>
                                            <p:cond delay="0"/>
                                          </p:stCondLst>
                                        </p:cTn>
                                        <p:tgtEl>
                                          <p:spTgt spid="5">
                                            <p:txEl>
                                              <p:pRg st="6" end="6"/>
                                            </p:txEl>
                                          </p:spTgt>
                                        </p:tgtEl>
                                        <p:attrNameLst>
                                          <p:attrName>style.visibility</p:attrName>
                                        </p:attrNameLst>
                                      </p:cBhvr>
                                      <p:to>
                                        <p:strVal val="visible"/>
                                      </p:to>
                                    </p:set>
                                    <p:anim calcmode="lin" valueType="num">
                                      <p:cBhvr additive="base">
                                        <p:cTn id="48"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5">
                                            <p:txEl>
                                              <p:pRg st="6" end="6"/>
                                            </p:txEl>
                                          </p:spTgt>
                                        </p:tgtEl>
                                        <p:attrNameLst>
                                          <p:attrName>ppt_y</p:attrName>
                                        </p:attrNameLst>
                                      </p:cBhvr>
                                      <p:tavLst>
                                        <p:tav tm="0">
                                          <p:val>
                                            <p:strVal val="#ppt_y"/>
                                          </p:val>
                                        </p:tav>
                                        <p:tav tm="100000">
                                          <p:val>
                                            <p:strVal val="#ppt_y"/>
                                          </p:val>
                                        </p:tav>
                                      </p:tavLst>
                                    </p:anim>
                                  </p:childTnLst>
                                </p:cTn>
                              </p:par>
                              <p:par>
                                <p:cTn id="50" presetID="53" presetClass="entr" presetSubtype="16"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fltVal val="0"/>
                                          </p:val>
                                        </p:tav>
                                        <p:tav tm="100000">
                                          <p:val>
                                            <p:strVal val="#ppt_h"/>
                                          </p:val>
                                        </p:tav>
                                      </p:tavLst>
                                    </p:anim>
                                    <p:animEffect transition="in" filter="fade">
                                      <p:cBhvr>
                                        <p:cTn id="64" dur="500"/>
                                        <p:tgtEl>
                                          <p:spTgt spid="8"/>
                                        </p:tgtEl>
                                      </p:cBhvr>
                                    </p:animEffect>
                                  </p:childTnLst>
                                </p:cTn>
                              </p:par>
                              <p:par>
                                <p:cTn id="65" presetID="53" presetClass="entr" presetSubtype="16" fill="hold" grpId="0" nodeType="withEffect">
                                  <p:stCondLst>
                                    <p:cond delay="40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par>
                                <p:cTn id="70" presetID="53" presetClass="entr" presetSubtype="16" fill="hold" grpId="0" nodeType="withEffect">
                                  <p:stCondLst>
                                    <p:cond delay="40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fill="hold"/>
                                        <p:tgtEl>
                                          <p:spTgt spid="10"/>
                                        </p:tgtEl>
                                        <p:attrNameLst>
                                          <p:attrName>ppt_w</p:attrName>
                                        </p:attrNameLst>
                                      </p:cBhvr>
                                      <p:tavLst>
                                        <p:tav tm="0">
                                          <p:val>
                                            <p:fltVal val="0"/>
                                          </p:val>
                                        </p:tav>
                                        <p:tav tm="100000">
                                          <p:val>
                                            <p:strVal val="#ppt_w"/>
                                          </p:val>
                                        </p:tav>
                                      </p:tavLst>
                                    </p:anim>
                                    <p:anim calcmode="lin" valueType="num">
                                      <p:cBhvr>
                                        <p:cTn id="73" dur="500" fill="hold"/>
                                        <p:tgtEl>
                                          <p:spTgt spid="10"/>
                                        </p:tgtEl>
                                        <p:attrNameLst>
                                          <p:attrName>ppt_h</p:attrName>
                                        </p:attrNameLst>
                                      </p:cBhvr>
                                      <p:tavLst>
                                        <p:tav tm="0">
                                          <p:val>
                                            <p:fltVal val="0"/>
                                          </p:val>
                                        </p:tav>
                                        <p:tav tm="100000">
                                          <p:val>
                                            <p:strVal val="#ppt_h"/>
                                          </p:val>
                                        </p:tav>
                                      </p:tavLst>
                                    </p:anim>
                                    <p:animEffect transition="in" filter="fade">
                                      <p:cBhvr>
                                        <p:cTn id="74" dur="500"/>
                                        <p:tgtEl>
                                          <p:spTgt spid="10"/>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2"/>
                                        </p:tgtEl>
                                        <p:attrNameLst>
                                          <p:attrName>style.visibility</p:attrName>
                                        </p:attrNameLst>
                                      </p:cBhvr>
                                      <p:to>
                                        <p:strVal val="visible"/>
                                      </p:to>
                                    </p:set>
                                    <p:anim calcmode="lin" valueType="num">
                                      <p:cBhvr>
                                        <p:cTn id="82" dur="500" fill="hold"/>
                                        <p:tgtEl>
                                          <p:spTgt spid="12"/>
                                        </p:tgtEl>
                                        <p:attrNameLst>
                                          <p:attrName>ppt_w</p:attrName>
                                        </p:attrNameLst>
                                      </p:cBhvr>
                                      <p:tavLst>
                                        <p:tav tm="0">
                                          <p:val>
                                            <p:fltVal val="0"/>
                                          </p:val>
                                        </p:tav>
                                        <p:tav tm="100000">
                                          <p:val>
                                            <p:strVal val="#ppt_w"/>
                                          </p:val>
                                        </p:tav>
                                      </p:tavLst>
                                    </p:anim>
                                    <p:anim calcmode="lin" valueType="num">
                                      <p:cBhvr>
                                        <p:cTn id="83" dur="500" fill="hold"/>
                                        <p:tgtEl>
                                          <p:spTgt spid="12"/>
                                        </p:tgtEl>
                                        <p:attrNameLst>
                                          <p:attrName>ppt_h</p:attrName>
                                        </p:attrNameLst>
                                      </p:cBhvr>
                                      <p:tavLst>
                                        <p:tav tm="0">
                                          <p:val>
                                            <p:fltVal val="0"/>
                                          </p:val>
                                        </p:tav>
                                        <p:tav tm="100000">
                                          <p:val>
                                            <p:strVal val="#ppt_h"/>
                                          </p:val>
                                        </p:tav>
                                      </p:tavLst>
                                    </p:anim>
                                    <p:animEffect transition="in" filter="fade">
                                      <p:cBhvr>
                                        <p:cTn id="84" dur="500"/>
                                        <p:tgtEl>
                                          <p:spTgt spid="12"/>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arn(inVertical)">
                                      <p:cBhvr>
                                        <p:cTn id="8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build="p"/>
      <p:bldP spid="6" grpId="0" bldLvl="0" animBg="1"/>
      <p:bldP spid="7" grpId="0" bldLvl="0" animBg="1"/>
      <p:bldP spid="8" grpId="0" bldLvl="0" animBg="1"/>
      <p:bldP spid="9" grpId="0" bldLvl="0" animBg="1"/>
      <p:bldP spid="10" grpId="0" bldLvl="0" animBg="1"/>
      <p:bldP spid="11" grpId="0" bldLvl="0" animBg="1"/>
      <p:bldP spid="12" grpId="0" bldLvl="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a:xfrm>
            <a:off x="906977" y="267493"/>
            <a:ext cx="5324660" cy="396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设计目的</a:t>
            </a:r>
          </a:p>
        </p:txBody>
      </p:sp>
      <p:sp>
        <p:nvSpPr>
          <p:cNvPr id="6" name="内容占位符 2"/>
          <p:cNvSpPr txBox="1">
            <a:spLocks noChangeArrowheads="1"/>
          </p:cNvSpPr>
          <p:nvPr>
            <p:custDataLst>
              <p:tags r:id="rId1"/>
            </p:custDataLst>
          </p:nvPr>
        </p:nvSpPr>
        <p:spPr>
          <a:xfrm>
            <a:off x="7437487" y="1672109"/>
            <a:ext cx="4896544" cy="4824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50000"/>
              </a:lnSpc>
              <a:spcAft>
                <a:spcPts val="0"/>
              </a:spcAft>
              <a:buNone/>
            </a:pPr>
            <a:r>
              <a:rPr lang="zh-CN" altLang="en-US" sz="2600" dirty="0"/>
              <a:t>我行线上贷款规模</a:t>
            </a:r>
          </a:p>
          <a:p>
            <a:pPr marL="0" indent="0" algn="just" fontAlgn="auto">
              <a:lnSpc>
                <a:spcPct val="150000"/>
              </a:lnSpc>
              <a:spcAft>
                <a:spcPts val="0"/>
              </a:spcAft>
              <a:buNone/>
            </a:pPr>
            <a:r>
              <a:rPr lang="zh-CN" altLang="en-US" sz="2600" dirty="0"/>
              <a:t>我行线上贷款构成</a:t>
            </a:r>
            <a:endParaRPr lang="en-US" altLang="zh-CN" sz="2600" dirty="0"/>
          </a:p>
          <a:p>
            <a:pPr marL="0" indent="0" algn="just" fontAlgn="auto">
              <a:lnSpc>
                <a:spcPct val="150000"/>
              </a:lnSpc>
              <a:spcAft>
                <a:spcPts val="0"/>
              </a:spcAft>
              <a:buNone/>
            </a:pPr>
            <a:r>
              <a:rPr lang="zh-CN" altLang="en-US" sz="2600" dirty="0"/>
              <a:t>今天有多少客户申贷</a:t>
            </a:r>
            <a:endParaRPr lang="en-US" altLang="zh-CN" sz="2600" dirty="0"/>
          </a:p>
          <a:p>
            <a:pPr marL="0" indent="0" algn="just" fontAlgn="auto">
              <a:lnSpc>
                <a:spcPct val="150000"/>
              </a:lnSpc>
              <a:spcAft>
                <a:spcPts val="0"/>
              </a:spcAft>
              <a:buNone/>
            </a:pPr>
            <a:r>
              <a:rPr lang="zh-CN" altLang="en-US" sz="2600" dirty="0"/>
              <a:t>今天客户经理调查了多少客户</a:t>
            </a:r>
            <a:endParaRPr lang="en-US" altLang="zh-CN" sz="2600" dirty="0"/>
          </a:p>
          <a:p>
            <a:pPr marL="0" indent="0" algn="just" fontAlgn="auto">
              <a:lnSpc>
                <a:spcPct val="150000"/>
              </a:lnSpc>
              <a:spcAft>
                <a:spcPts val="0"/>
              </a:spcAft>
              <a:buNone/>
            </a:pPr>
            <a:r>
              <a:rPr lang="zh-CN" altLang="en-US" sz="2600" dirty="0"/>
              <a:t>今天放了多少款、拒绝的原因</a:t>
            </a:r>
            <a:endParaRPr lang="en-US" altLang="zh-CN" sz="2600" dirty="0"/>
          </a:p>
          <a:p>
            <a:pPr marL="0" indent="0" algn="just" fontAlgn="auto">
              <a:lnSpc>
                <a:spcPct val="150000"/>
              </a:lnSpc>
              <a:spcAft>
                <a:spcPts val="0"/>
              </a:spcAft>
              <a:buNone/>
            </a:pPr>
            <a:r>
              <a:rPr lang="zh-CN" altLang="en-US" sz="2600" dirty="0"/>
              <a:t>客户按时还贷情况</a:t>
            </a:r>
            <a:endParaRPr lang="en-US" altLang="zh-CN" sz="2600" dirty="0"/>
          </a:p>
          <a:p>
            <a:pPr marL="0" indent="0" algn="just" fontAlgn="auto">
              <a:lnSpc>
                <a:spcPct val="150000"/>
              </a:lnSpc>
              <a:spcAft>
                <a:spcPts val="0"/>
              </a:spcAft>
              <a:buNone/>
            </a:pPr>
            <a:r>
              <a:rPr lang="zh-CN" altLang="en-US" sz="2600" dirty="0"/>
              <a:t>客户经理业务能力及客户评价</a:t>
            </a:r>
            <a:endParaRPr lang="en-US" altLang="zh-CN" sz="2600" dirty="0"/>
          </a:p>
        </p:txBody>
      </p:sp>
      <p:sp>
        <p:nvSpPr>
          <p:cNvPr id="7" name="椭圆 6"/>
          <p:cNvSpPr/>
          <p:nvPr/>
        </p:nvSpPr>
        <p:spPr>
          <a:xfrm>
            <a:off x="7073053" y="1938082"/>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8" name="标题 1"/>
          <p:cNvSpPr txBox="1"/>
          <p:nvPr/>
        </p:nvSpPr>
        <p:spPr>
          <a:xfrm>
            <a:off x="4269135" y="999063"/>
            <a:ext cx="3672408" cy="5597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3600" dirty="0">
                <a:effectLst>
                  <a:outerShdw blurRad="38100" dist="38100" dir="2700000" algn="tl">
                    <a:srgbClr val="000000">
                      <a:alpha val="43137"/>
                    </a:srgbClr>
                  </a:outerShdw>
                </a:effectLst>
                <a:latin typeface="+mn-ea"/>
                <a:ea typeface="+mn-ea"/>
                <a:sym typeface="Arial" panose="020B0604020202020204" pitchFamily="34" charset="0"/>
              </a:rPr>
              <a:t>掌握贷款动态</a:t>
            </a:r>
          </a:p>
        </p:txBody>
      </p:sp>
      <p:pic>
        <p:nvPicPr>
          <p:cNvPr id="2052" name="Picture 4" descr="https://timgsa.baidu.com/timg?image&amp;quality=80&amp;size=b9999_10000&amp;sec=1561011460631&amp;di=e896cc1c1848116786c514097c69339c&amp;imgtype=0&amp;src=http%3A%2F%2Fhbimg.b0.upaiyun.com%2F0e9e10d66d15be038f3ca261d6c79d378475bdcf14de36-abdG6e_fw6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823" y="2227288"/>
            <a:ext cx="5184576" cy="4032448"/>
          </a:xfrm>
          <a:prstGeom prst="rect">
            <a:avLst/>
          </a:prstGeom>
          <a:ln w="88900" cap="sq" cmpd="thickThin">
            <a:solidFill>
              <a:srgbClr val="000000"/>
            </a:solidFill>
            <a:prstDash val="solid"/>
            <a:miter lim="800000"/>
            <a:headEnd/>
            <a:tailEnd/>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1" name="椭圆 10"/>
          <p:cNvSpPr/>
          <p:nvPr/>
        </p:nvSpPr>
        <p:spPr>
          <a:xfrm>
            <a:off x="7077447" y="2647531"/>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2" name="椭圆 11"/>
          <p:cNvSpPr/>
          <p:nvPr/>
        </p:nvSpPr>
        <p:spPr>
          <a:xfrm>
            <a:off x="7082457" y="3351370"/>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3" name="椭圆 12"/>
          <p:cNvSpPr/>
          <p:nvPr/>
        </p:nvSpPr>
        <p:spPr>
          <a:xfrm>
            <a:off x="7077446" y="4035566"/>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4" name="椭圆 13"/>
          <p:cNvSpPr/>
          <p:nvPr/>
        </p:nvSpPr>
        <p:spPr>
          <a:xfrm>
            <a:off x="7073052" y="4780895"/>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5" name="椭圆 14"/>
          <p:cNvSpPr/>
          <p:nvPr/>
        </p:nvSpPr>
        <p:spPr>
          <a:xfrm>
            <a:off x="7082457" y="5502768"/>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sp>
        <p:nvSpPr>
          <p:cNvPr id="16" name="椭圆 15"/>
          <p:cNvSpPr/>
          <p:nvPr/>
        </p:nvSpPr>
        <p:spPr>
          <a:xfrm>
            <a:off x="7073053" y="6236417"/>
            <a:ext cx="274777" cy="274777"/>
          </a:xfrm>
          <a:prstGeom prst="ellipse">
            <a:avLst/>
          </a:prstGeom>
          <a:solidFill>
            <a:srgbClr val="03A9F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mj-ea"/>
              <a:ea typeface="+mj-ea"/>
            </a:endParaRPr>
          </a:p>
        </p:txBody>
      </p:sp>
      <p:pic>
        <p:nvPicPr>
          <p:cNvPr id="19" name="Picture 2" descr="https://timgsa.baidu.com/timg?image&amp;quality=80&amp;size=b9999_10000&amp;sec=1560872520940&amp;di=ed2123cadf06cd6eef769aa10c60c039&amp;imgtype=0&amp;src=http%3A%2F%2Fimg.mp.itc.cn%2Fupload%2F20170331%2F60957367d4cf45ada3358c783e11ee46_t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9307" y="931757"/>
            <a:ext cx="650939" cy="6509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grpId="0" nodeType="clickEffect">
                                  <p:stCondLst>
                                    <p:cond delay="0"/>
                                  </p:stCondLst>
                                  <p:childTnLst>
                                    <p:set>
                                      <p:cBhvr>
                                        <p:cTn id="11" dur="500"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8" fill="hold" grpId="0" nodeType="clickEffect">
                                  <p:stCondLst>
                                    <p:cond delay="0"/>
                                  </p:stCondLst>
                                  <p:childTnLst>
                                    <p:set>
                                      <p:cBhvr>
                                        <p:cTn id="17" dur="500"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8" fill="hold" grpId="0" nodeType="clickEffect">
                                  <p:stCondLst>
                                    <p:cond delay="0"/>
                                  </p:stCondLst>
                                  <p:childTnLst>
                                    <p:set>
                                      <p:cBhvr>
                                        <p:cTn id="23" dur="500"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7" presetClass="entr" presetSubtype="8" fill="hold" grpId="0" nodeType="clickEffect">
                                  <p:stCondLst>
                                    <p:cond delay="0"/>
                                  </p:stCondLst>
                                  <p:childTnLst>
                                    <p:set>
                                      <p:cBhvr>
                                        <p:cTn id="29" dur="500"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7" presetClass="entr" presetSubtype="8" fill="hold" grpId="0" nodeType="clickEffect">
                                  <p:stCondLst>
                                    <p:cond delay="0"/>
                                  </p:stCondLst>
                                  <p:childTnLst>
                                    <p:set>
                                      <p:cBhvr>
                                        <p:cTn id="35" dur="500" fill="hold">
                                          <p:stCondLst>
                                            <p:cond delay="0"/>
                                          </p:stCondLst>
                                        </p:cTn>
                                        <p:tgtEl>
                                          <p:spTgt spid="6">
                                            <p:txEl>
                                              <p:pRg st="4" end="4"/>
                                            </p:txEl>
                                          </p:spTgt>
                                        </p:tgtEl>
                                        <p:attrNameLst>
                                          <p:attrName>style.visibility</p:attrName>
                                        </p:attrNameLst>
                                      </p:cBhvr>
                                      <p:to>
                                        <p:strVal val="visible"/>
                                      </p:to>
                                    </p:set>
                                    <p:anim calcmode="lin" valueType="num">
                                      <p:cBhvr additive="base">
                                        <p:cTn id="36"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7" presetClass="entr" presetSubtype="8" fill="hold" grpId="0" nodeType="clickEffect">
                                  <p:stCondLst>
                                    <p:cond delay="0"/>
                                  </p:stCondLst>
                                  <p:childTnLst>
                                    <p:set>
                                      <p:cBhvr>
                                        <p:cTn id="41" dur="500" fill="hold">
                                          <p:stCondLst>
                                            <p:cond delay="0"/>
                                          </p:stCondLst>
                                        </p:cTn>
                                        <p:tgtEl>
                                          <p:spTgt spid="6">
                                            <p:txEl>
                                              <p:pRg st="5" end="5"/>
                                            </p:txEl>
                                          </p:spTgt>
                                        </p:tgtEl>
                                        <p:attrNameLst>
                                          <p:attrName>style.visibility</p:attrName>
                                        </p:attrNameLst>
                                      </p:cBhvr>
                                      <p:to>
                                        <p:strVal val="visible"/>
                                      </p:to>
                                    </p:set>
                                    <p:anim calcmode="lin" valueType="num">
                                      <p:cBhvr additive="base">
                                        <p:cTn id="42"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7" presetClass="entr" presetSubtype="8" fill="hold" grpId="0" nodeType="clickEffect">
                                  <p:stCondLst>
                                    <p:cond delay="0"/>
                                  </p:stCondLst>
                                  <p:childTnLst>
                                    <p:set>
                                      <p:cBhvr>
                                        <p:cTn id="47" dur="500" fill="hold">
                                          <p:stCondLst>
                                            <p:cond delay="0"/>
                                          </p:stCondLst>
                                        </p:cTn>
                                        <p:tgtEl>
                                          <p:spTgt spid="6">
                                            <p:txEl>
                                              <p:pRg st="6" end="6"/>
                                            </p:txEl>
                                          </p:spTgt>
                                        </p:tgtEl>
                                        <p:attrNameLst>
                                          <p:attrName>style.visibility</p:attrName>
                                        </p:attrNameLst>
                                      </p:cBhvr>
                                      <p:to>
                                        <p:strVal val="visible"/>
                                      </p:to>
                                    </p:set>
                                    <p:anim calcmode="lin" valueType="num">
                                      <p:cBhvr additive="base">
                                        <p:cTn id="48"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6">
                                            <p:txEl>
                                              <p:pRg st="6" end="6"/>
                                            </p:txEl>
                                          </p:spTgt>
                                        </p:tgtEl>
                                        <p:attrNameLst>
                                          <p:attrName>ppt_y</p:attrName>
                                        </p:attrNameLst>
                                      </p:cBhvr>
                                      <p:tavLst>
                                        <p:tav tm="0">
                                          <p:val>
                                            <p:strVal val="#ppt_y"/>
                                          </p:val>
                                        </p:tav>
                                        <p:tav tm="100000">
                                          <p:val>
                                            <p:strVal val="#ppt_y"/>
                                          </p:val>
                                        </p:tav>
                                      </p:tavLst>
                                    </p:anim>
                                  </p:childTnLst>
                                </p:cTn>
                              </p:par>
                              <p:par>
                                <p:cTn id="50" presetID="53" presetClass="entr" presetSubtype="16" fill="hold" grpId="0" nodeType="withEffect">
                                  <p:stCondLst>
                                    <p:cond delay="400"/>
                                  </p:stCondLst>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ppt_w</p:attrName>
                                        </p:attrNameLst>
                                      </p:cBhvr>
                                      <p:tavLst>
                                        <p:tav tm="0">
                                          <p:val>
                                            <p:fltVal val="0"/>
                                          </p:val>
                                        </p:tav>
                                        <p:tav tm="100000">
                                          <p:val>
                                            <p:strVal val="#ppt_w"/>
                                          </p:val>
                                        </p:tav>
                                      </p:tavLst>
                                    </p:anim>
                                    <p:anim calcmode="lin" valueType="num">
                                      <p:cBhvr>
                                        <p:cTn id="53" dur="500" fill="hold"/>
                                        <p:tgtEl>
                                          <p:spTgt spid="7"/>
                                        </p:tgtEl>
                                        <p:attrNameLst>
                                          <p:attrName>ppt_h</p:attrName>
                                        </p:attrNameLst>
                                      </p:cBhvr>
                                      <p:tavLst>
                                        <p:tav tm="0">
                                          <p:val>
                                            <p:fltVal val="0"/>
                                          </p:val>
                                        </p:tav>
                                        <p:tav tm="100000">
                                          <p:val>
                                            <p:strVal val="#ppt_h"/>
                                          </p:val>
                                        </p:tav>
                                      </p:tavLst>
                                    </p:anim>
                                    <p:animEffect transition="in" filter="fade">
                                      <p:cBhvr>
                                        <p:cTn id="54" dur="500"/>
                                        <p:tgtEl>
                                          <p:spTgt spid="7"/>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1000"/>
                                        <p:tgtEl>
                                          <p:spTgt spid="8"/>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40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53" presetClass="entr" presetSubtype="16" fill="hold" grpId="0" nodeType="withEffect">
                                  <p:stCondLst>
                                    <p:cond delay="40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par>
                                <p:cTn id="78" presetID="53" presetClass="entr" presetSubtype="16" fill="hold" grpId="0" nodeType="withEffect">
                                  <p:stCondLst>
                                    <p:cond delay="400"/>
                                  </p:stCondLst>
                                  <p:childTnLst>
                                    <p:set>
                                      <p:cBhvr>
                                        <p:cTn id="79" dur="1" fill="hold">
                                          <p:stCondLst>
                                            <p:cond delay="0"/>
                                          </p:stCondLst>
                                        </p:cTn>
                                        <p:tgtEl>
                                          <p:spTgt spid="15"/>
                                        </p:tgtEl>
                                        <p:attrNameLst>
                                          <p:attrName>style.visibility</p:attrName>
                                        </p:attrNameLst>
                                      </p:cBhvr>
                                      <p:to>
                                        <p:strVal val="visible"/>
                                      </p:to>
                                    </p:set>
                                    <p:anim calcmode="lin" valueType="num">
                                      <p:cBhvr>
                                        <p:cTn id="80" dur="500" fill="hold"/>
                                        <p:tgtEl>
                                          <p:spTgt spid="15"/>
                                        </p:tgtEl>
                                        <p:attrNameLst>
                                          <p:attrName>ppt_w</p:attrName>
                                        </p:attrNameLst>
                                      </p:cBhvr>
                                      <p:tavLst>
                                        <p:tav tm="0">
                                          <p:val>
                                            <p:fltVal val="0"/>
                                          </p:val>
                                        </p:tav>
                                        <p:tav tm="100000">
                                          <p:val>
                                            <p:strVal val="#ppt_w"/>
                                          </p:val>
                                        </p:tav>
                                      </p:tavLst>
                                    </p:anim>
                                    <p:anim calcmode="lin" valueType="num">
                                      <p:cBhvr>
                                        <p:cTn id="81" dur="500" fill="hold"/>
                                        <p:tgtEl>
                                          <p:spTgt spid="15"/>
                                        </p:tgtEl>
                                        <p:attrNameLst>
                                          <p:attrName>ppt_h</p:attrName>
                                        </p:attrNameLst>
                                      </p:cBhvr>
                                      <p:tavLst>
                                        <p:tav tm="0">
                                          <p:val>
                                            <p:fltVal val="0"/>
                                          </p:val>
                                        </p:tav>
                                        <p:tav tm="100000">
                                          <p:val>
                                            <p:strVal val="#ppt_h"/>
                                          </p:val>
                                        </p:tav>
                                      </p:tavLst>
                                    </p:anim>
                                    <p:animEffect transition="in" filter="fade">
                                      <p:cBhvr>
                                        <p:cTn id="82" dur="500"/>
                                        <p:tgtEl>
                                          <p:spTgt spid="15"/>
                                        </p:tgtEl>
                                      </p:cBhvr>
                                    </p:animEffect>
                                  </p:childTnLst>
                                </p:cTn>
                              </p:par>
                              <p:par>
                                <p:cTn id="83" presetID="53" presetClass="entr" presetSubtype="16" fill="hold" grpId="0" nodeType="withEffect">
                                  <p:stCondLst>
                                    <p:cond delay="4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500" fill="hold"/>
                                        <p:tgtEl>
                                          <p:spTgt spid="16"/>
                                        </p:tgtEl>
                                        <p:attrNameLst>
                                          <p:attrName>ppt_w</p:attrName>
                                        </p:attrNameLst>
                                      </p:cBhvr>
                                      <p:tavLst>
                                        <p:tav tm="0">
                                          <p:val>
                                            <p:fltVal val="0"/>
                                          </p:val>
                                        </p:tav>
                                        <p:tav tm="100000">
                                          <p:val>
                                            <p:strVal val="#ppt_w"/>
                                          </p:val>
                                        </p:tav>
                                      </p:tavLst>
                                    </p:anim>
                                    <p:anim calcmode="lin" valueType="num">
                                      <p:cBhvr>
                                        <p:cTn id="86" dur="500" fill="hold"/>
                                        <p:tgtEl>
                                          <p:spTgt spid="16"/>
                                        </p:tgtEl>
                                        <p:attrNameLst>
                                          <p:attrName>ppt_h</p:attrName>
                                        </p:attrNameLst>
                                      </p:cBhvr>
                                      <p:tavLst>
                                        <p:tav tm="0">
                                          <p:val>
                                            <p:fltVal val="0"/>
                                          </p:val>
                                        </p:tav>
                                        <p:tav tm="100000">
                                          <p:val>
                                            <p:strVal val="#ppt_h"/>
                                          </p:val>
                                        </p:tav>
                                      </p:tavLst>
                                    </p:anim>
                                    <p:animEffect transition="in" filter="fade">
                                      <p:cBhvr>
                                        <p:cTn id="8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build="p"/>
      <p:bldP spid="7" grpId="0" bldLvl="0" animBg="1"/>
      <p:bldP spid="8" grpId="0"/>
      <p:bldP spid="11" grpId="0" bldLvl="0" animBg="1"/>
      <p:bldP spid="12" grpId="0" bldLvl="0" animBg="1"/>
      <p:bldP spid="13" grpId="0" bldLvl="0" animBg="1"/>
      <p:bldP spid="14" grpId="0" bldLvl="0" animBg="1"/>
      <p:bldP spid="15" grpId="0" bldLvl="0" animBg="1"/>
      <p:bldP spid="1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p:nvPr/>
        </p:nvSpPr>
        <p:spPr>
          <a:xfrm>
            <a:off x="906977" y="267493"/>
            <a:ext cx="5324660" cy="3965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申贷流程</a:t>
            </a:r>
          </a:p>
        </p:txBody>
      </p:sp>
      <p:cxnSp>
        <p:nvCxnSpPr>
          <p:cNvPr id="3" name="肘形连接符 3"/>
          <p:cNvCxnSpPr>
            <a:cxnSpLocks noChangeShapeType="1"/>
          </p:cNvCxnSpPr>
          <p:nvPr/>
        </p:nvCxnSpPr>
        <p:spPr bwMode="auto">
          <a:xfrm flipV="1">
            <a:off x="616232" y="1165980"/>
            <a:ext cx="2875480" cy="431950"/>
          </a:xfrm>
          <a:prstGeom prst="bentConnector3">
            <a:avLst>
              <a:gd name="adj1" fmla="val 218"/>
            </a:avLst>
          </a:prstGeom>
          <a:noFill/>
          <a:ln w="19050">
            <a:solidFill>
              <a:schemeClr val="bg1">
                <a:lumMod val="50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5" name="肘形连接符 4"/>
          <p:cNvCxnSpPr>
            <a:cxnSpLocks noChangeShapeType="1"/>
          </p:cNvCxnSpPr>
          <p:nvPr/>
        </p:nvCxnSpPr>
        <p:spPr bwMode="auto">
          <a:xfrm flipH="1" flipV="1">
            <a:off x="9247327" y="1165980"/>
            <a:ext cx="2982213" cy="431950"/>
          </a:xfrm>
          <a:prstGeom prst="bentConnector3">
            <a:avLst>
              <a:gd name="adj1" fmla="val 218"/>
            </a:avLst>
          </a:prstGeom>
          <a:noFill/>
          <a:ln w="19050">
            <a:solidFill>
              <a:schemeClr val="bg1">
                <a:lumMod val="50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35" name="肘形连接符 2"/>
          <p:cNvCxnSpPr>
            <a:cxnSpLocks noChangeShapeType="1"/>
          </p:cNvCxnSpPr>
          <p:nvPr/>
        </p:nvCxnSpPr>
        <p:spPr bwMode="auto">
          <a:xfrm flipH="1">
            <a:off x="9118170" y="6442813"/>
            <a:ext cx="2982213" cy="430695"/>
          </a:xfrm>
          <a:prstGeom prst="bentConnector3">
            <a:avLst>
              <a:gd name="adj1" fmla="val 218"/>
            </a:avLst>
          </a:prstGeom>
          <a:noFill/>
          <a:ln w="19050">
            <a:solidFill>
              <a:schemeClr val="bg1">
                <a:lumMod val="50000"/>
              </a:schemeClr>
            </a:solidFill>
            <a:bevel/>
            <a:headEnd type="oval" w="med" len="med"/>
            <a:tailEnd type="oval" w="med" len="med"/>
          </a:ln>
          <a:extLst>
            <a:ext uri="{909E8E84-426E-40DD-AFC4-6F175D3DCCD1}">
              <a14:hiddenFill xmlns:a14="http://schemas.microsoft.com/office/drawing/2010/main">
                <a:noFill/>
              </a14:hiddenFill>
            </a:ext>
          </a:extLst>
        </p:spPr>
      </p:cxnSp>
      <p:cxnSp>
        <p:nvCxnSpPr>
          <p:cNvPr id="36" name="肘形连接符 4"/>
          <p:cNvCxnSpPr>
            <a:cxnSpLocks noChangeShapeType="1"/>
          </p:cNvCxnSpPr>
          <p:nvPr/>
        </p:nvCxnSpPr>
        <p:spPr bwMode="auto">
          <a:xfrm>
            <a:off x="538745" y="6494469"/>
            <a:ext cx="2875480" cy="430695"/>
          </a:xfrm>
          <a:prstGeom prst="bentConnector3">
            <a:avLst>
              <a:gd name="adj1" fmla="val 218"/>
            </a:avLst>
          </a:prstGeom>
          <a:noFill/>
          <a:ln w="19050">
            <a:solidFill>
              <a:schemeClr val="bg1">
                <a:lumMod val="50000"/>
              </a:schemeClr>
            </a:solidFill>
            <a:bevel/>
            <a:headEnd type="oval" w="med" len="med"/>
            <a:tailEnd type="oval" w="med" len="med"/>
          </a:ln>
          <a:extLst>
            <a:ext uri="{909E8E84-426E-40DD-AFC4-6F175D3DCCD1}">
              <a14:hiddenFill xmlns:a14="http://schemas.microsoft.com/office/drawing/2010/main">
                <a:noFill/>
              </a14:hiddenFill>
            </a:ext>
          </a:extLst>
        </p:spPr>
      </p:cxnSp>
      <p:grpSp>
        <p:nvGrpSpPr>
          <p:cNvPr id="65" name="组合 64"/>
          <p:cNvGrpSpPr/>
          <p:nvPr/>
        </p:nvGrpSpPr>
        <p:grpSpPr>
          <a:xfrm>
            <a:off x="11721167" y="5783063"/>
            <a:ext cx="645433" cy="569500"/>
            <a:chOff x="7119116" y="2914646"/>
            <a:chExt cx="980337" cy="980337"/>
          </a:xfrm>
        </p:grpSpPr>
        <p:grpSp>
          <p:nvGrpSpPr>
            <p:cNvPr id="49" name="组合 48"/>
            <p:cNvGrpSpPr/>
            <p:nvPr/>
          </p:nvGrpSpPr>
          <p:grpSpPr>
            <a:xfrm>
              <a:off x="7119116" y="2914646"/>
              <a:ext cx="980337" cy="980337"/>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sym typeface="Arial" panose="020B0604020202020204" pitchFamily="34" charset="0"/>
                </a:endParaRPr>
              </a:p>
            </p:txBody>
          </p:sp>
        </p:grpSp>
        <p:sp>
          <p:nvSpPr>
            <p:cNvPr id="43" name="Freeform 12"/>
            <p:cNvSpPr>
              <a:spLocks noEditPoints="1" noChangeArrowheads="1"/>
            </p:cNvSpPr>
            <p:nvPr/>
          </p:nvSpPr>
          <p:spPr bwMode="auto">
            <a:xfrm>
              <a:off x="7417283" y="3213744"/>
              <a:ext cx="339092" cy="479306"/>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214748364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47483647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03A9F3"/>
            </a:solidFill>
            <a:ln>
              <a:noFill/>
            </a:ln>
          </p:spPr>
          <p:txBody>
            <a:bodyPr/>
            <a:lstStyle/>
            <a:p>
              <a:endParaRPr lang="zh-CN" altLang="en-US" sz="100">
                <a:latin typeface="Arial" panose="020B0604020202020204" pitchFamily="34" charset="0"/>
                <a:ea typeface="微软雅黑" panose="020B0503020204020204" charset="-122"/>
                <a:sym typeface="Arial" panose="020B0604020202020204" pitchFamily="34" charset="0"/>
              </a:endParaRPr>
            </a:p>
          </p:txBody>
        </p:sp>
      </p:grpSp>
      <p:grpSp>
        <p:nvGrpSpPr>
          <p:cNvPr id="62" name="组合 61"/>
          <p:cNvGrpSpPr/>
          <p:nvPr/>
        </p:nvGrpSpPr>
        <p:grpSpPr>
          <a:xfrm>
            <a:off x="305156" y="1678058"/>
            <a:ext cx="645433" cy="569500"/>
            <a:chOff x="1094333" y="1771508"/>
            <a:chExt cx="980337" cy="980337"/>
          </a:xfrm>
        </p:grpSpPr>
        <p:grpSp>
          <p:nvGrpSpPr>
            <p:cNvPr id="44" name="组合 43"/>
            <p:cNvGrpSpPr/>
            <p:nvPr/>
          </p:nvGrpSpPr>
          <p:grpSpPr>
            <a:xfrm>
              <a:off x="1094333" y="1771508"/>
              <a:ext cx="980337" cy="980337"/>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52" name="椭圆 5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sym typeface="Arial" panose="020B0604020202020204" pitchFamily="34" charset="0"/>
                </a:endParaRPr>
              </a:p>
            </p:txBody>
          </p:sp>
        </p:grpSp>
        <p:grpSp>
          <p:nvGrpSpPr>
            <p:cNvPr id="53" name="组合 24"/>
            <p:cNvGrpSpPr/>
            <p:nvPr/>
          </p:nvGrpSpPr>
          <p:grpSpPr bwMode="auto">
            <a:xfrm>
              <a:off x="1276025" y="2059328"/>
              <a:ext cx="574161" cy="525498"/>
              <a:chOff x="0" y="0"/>
              <a:chExt cx="550987" cy="504288"/>
            </a:xfrm>
            <a:solidFill>
              <a:srgbClr val="C00000"/>
            </a:solidFill>
          </p:grpSpPr>
          <p:sp>
            <p:nvSpPr>
              <p:cNvPr id="54" name="Freeform 26"/>
              <p:cNvSpPr>
                <a:spLocks noEditPoints="1" noChangeArrowheads="1"/>
              </p:cNvSpPr>
              <p:nvPr/>
            </p:nvSpPr>
            <p:spPr bwMode="auto">
              <a:xfrm>
                <a:off x="0" y="0"/>
                <a:ext cx="357759" cy="359114"/>
              </a:xfrm>
              <a:custGeom>
                <a:avLst/>
                <a:gdLst>
                  <a:gd name="T0" fmla="*/ 2147483647 w 52"/>
                  <a:gd name="T1" fmla="*/ 1287720650 h 52"/>
                  <a:gd name="T2" fmla="*/ 2147483647 w 52"/>
                  <a:gd name="T3" fmla="*/ 1096948243 h 52"/>
                  <a:gd name="T4" fmla="*/ 2147483647 w 52"/>
                  <a:gd name="T5" fmla="*/ 953868938 h 52"/>
                  <a:gd name="T6" fmla="*/ 2147483647 w 52"/>
                  <a:gd name="T7" fmla="*/ 620017227 h 52"/>
                  <a:gd name="T8" fmla="*/ 2147483647 w 52"/>
                  <a:gd name="T9" fmla="*/ 572317219 h 52"/>
                  <a:gd name="T10" fmla="*/ 1893363828 w 52"/>
                  <a:gd name="T11" fmla="*/ 620017227 h 52"/>
                  <a:gd name="T12" fmla="*/ 2035366631 w 52"/>
                  <a:gd name="T13" fmla="*/ 333851711 h 52"/>
                  <a:gd name="T14" fmla="*/ 1751361025 w 52"/>
                  <a:gd name="T15" fmla="*/ 95386203 h 52"/>
                  <a:gd name="T16" fmla="*/ 1514689686 w 52"/>
                  <a:gd name="T17" fmla="*/ 333851711 h 52"/>
                  <a:gd name="T18" fmla="*/ 1372686883 w 52"/>
                  <a:gd name="T19" fmla="*/ 47693102 h 52"/>
                  <a:gd name="T20" fmla="*/ 1278018348 w 52"/>
                  <a:gd name="T21" fmla="*/ 0 h 52"/>
                  <a:gd name="T22" fmla="*/ 899351086 w 52"/>
                  <a:gd name="T23" fmla="*/ 95386203 h 52"/>
                  <a:gd name="T24" fmla="*/ 852016818 w 52"/>
                  <a:gd name="T25" fmla="*/ 429237915 h 52"/>
                  <a:gd name="T26" fmla="*/ 568011212 w 52"/>
                  <a:gd name="T27" fmla="*/ 190772406 h 52"/>
                  <a:gd name="T28" fmla="*/ 284005606 w 52"/>
                  <a:gd name="T29" fmla="*/ 476931016 h 52"/>
                  <a:gd name="T30" fmla="*/ 473342677 w 52"/>
                  <a:gd name="T31" fmla="*/ 715403430 h 52"/>
                  <a:gd name="T32" fmla="*/ 142002803 w 52"/>
                  <a:gd name="T33" fmla="*/ 763096532 h 52"/>
                  <a:gd name="T34" fmla="*/ 94668535 w 52"/>
                  <a:gd name="T35" fmla="*/ 810789634 h 52"/>
                  <a:gd name="T36" fmla="*/ 0 w 52"/>
                  <a:gd name="T37" fmla="*/ 1192334446 h 52"/>
                  <a:gd name="T38" fmla="*/ 331339874 w 52"/>
                  <a:gd name="T39" fmla="*/ 1287720650 h 52"/>
                  <a:gd name="T40" fmla="*/ 94668535 w 52"/>
                  <a:gd name="T41" fmla="*/ 1478493056 h 52"/>
                  <a:gd name="T42" fmla="*/ 189337071 w 52"/>
                  <a:gd name="T43" fmla="*/ 1860044775 h 52"/>
                  <a:gd name="T44" fmla="*/ 284005606 w 52"/>
                  <a:gd name="T45" fmla="*/ 1907737877 h 52"/>
                  <a:gd name="T46" fmla="*/ 568011212 w 52"/>
                  <a:gd name="T47" fmla="*/ 1907737877 h 52"/>
                  <a:gd name="T48" fmla="*/ 473342677 w 52"/>
                  <a:gd name="T49" fmla="*/ 2147483647 h 52"/>
                  <a:gd name="T50" fmla="*/ 804682551 w 52"/>
                  <a:gd name="T51" fmla="*/ 2147483647 h 52"/>
                  <a:gd name="T52" fmla="*/ 994019622 w 52"/>
                  <a:gd name="T53" fmla="*/ 2146203385 h 52"/>
                  <a:gd name="T54" fmla="*/ 1088688157 w 52"/>
                  <a:gd name="T55" fmla="*/ 2147483647 h 52"/>
                  <a:gd name="T56" fmla="*/ 1136022425 w 52"/>
                  <a:gd name="T57" fmla="*/ 2147483647 h 52"/>
                  <a:gd name="T58" fmla="*/ 1514689686 w 52"/>
                  <a:gd name="T59" fmla="*/ 2147483647 h 52"/>
                  <a:gd name="T60" fmla="*/ 1562023954 w 52"/>
                  <a:gd name="T61" fmla="*/ 2147483647 h 52"/>
                  <a:gd name="T62" fmla="*/ 1656692489 w 52"/>
                  <a:gd name="T63" fmla="*/ 2098510283 h 52"/>
                  <a:gd name="T64" fmla="*/ 1893363828 w 52"/>
                  <a:gd name="T65" fmla="*/ 2147483647 h 52"/>
                  <a:gd name="T66" fmla="*/ 2147483647 w 52"/>
                  <a:gd name="T67" fmla="*/ 2050817182 h 52"/>
                  <a:gd name="T68" fmla="*/ 2147483647 w 52"/>
                  <a:gd name="T69" fmla="*/ 1955430978 h 52"/>
                  <a:gd name="T70" fmla="*/ 2035366631 w 52"/>
                  <a:gd name="T71" fmla="*/ 1669265463 h 52"/>
                  <a:gd name="T72" fmla="*/ 2147483647 w 52"/>
                  <a:gd name="T73" fmla="*/ 1716958564 h 52"/>
                  <a:gd name="T74" fmla="*/ 2147483647 w 52"/>
                  <a:gd name="T75" fmla="*/ 1383106853 h 52"/>
                  <a:gd name="T76" fmla="*/ 1562023954 w 52"/>
                  <a:gd name="T77" fmla="*/ 1335413751 h 52"/>
                  <a:gd name="T78" fmla="*/ 899351086 w 52"/>
                  <a:gd name="T79" fmla="*/ 1192334446 h 52"/>
                  <a:gd name="T80" fmla="*/ 1562023954 w 52"/>
                  <a:gd name="T81" fmla="*/ 1335413751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3A9F3"/>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0">
                  <a:latin typeface="Arial" panose="020B0604020202020204" pitchFamily="34" charset="0"/>
                  <a:ea typeface="微软雅黑" panose="020B0503020204020204" charset="-122"/>
                  <a:sym typeface="Arial" panose="020B0604020202020204" pitchFamily="34" charset="0"/>
                </a:endParaRPr>
              </a:p>
            </p:txBody>
          </p:sp>
          <p:sp>
            <p:nvSpPr>
              <p:cNvPr id="55" name="Freeform 27"/>
              <p:cNvSpPr>
                <a:spLocks noEditPoints="1" noChangeArrowheads="1"/>
              </p:cNvSpPr>
              <p:nvPr/>
            </p:nvSpPr>
            <p:spPr bwMode="auto">
              <a:xfrm>
                <a:off x="296538" y="248324"/>
                <a:ext cx="254449" cy="255964"/>
              </a:xfrm>
              <a:custGeom>
                <a:avLst/>
                <a:gdLst>
                  <a:gd name="T0" fmla="*/ 1560673257 w 37"/>
                  <a:gd name="T1" fmla="*/ 1387878316 h 37"/>
                  <a:gd name="T2" fmla="*/ 1466086999 w 37"/>
                  <a:gd name="T3" fmla="*/ 1148593483 h 37"/>
                  <a:gd name="T4" fmla="*/ 1702552644 w 37"/>
                  <a:gd name="T5" fmla="*/ 1196451833 h 37"/>
                  <a:gd name="T6" fmla="*/ 1749845773 w 37"/>
                  <a:gd name="T7" fmla="*/ 957160083 h 37"/>
                  <a:gd name="T8" fmla="*/ 1702552644 w 37"/>
                  <a:gd name="T9" fmla="*/ 861443383 h 37"/>
                  <a:gd name="T10" fmla="*/ 1513380128 w 37"/>
                  <a:gd name="T11" fmla="*/ 765726683 h 37"/>
                  <a:gd name="T12" fmla="*/ 1749845773 w 37"/>
                  <a:gd name="T13" fmla="*/ 670009983 h 37"/>
                  <a:gd name="T14" fmla="*/ 1655259515 w 37"/>
                  <a:gd name="T15" fmla="*/ 430725150 h 37"/>
                  <a:gd name="T16" fmla="*/ 1418793870 w 37"/>
                  <a:gd name="T17" fmla="*/ 478576583 h 37"/>
                  <a:gd name="T18" fmla="*/ 1466086999 w 37"/>
                  <a:gd name="T19" fmla="*/ 239291750 h 37"/>
                  <a:gd name="T20" fmla="*/ 1418793870 w 37"/>
                  <a:gd name="T21" fmla="*/ 191433400 h 37"/>
                  <a:gd name="T22" fmla="*/ 1135035096 w 37"/>
                  <a:gd name="T23" fmla="*/ 95716700 h 37"/>
                  <a:gd name="T24" fmla="*/ 993155709 w 37"/>
                  <a:gd name="T25" fmla="*/ 239291750 h 37"/>
                  <a:gd name="T26" fmla="*/ 898569451 w 37"/>
                  <a:gd name="T27" fmla="*/ 0 h 37"/>
                  <a:gd name="T28" fmla="*/ 662103806 w 37"/>
                  <a:gd name="T29" fmla="*/ 47858350 h 37"/>
                  <a:gd name="T30" fmla="*/ 662103806 w 37"/>
                  <a:gd name="T31" fmla="*/ 239291750 h 37"/>
                  <a:gd name="T32" fmla="*/ 472931290 w 37"/>
                  <a:gd name="T33" fmla="*/ 143575050 h 37"/>
                  <a:gd name="T34" fmla="*/ 378345032 w 37"/>
                  <a:gd name="T35" fmla="*/ 143575050 h 37"/>
                  <a:gd name="T36" fmla="*/ 189172516 w 37"/>
                  <a:gd name="T37" fmla="*/ 335008450 h 37"/>
                  <a:gd name="T38" fmla="*/ 331051903 w 37"/>
                  <a:gd name="T39" fmla="*/ 526434933 h 37"/>
                  <a:gd name="T40" fmla="*/ 141879387 w 37"/>
                  <a:gd name="T41" fmla="*/ 526434933 h 37"/>
                  <a:gd name="T42" fmla="*/ 0 w 37"/>
                  <a:gd name="T43" fmla="*/ 813585033 h 37"/>
                  <a:gd name="T44" fmla="*/ 47293129 w 37"/>
                  <a:gd name="T45" fmla="*/ 861443383 h 37"/>
                  <a:gd name="T46" fmla="*/ 236465645 w 37"/>
                  <a:gd name="T47" fmla="*/ 957160083 h 37"/>
                  <a:gd name="T48" fmla="*/ 47293129 w 37"/>
                  <a:gd name="T49" fmla="*/ 1100735133 h 37"/>
                  <a:gd name="T50" fmla="*/ 189172516 w 37"/>
                  <a:gd name="T51" fmla="*/ 1340019966 h 37"/>
                  <a:gd name="T52" fmla="*/ 378345032 w 37"/>
                  <a:gd name="T53" fmla="*/ 1292168534 h 37"/>
                  <a:gd name="T54" fmla="*/ 331051903 w 37"/>
                  <a:gd name="T55" fmla="*/ 1483595016 h 37"/>
                  <a:gd name="T56" fmla="*/ 331051903 w 37"/>
                  <a:gd name="T57" fmla="*/ 1579311716 h 37"/>
                  <a:gd name="T58" fmla="*/ 567517548 w 37"/>
                  <a:gd name="T59" fmla="*/ 1675028416 h 37"/>
                  <a:gd name="T60" fmla="*/ 614810677 w 37"/>
                  <a:gd name="T61" fmla="*/ 1675028416 h 37"/>
                  <a:gd name="T62" fmla="*/ 803983193 w 37"/>
                  <a:gd name="T63" fmla="*/ 1531453366 h 37"/>
                  <a:gd name="T64" fmla="*/ 803983193 w 37"/>
                  <a:gd name="T65" fmla="*/ 1770745116 h 37"/>
                  <a:gd name="T66" fmla="*/ 1087741967 w 37"/>
                  <a:gd name="T67" fmla="*/ 1722886766 h 37"/>
                  <a:gd name="T68" fmla="*/ 1135035096 w 37"/>
                  <a:gd name="T69" fmla="*/ 1675028416 h 37"/>
                  <a:gd name="T70" fmla="*/ 1182328225 w 37"/>
                  <a:gd name="T71" fmla="*/ 1483595016 h 37"/>
                  <a:gd name="T72" fmla="*/ 1324207612 w 37"/>
                  <a:gd name="T73" fmla="*/ 1627170066 h 37"/>
                  <a:gd name="T74" fmla="*/ 1560673257 w 37"/>
                  <a:gd name="T75" fmla="*/ 1435736666 h 37"/>
                  <a:gd name="T76" fmla="*/ 1040448838 w 37"/>
                  <a:gd name="T77" fmla="*/ 1052876783 h 37"/>
                  <a:gd name="T78" fmla="*/ 709396935 w 37"/>
                  <a:gd name="T79" fmla="*/ 717868333 h 37"/>
                  <a:gd name="T80" fmla="*/ 1040448838 w 37"/>
                  <a:gd name="T81" fmla="*/ 1052876783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3A9F3"/>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00">
                  <a:latin typeface="Arial" panose="020B0604020202020204" pitchFamily="34" charset="0"/>
                  <a:ea typeface="微软雅黑" panose="020B0503020204020204" charset="-122"/>
                  <a:sym typeface="Arial" panose="020B0604020202020204" pitchFamily="34" charset="0"/>
                </a:endParaRPr>
              </a:p>
            </p:txBody>
          </p:sp>
        </p:grpSp>
      </p:grpSp>
      <p:grpSp>
        <p:nvGrpSpPr>
          <p:cNvPr id="64" name="组合 63"/>
          <p:cNvGrpSpPr/>
          <p:nvPr/>
        </p:nvGrpSpPr>
        <p:grpSpPr>
          <a:xfrm>
            <a:off x="11944350" y="1683385"/>
            <a:ext cx="598170" cy="470535"/>
            <a:chOff x="7097719" y="1832372"/>
            <a:chExt cx="980337" cy="980337"/>
          </a:xfrm>
        </p:grpSpPr>
        <p:grpSp>
          <p:nvGrpSpPr>
            <p:cNvPr id="56" name="组合 55"/>
            <p:cNvGrpSpPr/>
            <p:nvPr/>
          </p:nvGrpSpPr>
          <p:grpSpPr>
            <a:xfrm>
              <a:off x="7097719" y="1832372"/>
              <a:ext cx="980337" cy="980337"/>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58" name="椭圆 5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latin typeface="Arial" panose="020B0604020202020204" pitchFamily="34" charset="0"/>
                  <a:ea typeface="微软雅黑" panose="020B0503020204020204" charset="-122"/>
                  <a:sym typeface="Arial" panose="020B0604020202020204" pitchFamily="34" charset="0"/>
                </a:endParaRPr>
              </a:p>
            </p:txBody>
          </p:sp>
        </p:grpSp>
        <p:sp>
          <p:nvSpPr>
            <p:cNvPr id="59" name="Freeform 41"/>
            <p:cNvSpPr>
              <a:spLocks noEditPoints="1" noChangeArrowheads="1"/>
            </p:cNvSpPr>
            <p:nvPr/>
          </p:nvSpPr>
          <p:spPr bwMode="auto">
            <a:xfrm>
              <a:off x="7334035" y="2103125"/>
              <a:ext cx="476079" cy="381999"/>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3A9F3"/>
            </a:solidFill>
            <a:ln>
              <a:noFill/>
            </a:ln>
          </p:spPr>
          <p:txBody>
            <a:bodyPr/>
            <a:lstStyle/>
            <a:p>
              <a:endParaRPr lang="zh-CN" altLang="en-US" sz="100">
                <a:latin typeface="Arial" panose="020B0604020202020204" pitchFamily="34" charset="0"/>
                <a:ea typeface="微软雅黑" panose="020B0503020204020204" charset="-122"/>
                <a:sym typeface="Arial" panose="020B0604020202020204" pitchFamily="34" charset="0"/>
              </a:endParaRPr>
            </a:p>
          </p:txBody>
        </p:sp>
      </p:grpSp>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4802" y="1597741"/>
            <a:ext cx="1004761" cy="100476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65033" y="2787348"/>
            <a:ext cx="1685290" cy="350520"/>
          </a:xfrm>
          <a:prstGeom prst="rect">
            <a:avLst/>
          </a:prstGeom>
        </p:spPr>
        <p:txBody>
          <a:bodyPr wrap="none">
            <a:spAutoFit/>
          </a:bodyPr>
          <a:lstStyle/>
          <a:p>
            <a:r>
              <a:rPr lang="zh-CN" altLang="en-US" sz="1685" dirty="0"/>
              <a:t>扫描二维码关注</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0319" y="1501544"/>
            <a:ext cx="1285804" cy="1285804"/>
          </a:xfrm>
          <a:prstGeom prst="rect">
            <a:avLst/>
          </a:prstGeom>
        </p:spPr>
      </p:pic>
      <p:sp>
        <p:nvSpPr>
          <p:cNvPr id="60" name="矩形 59"/>
          <p:cNvSpPr/>
          <p:nvPr/>
        </p:nvSpPr>
        <p:spPr>
          <a:xfrm>
            <a:off x="8037984" y="2879616"/>
            <a:ext cx="1899920" cy="350520"/>
          </a:xfrm>
          <a:prstGeom prst="rect">
            <a:avLst/>
          </a:prstGeom>
        </p:spPr>
        <p:txBody>
          <a:bodyPr wrap="none">
            <a:spAutoFit/>
          </a:bodyPr>
          <a:lstStyle/>
          <a:p>
            <a:r>
              <a:rPr lang="zh-CN" altLang="en-US" sz="1685" dirty="0"/>
              <a:t>自动分配客户经理</a:t>
            </a:r>
          </a:p>
        </p:txBody>
      </p:sp>
      <p:cxnSp>
        <p:nvCxnSpPr>
          <p:cNvPr id="9" name="直接箭头连接符 8"/>
          <p:cNvCxnSpPr>
            <a:stCxn id="15362" idx="3"/>
            <a:endCxn id="22" idx="1"/>
          </p:cNvCxnSpPr>
          <p:nvPr/>
        </p:nvCxnSpPr>
        <p:spPr>
          <a:xfrm>
            <a:off x="2648929" y="2100122"/>
            <a:ext cx="218186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8096" y="4097680"/>
            <a:ext cx="1285804" cy="1285804"/>
          </a:xfrm>
          <a:prstGeom prst="rect">
            <a:avLst/>
          </a:prstGeom>
        </p:spPr>
      </p:pic>
      <p:cxnSp>
        <p:nvCxnSpPr>
          <p:cNvPr id="61" name="直接箭头连接符 60"/>
          <p:cNvCxnSpPr>
            <a:stCxn id="22" idx="3"/>
            <a:endCxn id="4" idx="1"/>
          </p:cNvCxnSpPr>
          <p:nvPr/>
        </p:nvCxnSpPr>
        <p:spPr>
          <a:xfrm>
            <a:off x="6117196" y="2105836"/>
            <a:ext cx="2203122" cy="38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807248" y="5458560"/>
            <a:ext cx="1899920" cy="350520"/>
          </a:xfrm>
          <a:prstGeom prst="rect">
            <a:avLst/>
          </a:prstGeom>
        </p:spPr>
        <p:txBody>
          <a:bodyPr wrap="none">
            <a:spAutoFit/>
          </a:bodyPr>
          <a:lstStyle/>
          <a:p>
            <a:r>
              <a:rPr lang="zh-CN" altLang="en-US" sz="1685" dirty="0"/>
              <a:t>进入在线办理流程</a:t>
            </a:r>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1392" y="4280021"/>
            <a:ext cx="981579" cy="981579"/>
          </a:xfrm>
          <a:prstGeom prst="rect">
            <a:avLst/>
          </a:prstGeom>
        </p:spPr>
      </p:pic>
      <p:sp>
        <p:nvSpPr>
          <p:cNvPr id="67" name="矩形 66"/>
          <p:cNvSpPr/>
          <p:nvPr/>
        </p:nvSpPr>
        <p:spPr>
          <a:xfrm>
            <a:off x="4699509" y="5403870"/>
            <a:ext cx="1041400" cy="350520"/>
          </a:xfrm>
          <a:prstGeom prst="rect">
            <a:avLst/>
          </a:prstGeom>
        </p:spPr>
        <p:txBody>
          <a:bodyPr wrap="none">
            <a:spAutoFit/>
          </a:bodyPr>
          <a:lstStyle/>
          <a:p>
            <a:r>
              <a:rPr lang="zh-CN" altLang="en-US" sz="1685" dirty="0"/>
              <a:t>贷款发放</a:t>
            </a:r>
          </a:p>
        </p:txBody>
      </p:sp>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1392" y="1462934"/>
            <a:ext cx="1285804" cy="1285804"/>
          </a:xfrm>
          <a:prstGeom prst="rect">
            <a:avLst/>
          </a:prstGeom>
        </p:spPr>
      </p:pic>
      <p:cxnSp>
        <p:nvCxnSpPr>
          <p:cNvPr id="29" name="连接符: 肘形 28"/>
          <p:cNvCxnSpPr>
            <a:stCxn id="4" idx="3"/>
            <a:endCxn id="10" idx="3"/>
          </p:cNvCxnSpPr>
          <p:nvPr/>
        </p:nvCxnSpPr>
        <p:spPr>
          <a:xfrm flipH="1">
            <a:off x="9423901" y="2144446"/>
            <a:ext cx="182222" cy="2596136"/>
          </a:xfrm>
          <a:prstGeom prst="bentConnector3">
            <a:avLst>
              <a:gd name="adj1" fmla="val -51990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0" idx="1"/>
            <a:endCxn id="18" idx="3"/>
          </p:cNvCxnSpPr>
          <p:nvPr/>
        </p:nvCxnSpPr>
        <p:spPr>
          <a:xfrm flipH="1">
            <a:off x="5812970" y="4740582"/>
            <a:ext cx="2325126" cy="30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9" name="对象 68"/>
          <p:cNvGraphicFramePr/>
          <p:nvPr/>
        </p:nvGraphicFramePr>
        <p:xfrm>
          <a:off x="1535458" y="4225692"/>
          <a:ext cx="1276094" cy="1138454"/>
        </p:xfrm>
        <a:graphic>
          <a:graphicData uri="http://schemas.openxmlformats.org/presentationml/2006/ole">
            <mc:AlternateContent xmlns:mc="http://schemas.openxmlformats.org/markup-compatibility/2006">
              <mc:Choice xmlns:v="urn:schemas-microsoft-com:vml" Requires="v">
                <p:oleObj spid="_x0000_s15374" r:id="rId9" imgW="1657350" imgH="1628775" progId="Paint.Picture">
                  <p:embed/>
                </p:oleObj>
              </mc:Choice>
              <mc:Fallback>
                <p:oleObj r:id="rId9" imgW="1657350" imgH="1628775" progId="Paint.Picture">
                  <p:embed/>
                  <p:pic>
                    <p:nvPicPr>
                      <p:cNvPr id="0" name="对象 59"/>
                      <p:cNvPicPr/>
                      <p:nvPr/>
                    </p:nvPicPr>
                    <p:blipFill>
                      <a:blip r:embed="rId10"/>
                      <a:stretch>
                        <a:fillRect/>
                      </a:stretch>
                    </p:blipFill>
                    <p:spPr>
                      <a:xfrm>
                        <a:off x="1535458" y="4225692"/>
                        <a:ext cx="1276094" cy="1138454"/>
                      </a:xfrm>
                      <a:prstGeom prst="rect">
                        <a:avLst/>
                      </a:prstGeom>
                    </p:spPr>
                  </p:pic>
                </p:oleObj>
              </mc:Fallback>
            </mc:AlternateContent>
          </a:graphicData>
        </a:graphic>
      </p:graphicFrame>
      <p:cxnSp>
        <p:nvCxnSpPr>
          <p:cNvPr id="70" name="直接箭头连接符 69"/>
          <p:cNvCxnSpPr>
            <a:stCxn id="18" idx="1"/>
            <a:endCxn id="69" idx="3"/>
          </p:cNvCxnSpPr>
          <p:nvPr/>
        </p:nvCxnSpPr>
        <p:spPr>
          <a:xfrm flipH="1">
            <a:off x="2811552" y="4770811"/>
            <a:ext cx="2019839" cy="2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265033" y="5403778"/>
            <a:ext cx="1685290" cy="350520"/>
          </a:xfrm>
          <a:prstGeom prst="rect">
            <a:avLst/>
          </a:prstGeom>
        </p:spPr>
        <p:txBody>
          <a:bodyPr wrap="none">
            <a:spAutoFit/>
          </a:bodyPr>
          <a:lstStyle/>
          <a:p>
            <a:r>
              <a:rPr lang="zh-CN" altLang="en-US" sz="1685" dirty="0"/>
              <a:t>贷后管理及分析</a:t>
            </a:r>
          </a:p>
        </p:txBody>
      </p:sp>
      <p:sp>
        <p:nvSpPr>
          <p:cNvPr id="74" name="矩形 73"/>
          <p:cNvSpPr/>
          <p:nvPr/>
        </p:nvSpPr>
        <p:spPr>
          <a:xfrm>
            <a:off x="4651508" y="2852250"/>
            <a:ext cx="1470660" cy="350520"/>
          </a:xfrm>
          <a:prstGeom prst="rect">
            <a:avLst/>
          </a:prstGeom>
        </p:spPr>
        <p:txBody>
          <a:bodyPr wrap="none">
            <a:spAutoFit/>
          </a:bodyPr>
          <a:lstStyle/>
          <a:p>
            <a:r>
              <a:rPr lang="zh-CN" altLang="en-US" sz="1685" dirty="0"/>
              <a:t>在线贷款申请</a:t>
            </a:r>
          </a:p>
        </p:txBody>
      </p:sp>
      <p:grpSp>
        <p:nvGrpSpPr>
          <p:cNvPr id="63" name="组合 62"/>
          <p:cNvGrpSpPr/>
          <p:nvPr/>
        </p:nvGrpSpPr>
        <p:grpSpPr>
          <a:xfrm>
            <a:off x="288925" y="5957570"/>
            <a:ext cx="518160" cy="391795"/>
            <a:chOff x="1072935" y="2884829"/>
            <a:chExt cx="980337" cy="980337"/>
          </a:xfrm>
        </p:grpSpPr>
        <p:grpSp>
          <p:nvGrpSpPr>
            <p:cNvPr id="46" name="组合 45"/>
            <p:cNvGrpSpPr/>
            <p:nvPr/>
          </p:nvGrpSpPr>
          <p:grpSpPr>
            <a:xfrm>
              <a:off x="1072935" y="2884829"/>
              <a:ext cx="980337" cy="980337"/>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38" name="组合 9"/>
            <p:cNvGrpSpPr/>
            <p:nvPr/>
          </p:nvGrpSpPr>
          <p:grpSpPr bwMode="auto">
            <a:xfrm>
              <a:off x="1421984" y="3213744"/>
              <a:ext cx="282243" cy="476079"/>
              <a:chOff x="0" y="0"/>
              <a:chExt cx="292099" cy="492124"/>
            </a:xfrm>
            <a:solidFill>
              <a:srgbClr val="C00000"/>
            </a:solidFill>
          </p:grpSpPr>
          <p:sp>
            <p:nvSpPr>
              <p:cNvPr id="39" name="Freeform 15"/>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03A9F3"/>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1" name="Freeform 16"/>
              <p:cNvSpPr>
                <a:spLocks noEditPoints="1" noChangeArrowheads="1"/>
              </p:cNvSpPr>
              <p:nvPr/>
            </p:nvSpPr>
            <p:spPr bwMode="auto">
              <a:xfrm>
                <a:off x="23812" y="46039"/>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03A9F3"/>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42" name="Freeform 17"/>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03A9F3"/>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nodeType="withEffect">
                                  <p:stCondLst>
                                    <p:cond delay="30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par>
                                <p:cTn id="18" presetID="22" presetClass="entr" presetSubtype="2" fill="hold" nodeType="withEffect">
                                  <p:stCondLst>
                                    <p:cond delay="30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 presetClass="entr" presetSubtype="8"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800" fill="hold"/>
                                        <p:tgtEl>
                                          <p:spTgt spid="62"/>
                                        </p:tgtEl>
                                        <p:attrNameLst>
                                          <p:attrName>ppt_x</p:attrName>
                                        </p:attrNameLst>
                                      </p:cBhvr>
                                      <p:tavLst>
                                        <p:tav tm="0">
                                          <p:val>
                                            <p:strVal val="0-#ppt_w/2"/>
                                          </p:val>
                                        </p:tav>
                                        <p:tav tm="100000">
                                          <p:val>
                                            <p:strVal val="#ppt_x"/>
                                          </p:val>
                                        </p:tav>
                                      </p:tavLst>
                                    </p:anim>
                                    <p:anim calcmode="lin" valueType="num">
                                      <p:cBhvr additive="base">
                                        <p:cTn id="24" dur="8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30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800" fill="hold"/>
                                        <p:tgtEl>
                                          <p:spTgt spid="65"/>
                                        </p:tgtEl>
                                        <p:attrNameLst>
                                          <p:attrName>ppt_x</p:attrName>
                                        </p:attrNameLst>
                                      </p:cBhvr>
                                      <p:tavLst>
                                        <p:tav tm="0">
                                          <p:val>
                                            <p:strVal val="1+#ppt_w/2"/>
                                          </p:val>
                                        </p:tav>
                                        <p:tav tm="100000">
                                          <p:val>
                                            <p:strVal val="#ppt_x"/>
                                          </p:val>
                                        </p:tav>
                                      </p:tavLst>
                                    </p:anim>
                                    <p:anim calcmode="lin" valueType="num">
                                      <p:cBhvr additive="base">
                                        <p:cTn id="28" dur="800" fill="hold"/>
                                        <p:tgtEl>
                                          <p:spTgt spid="6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800" fill="hold"/>
                                        <p:tgtEl>
                                          <p:spTgt spid="64"/>
                                        </p:tgtEl>
                                        <p:attrNameLst>
                                          <p:attrName>ppt_x</p:attrName>
                                        </p:attrNameLst>
                                      </p:cBhvr>
                                      <p:tavLst>
                                        <p:tav tm="0">
                                          <p:val>
                                            <p:strVal val="1+#ppt_w/2"/>
                                          </p:val>
                                        </p:tav>
                                        <p:tav tm="100000">
                                          <p:val>
                                            <p:strVal val="#ppt_x"/>
                                          </p:val>
                                        </p:tav>
                                      </p:tavLst>
                                    </p:anim>
                                    <p:anim calcmode="lin" valueType="num">
                                      <p:cBhvr additive="base">
                                        <p:cTn id="32" dur="800" fill="hold"/>
                                        <p:tgtEl>
                                          <p:spTgt spid="6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800" fill="hold"/>
                                        <p:tgtEl>
                                          <p:spTgt spid="63"/>
                                        </p:tgtEl>
                                        <p:attrNameLst>
                                          <p:attrName>ppt_x</p:attrName>
                                        </p:attrNameLst>
                                      </p:cBhvr>
                                      <p:tavLst>
                                        <p:tav tm="0">
                                          <p:val>
                                            <p:strVal val="0-#ppt_w/2"/>
                                          </p:val>
                                        </p:tav>
                                        <p:tav tm="100000">
                                          <p:val>
                                            <p:strVal val="#ppt_x"/>
                                          </p:val>
                                        </p:tav>
                                      </p:tavLst>
                                    </p:anim>
                                    <p:anim calcmode="lin" valueType="num">
                                      <p:cBhvr additive="base">
                                        <p:cTn id="36" dur="8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线连接符 9"/>
          <p:cNvCxnSpPr/>
          <p:nvPr/>
        </p:nvCxnSpPr>
        <p:spPr>
          <a:xfrm>
            <a:off x="-98615" y="3278180"/>
            <a:ext cx="12858044" cy="0"/>
          </a:xfrm>
          <a:prstGeom prst="line">
            <a:avLst/>
          </a:prstGeom>
          <a:ln w="12700"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TextBox 15"/>
          <p:cNvSpPr txBox="1"/>
          <p:nvPr/>
        </p:nvSpPr>
        <p:spPr>
          <a:xfrm>
            <a:off x="171716" y="9954300"/>
            <a:ext cx="2709932" cy="838853"/>
          </a:xfrm>
          <a:prstGeom prst="rect">
            <a:avLst/>
          </a:prstGeom>
          <a:noFill/>
        </p:spPr>
        <p:txBody>
          <a:bodyPr wrap="square" lIns="99220" tIns="49610" rIns="99220" bIns="4961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15" name="标题 1"/>
          <p:cNvSpPr txBox="1"/>
          <p:nvPr/>
        </p:nvSpPr>
        <p:spPr>
          <a:xfrm>
            <a:off x="906977" y="267494"/>
            <a:ext cx="451428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系统概述</a:t>
            </a:r>
          </a:p>
        </p:txBody>
      </p:sp>
      <p:sp>
        <p:nvSpPr>
          <p:cNvPr id="43" name="内容占位符 2"/>
          <p:cNvSpPr txBox="1">
            <a:spLocks noChangeArrowheads="1"/>
          </p:cNvSpPr>
          <p:nvPr>
            <p:custDataLst>
              <p:tags r:id="rId1"/>
            </p:custDataLst>
          </p:nvPr>
        </p:nvSpPr>
        <p:spPr>
          <a:xfrm>
            <a:off x="838200" y="1609725"/>
            <a:ext cx="10515600" cy="4670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zh-CN" altLang="en-US" sz="2600" dirty="0"/>
              <a:t>在线贷款系统集客户线上预约，客户经理资源整合、调拨，账户信息查询，领导督办查询，大数据分析统计于一体的银行微贷综合解决方案。</a:t>
            </a:r>
          </a:p>
          <a:p>
            <a:pPr algn="just" fontAlgn="auto">
              <a:spcAft>
                <a:spcPts val="0"/>
              </a:spcAft>
            </a:pPr>
            <a:r>
              <a:rPr lang="zh-CN" altLang="en-US" sz="2600" dirty="0"/>
              <a:t>客户经由微信公众号可随时随地直接进入天天贷客户端，进行</a:t>
            </a:r>
            <a:r>
              <a:rPr lang="zh-CN" altLang="en-US" sz="2600" dirty="0">
                <a:solidFill>
                  <a:srgbClr val="FF0000"/>
                </a:solidFill>
              </a:rPr>
              <a:t>线上预约</a:t>
            </a:r>
            <a:r>
              <a:rPr lang="zh-CN" altLang="en-US" sz="2600" dirty="0"/>
              <a:t>，填写预约信息完成预约后，经系统算法计算，由钉钉客户经理端发出通知，</a:t>
            </a:r>
            <a:r>
              <a:rPr lang="zh-CN" altLang="en-US" sz="2600" dirty="0">
                <a:solidFill>
                  <a:srgbClr val="FF0000"/>
                </a:solidFill>
              </a:rPr>
              <a:t>通知分配</a:t>
            </a:r>
            <a:r>
              <a:rPr lang="zh-CN" altLang="en-US" sz="2600" dirty="0"/>
              <a:t>到的客户经理进行电话回访，然后逐步帮客户办理贷款。客户可从微信客户端随时查看办理进度并获取自己专属客户经理的联系方式。当客户办理成功后，可于天天贷微信客户端随时随地的查看自己的贷款使用情况等</a:t>
            </a:r>
            <a:r>
              <a:rPr lang="zh-CN" altLang="en-US" sz="2600" dirty="0">
                <a:solidFill>
                  <a:srgbClr val="FF0000"/>
                </a:solidFill>
              </a:rPr>
              <a:t>账户信息</a:t>
            </a:r>
            <a:r>
              <a:rPr lang="zh-CN" altLang="en-US" sz="2600" dirty="0"/>
              <a:t>。银行高层可以从钉钉领导端随时查看当天或者一定时间段内的</a:t>
            </a:r>
            <a:r>
              <a:rPr lang="zh-CN" altLang="en-US" sz="2600" dirty="0">
                <a:solidFill>
                  <a:srgbClr val="FF0000"/>
                </a:solidFill>
              </a:rPr>
              <a:t>贷款办理情况、客户经理的业务能力、各网点的竞争排行等信息</a:t>
            </a:r>
            <a:r>
              <a:rPr lang="zh-CN" altLang="en-US" sz="2600" dirty="0"/>
              <a:t>。直接对客户经理进行督办或奖励等操作，随时了解本行天天贷业务情况，统筹指挥。</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0"/>
                                        <p:tgtEl>
                                          <p:spTgt spid="1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7" presetClass="entr" presetSubtype="8" fill="hold" grpId="0" nodeType="clickEffect">
                                  <p:stCondLst>
                                    <p:cond delay="0"/>
                                  </p:stCondLst>
                                  <p:childTnLst>
                                    <p:set>
                                      <p:cBhvr>
                                        <p:cTn id="15" dur="500" fill="hold">
                                          <p:stCondLst>
                                            <p:cond delay="0"/>
                                          </p:stCondLst>
                                        </p:cTn>
                                        <p:tgtEl>
                                          <p:spTgt spid="43">
                                            <p:txEl>
                                              <p:pRg st="0" end="0"/>
                                            </p:txEl>
                                          </p:spTgt>
                                        </p:tgtEl>
                                        <p:attrNameLst>
                                          <p:attrName>style.visibility</p:attrName>
                                        </p:attrNameLst>
                                      </p:cBhvr>
                                      <p:to>
                                        <p:strVal val="visible"/>
                                      </p:to>
                                    </p:set>
                                    <p:anim calcmode="lin" valueType="num">
                                      <p:cBhvr additive="base">
                                        <p:cTn id="1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7" presetClass="entr" presetSubtype="8" fill="hold" grpId="0" nodeType="clickEffect">
                                  <p:stCondLst>
                                    <p:cond delay="0"/>
                                  </p:stCondLst>
                                  <p:childTnLst>
                                    <p:set>
                                      <p:cBhvr>
                                        <p:cTn id="21" dur="500" fill="hold">
                                          <p:stCondLst>
                                            <p:cond delay="0"/>
                                          </p:stCondLst>
                                        </p:cTn>
                                        <p:tgtEl>
                                          <p:spTgt spid="43">
                                            <p:txEl>
                                              <p:pRg st="1" end="1"/>
                                            </p:txEl>
                                          </p:spTgt>
                                        </p:tgtEl>
                                        <p:attrNameLst>
                                          <p:attrName>style.visibility</p:attrName>
                                        </p:attrNameLst>
                                      </p:cBhvr>
                                      <p:to>
                                        <p:strVal val="visible"/>
                                      </p:to>
                                    </p:set>
                                    <p:anim calcmode="lin" valueType="num">
                                      <p:cBhvr additive="base">
                                        <p:cTn id="22" dur="500" fill="hold"/>
                                        <p:tgtEl>
                                          <p:spTgt spid="43">
                                            <p:txEl>
                                              <p:pRg st="1" end="1"/>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4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a:xfrm>
            <a:off x="906977" y="267494"/>
            <a:ext cx="3794206" cy="35832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200"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r>
              <a:rPr lang="zh-CN" altLang="en-US" sz="2400" dirty="0">
                <a:latin typeface="Arial" panose="020B0604020202020204" pitchFamily="34" charset="0"/>
                <a:sym typeface="Arial" panose="020B0604020202020204" pitchFamily="34" charset="0"/>
              </a:rPr>
              <a:t>线上预约申请</a:t>
            </a:r>
          </a:p>
        </p:txBody>
      </p:sp>
      <p:sp>
        <p:nvSpPr>
          <p:cNvPr id="16" name="文本框 15"/>
          <p:cNvSpPr txBox="1">
            <a:spLocks noChangeArrowheads="1"/>
          </p:cNvSpPr>
          <p:nvPr>
            <p:custDataLst>
              <p:tags r:id="rId1"/>
            </p:custDataLst>
          </p:nvPr>
        </p:nvSpPr>
        <p:spPr bwMode="auto">
          <a:xfrm>
            <a:off x="3044999" y="365811"/>
            <a:ext cx="370090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nSpc>
                <a:spcPct val="90000"/>
              </a:lnSpc>
              <a:spcBef>
                <a:spcPts val="750"/>
              </a:spcBef>
            </a:pPr>
            <a:r>
              <a:rPr lang="zh-CN" altLang="en-US" dirty="0">
                <a:solidFill>
                  <a:srgbClr val="767171"/>
                </a:solidFill>
              </a:rPr>
              <a:t>Online reservation application</a:t>
            </a:r>
          </a:p>
        </p:txBody>
      </p:sp>
      <p:sp>
        <p:nvSpPr>
          <p:cNvPr id="19" name="L 形 18"/>
          <p:cNvSpPr/>
          <p:nvPr>
            <p:custDataLst>
              <p:tags r:id="rId2"/>
            </p:custDataLst>
          </p:nvPr>
        </p:nvSpPr>
        <p:spPr>
          <a:xfrm flipV="1">
            <a:off x="2813050" y="2297113"/>
            <a:ext cx="1330325" cy="1006475"/>
          </a:xfrm>
          <a:prstGeom prst="corner">
            <a:avLst>
              <a:gd name="adj1" fmla="val 11538"/>
              <a:gd name="adj2" fmla="val 12023"/>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fontAlgn="auto"/>
            <a:endParaRPr lang="zh-CN" altLang="en-US" noProof="1">
              <a:sym typeface="Arial" panose="020B0604020202020204" pitchFamily="34" charset="0"/>
            </a:endParaRPr>
          </a:p>
        </p:txBody>
      </p:sp>
      <p:sp>
        <p:nvSpPr>
          <p:cNvPr id="32" name="矩形 31"/>
          <p:cNvSpPr/>
          <p:nvPr>
            <p:custDataLst>
              <p:tags r:id="rId3"/>
            </p:custDataLst>
          </p:nvPr>
        </p:nvSpPr>
        <p:spPr>
          <a:xfrm>
            <a:off x="2976563" y="2457450"/>
            <a:ext cx="1166812" cy="846138"/>
          </a:xfrm>
          <a:prstGeom prst="rect">
            <a:avLst/>
          </a:prstGeom>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r>
              <a:rPr lang="zh-CN" altLang="en-US" noProof="1">
                <a:latin typeface="+mj-lt"/>
                <a:ea typeface="+mj-ea"/>
                <a:cs typeface="+mj-cs"/>
                <a:sym typeface="Arial" panose="020B0604020202020204" pitchFamily="34" charset="0"/>
              </a:rPr>
              <a:t>填写</a:t>
            </a:r>
          </a:p>
          <a:p>
            <a:pPr algn="ctr" fontAlgn="auto"/>
            <a:r>
              <a:rPr lang="zh-CN" altLang="en-US" noProof="1">
                <a:latin typeface="+mj-lt"/>
                <a:ea typeface="+mj-ea"/>
                <a:cs typeface="+mj-cs"/>
                <a:sym typeface="Arial" panose="020B0604020202020204" pitchFamily="34" charset="0"/>
              </a:rPr>
              <a:t>信息</a:t>
            </a:r>
          </a:p>
        </p:txBody>
      </p:sp>
      <p:sp>
        <p:nvSpPr>
          <p:cNvPr id="33" name="椭圆 32"/>
          <p:cNvSpPr/>
          <p:nvPr>
            <p:custDataLst>
              <p:tags r:id="rId4"/>
            </p:custDataLst>
          </p:nvPr>
        </p:nvSpPr>
        <p:spPr>
          <a:xfrm>
            <a:off x="3200400" y="3632200"/>
            <a:ext cx="555625" cy="555625"/>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endParaRPr lang="zh-CN" altLang="en-US" noProof="1">
              <a:sym typeface="Arial" panose="020B0604020202020204" pitchFamily="34" charset="0"/>
            </a:endParaRPr>
          </a:p>
        </p:txBody>
      </p:sp>
      <p:sp>
        <p:nvSpPr>
          <p:cNvPr id="34" name="KSO_Shape"/>
          <p:cNvSpPr/>
          <p:nvPr>
            <p:custDataLst>
              <p:tags r:id="rId5"/>
            </p:custDataLst>
          </p:nvPr>
        </p:nvSpPr>
        <p:spPr bwMode="auto">
          <a:xfrm>
            <a:off x="3390900" y="3751263"/>
            <a:ext cx="200025" cy="319087"/>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ysClr val="window" lastClr="FFFFFF"/>
          </a:solidFill>
          <a:ln>
            <a:noFill/>
          </a:ln>
        </p:spPr>
        <p:txBody>
          <a:bodyPr anchor="ctr">
            <a:normAutofit fontScale="87500" lnSpcReduction="10000"/>
            <a:scene3d>
              <a:camera prst="orthographicFront"/>
              <a:lightRig rig="threePt" dir="t"/>
            </a:scene3d>
            <a:sp3d>
              <a:contourClr>
                <a:srgbClr val="FFFFFF"/>
              </a:contourClr>
            </a:sp3d>
          </a:bodyPr>
          <a:lstStyle/>
          <a:p>
            <a:pPr algn="ctr" fontAlgn="auto">
              <a:defRPr/>
            </a:pPr>
            <a:endParaRPr lang="zh-CN" altLang="en-US" noProof="1">
              <a:solidFill>
                <a:srgbClr val="FFFFFF"/>
              </a:solidFill>
              <a:sym typeface="Arial" panose="020B0604020202020204" pitchFamily="34" charset="0"/>
            </a:endParaRPr>
          </a:p>
        </p:txBody>
      </p:sp>
      <p:sp>
        <p:nvSpPr>
          <p:cNvPr id="35" name="文本框 7"/>
          <p:cNvSpPr txBox="1">
            <a:spLocks noChangeArrowheads="1"/>
          </p:cNvSpPr>
          <p:nvPr>
            <p:custDataLst>
              <p:tags r:id="rId6"/>
            </p:custDataLst>
          </p:nvPr>
        </p:nvSpPr>
        <p:spPr bwMode="auto">
          <a:xfrm>
            <a:off x="2284413" y="4835525"/>
            <a:ext cx="239871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从天天贷首页进入预约贷款页，填写并提交预约信息。</a:t>
            </a:r>
            <a:endParaRPr lang="en-US" altLang="zh-CN">
              <a:sym typeface="Arial" panose="020B0604020202020204" pitchFamily="34" charset="0"/>
            </a:endParaRPr>
          </a:p>
        </p:txBody>
      </p:sp>
      <p:sp>
        <p:nvSpPr>
          <p:cNvPr id="36" name="文本框 9"/>
          <p:cNvSpPr txBox="1">
            <a:spLocks noChangeArrowheads="1"/>
          </p:cNvSpPr>
          <p:nvPr>
            <p:custDataLst>
              <p:tags r:id="rId7"/>
            </p:custDataLst>
          </p:nvPr>
        </p:nvSpPr>
        <p:spPr bwMode="auto">
          <a:xfrm>
            <a:off x="2284413" y="4416425"/>
            <a:ext cx="23971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F6FC6"/>
                </a:solidFill>
                <a:sym typeface="Arial" panose="020B0604020202020204" pitchFamily="34" charset="0"/>
              </a:rPr>
              <a:t>Submission</a:t>
            </a:r>
          </a:p>
        </p:txBody>
      </p:sp>
      <p:sp>
        <p:nvSpPr>
          <p:cNvPr id="37" name="L 形 36"/>
          <p:cNvSpPr/>
          <p:nvPr>
            <p:custDataLst>
              <p:tags r:id="rId8"/>
            </p:custDataLst>
          </p:nvPr>
        </p:nvSpPr>
        <p:spPr>
          <a:xfrm flipV="1">
            <a:off x="5438775" y="2297113"/>
            <a:ext cx="1331913" cy="1006475"/>
          </a:xfrm>
          <a:prstGeom prst="corner">
            <a:avLst>
              <a:gd name="adj1" fmla="val 11538"/>
              <a:gd name="adj2" fmla="val 12023"/>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fontAlgn="auto"/>
            <a:endParaRPr lang="zh-CN" altLang="en-US" noProof="1">
              <a:sym typeface="Arial" panose="020B0604020202020204" pitchFamily="34" charset="0"/>
            </a:endParaRPr>
          </a:p>
        </p:txBody>
      </p:sp>
      <p:sp>
        <p:nvSpPr>
          <p:cNvPr id="38" name="矩形 37"/>
          <p:cNvSpPr/>
          <p:nvPr>
            <p:custDataLst>
              <p:tags r:id="rId9"/>
            </p:custDataLst>
          </p:nvPr>
        </p:nvSpPr>
        <p:spPr>
          <a:xfrm>
            <a:off x="5603875" y="2457450"/>
            <a:ext cx="1166813" cy="846138"/>
          </a:xfrm>
          <a:prstGeom prst="rect">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r>
              <a:rPr lang="zh-CN" altLang="en-US" noProof="1">
                <a:latin typeface="+mj-lt"/>
                <a:ea typeface="+mj-ea"/>
                <a:cs typeface="+mj-cs"/>
                <a:sym typeface="Arial" panose="020B0604020202020204" pitchFamily="34" charset="0"/>
              </a:rPr>
              <a:t>预约</a:t>
            </a:r>
          </a:p>
          <a:p>
            <a:pPr algn="ctr" fontAlgn="auto"/>
            <a:r>
              <a:rPr lang="zh-CN" altLang="en-US" noProof="1">
                <a:latin typeface="+mj-lt"/>
                <a:ea typeface="+mj-ea"/>
                <a:cs typeface="+mj-cs"/>
                <a:sym typeface="Arial" panose="020B0604020202020204" pitchFamily="34" charset="0"/>
              </a:rPr>
              <a:t>成功</a:t>
            </a:r>
          </a:p>
        </p:txBody>
      </p:sp>
      <p:sp>
        <p:nvSpPr>
          <p:cNvPr id="39" name="椭圆 38"/>
          <p:cNvSpPr/>
          <p:nvPr>
            <p:custDataLst>
              <p:tags r:id="rId10"/>
            </p:custDataLst>
          </p:nvPr>
        </p:nvSpPr>
        <p:spPr>
          <a:xfrm>
            <a:off x="5827713" y="3632200"/>
            <a:ext cx="555625" cy="555625"/>
          </a:xfrm>
          <a:prstGeom prst="ellipse">
            <a:avLst/>
          </a:pr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endParaRPr lang="zh-CN" altLang="en-US" noProof="1">
              <a:sym typeface="Arial" panose="020B0604020202020204" pitchFamily="34" charset="0"/>
            </a:endParaRPr>
          </a:p>
        </p:txBody>
      </p:sp>
      <p:sp>
        <p:nvSpPr>
          <p:cNvPr id="40" name="KSO_Shape"/>
          <p:cNvSpPr/>
          <p:nvPr>
            <p:custDataLst>
              <p:tags r:id="rId11"/>
            </p:custDataLst>
          </p:nvPr>
        </p:nvSpPr>
        <p:spPr bwMode="auto">
          <a:xfrm>
            <a:off x="5943600" y="3751263"/>
            <a:ext cx="323850" cy="319087"/>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 lastClr="FFFFFF"/>
          </a:solidFill>
          <a:ln>
            <a:noFill/>
          </a:ln>
        </p:spPr>
        <p:txBody>
          <a:bodyPr lIns="501445" tIns="575655" rIns="501445" bIns="614746" anchor="ctr">
            <a:normAutofit fontScale="25000" lnSpcReduction="20000"/>
          </a:bodyPr>
          <a:lstStyle/>
          <a:p>
            <a:pPr fontAlgn="auto"/>
            <a:endParaRPr lang="zh-CN" altLang="en-US" noProof="1">
              <a:sym typeface="Arial" panose="020B0604020202020204" pitchFamily="34" charset="0"/>
            </a:endParaRPr>
          </a:p>
        </p:txBody>
      </p:sp>
      <p:sp>
        <p:nvSpPr>
          <p:cNvPr id="41" name="L 形 40"/>
          <p:cNvSpPr/>
          <p:nvPr>
            <p:custDataLst>
              <p:tags r:id="rId12"/>
            </p:custDataLst>
          </p:nvPr>
        </p:nvSpPr>
        <p:spPr>
          <a:xfrm flipV="1">
            <a:off x="8066088" y="2297113"/>
            <a:ext cx="1331912" cy="1006475"/>
          </a:xfrm>
          <a:prstGeom prst="corner">
            <a:avLst>
              <a:gd name="adj1" fmla="val 11538"/>
              <a:gd name="adj2" fmla="val 12023"/>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fontScale="25000" lnSpcReduction="20000"/>
          </a:bodyPr>
          <a:lstStyle/>
          <a:p>
            <a:pPr algn="ctr" fontAlgn="auto"/>
            <a:endParaRPr lang="zh-CN" altLang="en-US" noProof="1">
              <a:sym typeface="Arial" panose="020B0604020202020204" pitchFamily="34" charset="0"/>
            </a:endParaRPr>
          </a:p>
        </p:txBody>
      </p:sp>
      <p:sp>
        <p:nvSpPr>
          <p:cNvPr id="42" name="矩形 41"/>
          <p:cNvSpPr/>
          <p:nvPr>
            <p:custDataLst>
              <p:tags r:id="rId13"/>
            </p:custDataLst>
          </p:nvPr>
        </p:nvSpPr>
        <p:spPr>
          <a:xfrm>
            <a:off x="8231188" y="2457450"/>
            <a:ext cx="1166812" cy="846138"/>
          </a:xfrm>
          <a:prstGeom prst="rect">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r>
              <a:rPr lang="zh-CN" altLang="en-US" noProof="1">
                <a:latin typeface="+mj-lt"/>
                <a:ea typeface="+mj-ea"/>
                <a:cs typeface="+mj-cs"/>
                <a:sym typeface="Arial" panose="020B0604020202020204" pitchFamily="34" charset="0"/>
              </a:rPr>
              <a:t>查询</a:t>
            </a:r>
          </a:p>
          <a:p>
            <a:pPr algn="ctr" fontAlgn="auto"/>
            <a:r>
              <a:rPr lang="zh-CN" altLang="en-US" noProof="1">
                <a:latin typeface="+mj-lt"/>
                <a:ea typeface="+mj-ea"/>
                <a:cs typeface="+mj-cs"/>
                <a:sym typeface="Arial" panose="020B0604020202020204" pitchFamily="34" charset="0"/>
              </a:rPr>
              <a:t>状态</a:t>
            </a:r>
          </a:p>
        </p:txBody>
      </p:sp>
      <p:sp>
        <p:nvSpPr>
          <p:cNvPr id="43" name="椭圆 42"/>
          <p:cNvSpPr/>
          <p:nvPr>
            <p:custDataLst>
              <p:tags r:id="rId14"/>
            </p:custDataLst>
          </p:nvPr>
        </p:nvSpPr>
        <p:spPr>
          <a:xfrm>
            <a:off x="8455025" y="3632200"/>
            <a:ext cx="555625" cy="555625"/>
          </a:xfrm>
          <a:prstGeom prst="ellipse">
            <a:avLst/>
          </a:prstGeom>
          <a:solidFill>
            <a:srgbClr val="0BD0D9"/>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normAutofit/>
          </a:bodyPr>
          <a:lstStyle/>
          <a:p>
            <a:pPr algn="ctr" fontAlgn="auto"/>
            <a:endParaRPr lang="zh-CN" altLang="en-US" noProof="1">
              <a:sym typeface="Arial" panose="020B0604020202020204" pitchFamily="34" charset="0"/>
            </a:endParaRPr>
          </a:p>
        </p:txBody>
      </p:sp>
      <p:sp>
        <p:nvSpPr>
          <p:cNvPr id="44" name="KSO_Shape"/>
          <p:cNvSpPr/>
          <p:nvPr>
            <p:custDataLst>
              <p:tags r:id="rId15"/>
            </p:custDataLst>
          </p:nvPr>
        </p:nvSpPr>
        <p:spPr bwMode="auto">
          <a:xfrm>
            <a:off x="8596313" y="3797300"/>
            <a:ext cx="273050" cy="227013"/>
          </a:xfrm>
          <a:custGeom>
            <a:avLst/>
            <a:gdLst>
              <a:gd name="T0" fmla="*/ 24104 w 6050"/>
              <a:gd name="T1" fmla="*/ 1431700 h 5016"/>
              <a:gd name="T2" fmla="*/ 14284 w 6050"/>
              <a:gd name="T3" fmla="*/ 1374574 h 5016"/>
              <a:gd name="T4" fmla="*/ 5654 w 6050"/>
              <a:gd name="T5" fmla="*/ 734891 h 5016"/>
              <a:gd name="T6" fmla="*/ 1786 w 6050"/>
              <a:gd name="T7" fmla="*/ 125854 h 5016"/>
              <a:gd name="T8" fmla="*/ 11011 w 6050"/>
              <a:gd name="T9" fmla="*/ 63373 h 5016"/>
              <a:gd name="T10" fmla="*/ 28271 w 6050"/>
              <a:gd name="T11" fmla="*/ 28563 h 5016"/>
              <a:gd name="T12" fmla="*/ 52375 w 6050"/>
              <a:gd name="T13" fmla="*/ 13389 h 5016"/>
              <a:gd name="T14" fmla="*/ 97311 w 6050"/>
              <a:gd name="T15" fmla="*/ 2975 h 5016"/>
              <a:gd name="T16" fmla="*/ 1640891 w 6050"/>
              <a:gd name="T17" fmla="*/ 0 h 5016"/>
              <a:gd name="T18" fmla="*/ 1702789 w 6050"/>
              <a:gd name="T19" fmla="*/ 2975 h 5016"/>
              <a:gd name="T20" fmla="*/ 1754271 w 6050"/>
              <a:gd name="T21" fmla="*/ 13389 h 5016"/>
              <a:gd name="T22" fmla="*/ 1777185 w 6050"/>
              <a:gd name="T23" fmla="*/ 28563 h 5016"/>
              <a:gd name="T24" fmla="*/ 1791172 w 6050"/>
              <a:gd name="T25" fmla="*/ 62183 h 5016"/>
              <a:gd name="T26" fmla="*/ 1798611 w 6050"/>
              <a:gd name="T27" fmla="*/ 119606 h 5016"/>
              <a:gd name="T28" fmla="*/ 1800099 w 6050"/>
              <a:gd name="T29" fmla="*/ 1328755 h 5016"/>
              <a:gd name="T30" fmla="*/ 1793850 w 6050"/>
              <a:gd name="T31" fmla="*/ 1409087 h 5016"/>
              <a:gd name="T32" fmla="*/ 1782839 w 6050"/>
              <a:gd name="T33" fmla="*/ 1448659 h 5016"/>
              <a:gd name="T34" fmla="*/ 1764687 w 6050"/>
              <a:gd name="T35" fmla="*/ 1465023 h 5016"/>
              <a:gd name="T36" fmla="*/ 1720941 w 6050"/>
              <a:gd name="T37" fmla="*/ 1476626 h 5016"/>
              <a:gd name="T38" fmla="*/ 1651901 w 6050"/>
              <a:gd name="T39" fmla="*/ 1480791 h 5016"/>
              <a:gd name="T40" fmla="*/ 122010 w 6050"/>
              <a:gd name="T41" fmla="*/ 1479899 h 5016"/>
              <a:gd name="T42" fmla="*/ 66362 w 6050"/>
              <a:gd name="T43" fmla="*/ 1472163 h 5016"/>
              <a:gd name="T44" fmla="*/ 36306 w 6050"/>
              <a:gd name="T45" fmla="*/ 1456097 h 5016"/>
              <a:gd name="T46" fmla="*/ 1518583 w 6050"/>
              <a:gd name="T47" fmla="*/ 1338276 h 5016"/>
              <a:gd name="T48" fmla="*/ 1566792 w 6050"/>
              <a:gd name="T49" fmla="*/ 1332028 h 5016"/>
              <a:gd name="T50" fmla="*/ 1595658 w 6050"/>
              <a:gd name="T51" fmla="*/ 1318937 h 5016"/>
              <a:gd name="T52" fmla="*/ 1606668 w 6050"/>
              <a:gd name="T53" fmla="*/ 1300788 h 5016"/>
              <a:gd name="T54" fmla="*/ 1615596 w 6050"/>
              <a:gd name="T55" fmla="*/ 1252886 h 5016"/>
              <a:gd name="T56" fmla="*/ 1617679 w 6050"/>
              <a:gd name="T57" fmla="*/ 266287 h 5016"/>
              <a:gd name="T58" fmla="*/ 1611132 w 6050"/>
              <a:gd name="T59" fmla="*/ 195773 h 5016"/>
              <a:gd name="T60" fmla="*/ 1601014 w 6050"/>
              <a:gd name="T61" fmla="*/ 171078 h 5016"/>
              <a:gd name="T62" fmla="*/ 1582861 w 6050"/>
              <a:gd name="T63" fmla="*/ 161855 h 5016"/>
              <a:gd name="T64" fmla="*/ 1533462 w 6050"/>
              <a:gd name="T65" fmla="*/ 154714 h 5016"/>
              <a:gd name="T66" fmla="*/ 257412 w 6050"/>
              <a:gd name="T67" fmla="*/ 155012 h 5016"/>
              <a:gd name="T68" fmla="*/ 216048 w 6050"/>
              <a:gd name="T69" fmla="*/ 161557 h 5016"/>
              <a:gd name="T70" fmla="*/ 193729 w 6050"/>
              <a:gd name="T71" fmla="*/ 173756 h 5016"/>
              <a:gd name="T72" fmla="*/ 184503 w 6050"/>
              <a:gd name="T73" fmla="*/ 194285 h 5016"/>
              <a:gd name="T74" fmla="*/ 177659 w 6050"/>
              <a:gd name="T75" fmla="*/ 250220 h 5016"/>
              <a:gd name="T76" fmla="*/ 177659 w 6050"/>
              <a:gd name="T77" fmla="*/ 1228191 h 5016"/>
              <a:gd name="T78" fmla="*/ 185991 w 6050"/>
              <a:gd name="T79" fmla="*/ 1288887 h 5016"/>
              <a:gd name="T80" fmla="*/ 196407 w 6050"/>
              <a:gd name="T81" fmla="*/ 1312986 h 5016"/>
              <a:gd name="T82" fmla="*/ 220511 w 6050"/>
              <a:gd name="T83" fmla="*/ 1328755 h 5016"/>
              <a:gd name="T84" fmla="*/ 263364 w 6050"/>
              <a:gd name="T85" fmla="*/ 1336788 h 5016"/>
              <a:gd name="T86" fmla="*/ 626419 w 6050"/>
              <a:gd name="T87" fmla="*/ 387380 h 5016"/>
              <a:gd name="T88" fmla="*/ 849014 w 6050"/>
              <a:gd name="T89" fmla="*/ 1036584 h 5016"/>
              <a:gd name="T90" fmla="*/ 868357 w 6050"/>
              <a:gd name="T91" fmla="*/ 1012484 h 5016"/>
              <a:gd name="T92" fmla="*/ 892461 w 6050"/>
              <a:gd name="T93" fmla="*/ 999393 h 5016"/>
              <a:gd name="T94" fmla="*/ 917161 w 6050"/>
              <a:gd name="T95" fmla="*/ 997013 h 5016"/>
              <a:gd name="T96" fmla="*/ 949300 w 6050"/>
              <a:gd name="T97" fmla="*/ 1003856 h 5016"/>
              <a:gd name="T98" fmla="*/ 974297 w 6050"/>
              <a:gd name="T99" fmla="*/ 1021112 h 5016"/>
              <a:gd name="T100" fmla="*/ 992153 w 6050"/>
              <a:gd name="T101" fmla="*/ 1048782 h 5016"/>
              <a:gd name="T102" fmla="*/ 1003759 w 6050"/>
              <a:gd name="T103" fmla="*/ 1087163 h 5016"/>
              <a:gd name="T104" fmla="*/ 1008222 w 6050"/>
              <a:gd name="T105" fmla="*/ 1144884 h 5016"/>
              <a:gd name="T106" fmla="*/ 822231 w 6050"/>
              <a:gd name="T107" fmla="*/ 1110370 h 5016"/>
              <a:gd name="T108" fmla="*/ 831158 w 6050"/>
              <a:gd name="T109" fmla="*/ 1067824 h 5016"/>
              <a:gd name="T110" fmla="*/ 849014 w 6050"/>
              <a:gd name="T111" fmla="*/ 1036584 h 5016"/>
              <a:gd name="T112" fmla="*/ 1310272 w 6050"/>
              <a:gd name="T113" fmla="*/ 478423 h 50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50" h="5016">
                <a:moveTo>
                  <a:pt x="114" y="4881"/>
                </a:moveTo>
                <a:lnTo>
                  <a:pt x="114" y="4881"/>
                </a:lnTo>
                <a:lnTo>
                  <a:pt x="105" y="4869"/>
                </a:lnTo>
                <a:lnTo>
                  <a:pt x="96" y="4853"/>
                </a:lnTo>
                <a:lnTo>
                  <a:pt x="88" y="4833"/>
                </a:lnTo>
                <a:lnTo>
                  <a:pt x="81" y="4812"/>
                </a:lnTo>
                <a:lnTo>
                  <a:pt x="74" y="4787"/>
                </a:lnTo>
                <a:lnTo>
                  <a:pt x="68" y="4759"/>
                </a:lnTo>
                <a:lnTo>
                  <a:pt x="62" y="4728"/>
                </a:lnTo>
                <a:lnTo>
                  <a:pt x="57" y="4695"/>
                </a:lnTo>
                <a:lnTo>
                  <a:pt x="53" y="4659"/>
                </a:lnTo>
                <a:lnTo>
                  <a:pt x="48" y="4620"/>
                </a:lnTo>
                <a:lnTo>
                  <a:pt x="45" y="4579"/>
                </a:lnTo>
                <a:lnTo>
                  <a:pt x="42" y="4534"/>
                </a:lnTo>
                <a:lnTo>
                  <a:pt x="40" y="4486"/>
                </a:lnTo>
                <a:lnTo>
                  <a:pt x="39" y="4436"/>
                </a:lnTo>
                <a:lnTo>
                  <a:pt x="38" y="4327"/>
                </a:lnTo>
                <a:lnTo>
                  <a:pt x="19" y="2470"/>
                </a:lnTo>
                <a:lnTo>
                  <a:pt x="0" y="613"/>
                </a:lnTo>
                <a:lnTo>
                  <a:pt x="0" y="561"/>
                </a:lnTo>
                <a:lnTo>
                  <a:pt x="1" y="512"/>
                </a:lnTo>
                <a:lnTo>
                  <a:pt x="3" y="467"/>
                </a:lnTo>
                <a:lnTo>
                  <a:pt x="6" y="423"/>
                </a:lnTo>
                <a:lnTo>
                  <a:pt x="9" y="381"/>
                </a:lnTo>
                <a:lnTo>
                  <a:pt x="13" y="343"/>
                </a:lnTo>
                <a:lnTo>
                  <a:pt x="19" y="307"/>
                </a:lnTo>
                <a:lnTo>
                  <a:pt x="24" y="273"/>
                </a:lnTo>
                <a:lnTo>
                  <a:pt x="30" y="242"/>
                </a:lnTo>
                <a:lnTo>
                  <a:pt x="37" y="213"/>
                </a:lnTo>
                <a:lnTo>
                  <a:pt x="45" y="188"/>
                </a:lnTo>
                <a:lnTo>
                  <a:pt x="54" y="164"/>
                </a:lnTo>
                <a:lnTo>
                  <a:pt x="63" y="144"/>
                </a:lnTo>
                <a:lnTo>
                  <a:pt x="73" y="125"/>
                </a:lnTo>
                <a:lnTo>
                  <a:pt x="84" y="109"/>
                </a:lnTo>
                <a:lnTo>
                  <a:pt x="95" y="96"/>
                </a:lnTo>
                <a:lnTo>
                  <a:pt x="109" y="84"/>
                </a:lnTo>
                <a:lnTo>
                  <a:pt x="122" y="74"/>
                </a:lnTo>
                <a:lnTo>
                  <a:pt x="138" y="64"/>
                </a:lnTo>
                <a:lnTo>
                  <a:pt x="157" y="55"/>
                </a:lnTo>
                <a:lnTo>
                  <a:pt x="176" y="45"/>
                </a:lnTo>
                <a:lnTo>
                  <a:pt x="197" y="37"/>
                </a:lnTo>
                <a:lnTo>
                  <a:pt x="219" y="31"/>
                </a:lnTo>
                <a:lnTo>
                  <a:pt x="243" y="25"/>
                </a:lnTo>
                <a:lnTo>
                  <a:pt x="270" y="19"/>
                </a:lnTo>
                <a:lnTo>
                  <a:pt x="297" y="13"/>
                </a:lnTo>
                <a:lnTo>
                  <a:pt x="327" y="10"/>
                </a:lnTo>
                <a:lnTo>
                  <a:pt x="358" y="7"/>
                </a:lnTo>
                <a:lnTo>
                  <a:pt x="389" y="3"/>
                </a:lnTo>
                <a:lnTo>
                  <a:pt x="424" y="2"/>
                </a:lnTo>
                <a:lnTo>
                  <a:pt x="460" y="1"/>
                </a:lnTo>
                <a:lnTo>
                  <a:pt x="498" y="0"/>
                </a:lnTo>
                <a:lnTo>
                  <a:pt x="5514" y="0"/>
                </a:lnTo>
                <a:lnTo>
                  <a:pt x="5560" y="1"/>
                </a:lnTo>
                <a:lnTo>
                  <a:pt x="5605" y="2"/>
                </a:lnTo>
                <a:lnTo>
                  <a:pt x="5646" y="3"/>
                </a:lnTo>
                <a:lnTo>
                  <a:pt x="5686" y="7"/>
                </a:lnTo>
                <a:lnTo>
                  <a:pt x="5722" y="10"/>
                </a:lnTo>
                <a:lnTo>
                  <a:pt x="5758" y="13"/>
                </a:lnTo>
                <a:lnTo>
                  <a:pt x="5790" y="19"/>
                </a:lnTo>
                <a:lnTo>
                  <a:pt x="5819" y="25"/>
                </a:lnTo>
                <a:lnTo>
                  <a:pt x="5847" y="31"/>
                </a:lnTo>
                <a:lnTo>
                  <a:pt x="5872" y="37"/>
                </a:lnTo>
                <a:lnTo>
                  <a:pt x="5895" y="45"/>
                </a:lnTo>
                <a:lnTo>
                  <a:pt x="5915" y="55"/>
                </a:lnTo>
                <a:lnTo>
                  <a:pt x="5934" y="64"/>
                </a:lnTo>
                <a:lnTo>
                  <a:pt x="5948" y="74"/>
                </a:lnTo>
                <a:lnTo>
                  <a:pt x="5962" y="84"/>
                </a:lnTo>
                <a:lnTo>
                  <a:pt x="5972" y="96"/>
                </a:lnTo>
                <a:lnTo>
                  <a:pt x="5982" y="109"/>
                </a:lnTo>
                <a:lnTo>
                  <a:pt x="5991" y="124"/>
                </a:lnTo>
                <a:lnTo>
                  <a:pt x="5999" y="142"/>
                </a:lnTo>
                <a:lnTo>
                  <a:pt x="6007" y="162"/>
                </a:lnTo>
                <a:lnTo>
                  <a:pt x="6013" y="184"/>
                </a:lnTo>
                <a:lnTo>
                  <a:pt x="6019" y="209"/>
                </a:lnTo>
                <a:lnTo>
                  <a:pt x="6025" y="235"/>
                </a:lnTo>
                <a:lnTo>
                  <a:pt x="6031" y="263"/>
                </a:lnTo>
                <a:lnTo>
                  <a:pt x="6035" y="294"/>
                </a:lnTo>
                <a:lnTo>
                  <a:pt x="6039" y="327"/>
                </a:lnTo>
                <a:lnTo>
                  <a:pt x="6042" y="364"/>
                </a:lnTo>
                <a:lnTo>
                  <a:pt x="6044" y="402"/>
                </a:lnTo>
                <a:lnTo>
                  <a:pt x="6047" y="441"/>
                </a:lnTo>
                <a:lnTo>
                  <a:pt x="6049" y="484"/>
                </a:lnTo>
                <a:lnTo>
                  <a:pt x="6050" y="575"/>
                </a:lnTo>
                <a:lnTo>
                  <a:pt x="6050" y="4365"/>
                </a:lnTo>
                <a:lnTo>
                  <a:pt x="6049" y="4466"/>
                </a:lnTo>
                <a:lnTo>
                  <a:pt x="6045" y="4555"/>
                </a:lnTo>
                <a:lnTo>
                  <a:pt x="6043" y="4597"/>
                </a:lnTo>
                <a:lnTo>
                  <a:pt x="6040" y="4635"/>
                </a:lnTo>
                <a:lnTo>
                  <a:pt x="6036" y="4671"/>
                </a:lnTo>
                <a:lnTo>
                  <a:pt x="6033" y="4704"/>
                </a:lnTo>
                <a:lnTo>
                  <a:pt x="6028" y="4736"/>
                </a:lnTo>
                <a:lnTo>
                  <a:pt x="6024" y="4765"/>
                </a:lnTo>
                <a:lnTo>
                  <a:pt x="6018" y="4790"/>
                </a:lnTo>
                <a:lnTo>
                  <a:pt x="6012" y="4814"/>
                </a:lnTo>
                <a:lnTo>
                  <a:pt x="6005" y="4835"/>
                </a:lnTo>
                <a:lnTo>
                  <a:pt x="5999" y="4853"/>
                </a:lnTo>
                <a:lnTo>
                  <a:pt x="5991" y="4869"/>
                </a:lnTo>
                <a:lnTo>
                  <a:pt x="5983" y="4881"/>
                </a:lnTo>
                <a:lnTo>
                  <a:pt x="5974" y="4894"/>
                </a:lnTo>
                <a:lnTo>
                  <a:pt x="5961" y="4904"/>
                </a:lnTo>
                <a:lnTo>
                  <a:pt x="5947" y="4914"/>
                </a:lnTo>
                <a:lnTo>
                  <a:pt x="5930" y="4924"/>
                </a:lnTo>
                <a:lnTo>
                  <a:pt x="5912" y="4933"/>
                </a:lnTo>
                <a:lnTo>
                  <a:pt x="5890" y="4940"/>
                </a:lnTo>
                <a:lnTo>
                  <a:pt x="5867" y="4948"/>
                </a:lnTo>
                <a:lnTo>
                  <a:pt x="5841" y="4953"/>
                </a:lnTo>
                <a:lnTo>
                  <a:pt x="5813" y="4959"/>
                </a:lnTo>
                <a:lnTo>
                  <a:pt x="5783" y="4963"/>
                </a:lnTo>
                <a:lnTo>
                  <a:pt x="5750" y="4968"/>
                </a:lnTo>
                <a:lnTo>
                  <a:pt x="5714" y="4971"/>
                </a:lnTo>
                <a:lnTo>
                  <a:pt x="5678" y="4974"/>
                </a:lnTo>
                <a:lnTo>
                  <a:pt x="5638" y="4976"/>
                </a:lnTo>
                <a:lnTo>
                  <a:pt x="5596" y="4977"/>
                </a:lnTo>
                <a:lnTo>
                  <a:pt x="5551" y="4977"/>
                </a:lnTo>
                <a:lnTo>
                  <a:pt x="3542" y="5016"/>
                </a:lnTo>
                <a:lnTo>
                  <a:pt x="536" y="4977"/>
                </a:lnTo>
                <a:lnTo>
                  <a:pt x="491" y="4977"/>
                </a:lnTo>
                <a:lnTo>
                  <a:pt x="449" y="4976"/>
                </a:lnTo>
                <a:lnTo>
                  <a:pt x="410" y="4974"/>
                </a:lnTo>
                <a:lnTo>
                  <a:pt x="372" y="4971"/>
                </a:lnTo>
                <a:lnTo>
                  <a:pt x="338" y="4968"/>
                </a:lnTo>
                <a:lnTo>
                  <a:pt x="306" y="4963"/>
                </a:lnTo>
                <a:lnTo>
                  <a:pt x="275" y="4959"/>
                </a:lnTo>
                <a:lnTo>
                  <a:pt x="248" y="4953"/>
                </a:lnTo>
                <a:lnTo>
                  <a:pt x="223" y="4948"/>
                </a:lnTo>
                <a:lnTo>
                  <a:pt x="201" y="4940"/>
                </a:lnTo>
                <a:lnTo>
                  <a:pt x="181" y="4933"/>
                </a:lnTo>
                <a:lnTo>
                  <a:pt x="162" y="4924"/>
                </a:lnTo>
                <a:lnTo>
                  <a:pt x="146" y="4914"/>
                </a:lnTo>
                <a:lnTo>
                  <a:pt x="134" y="4904"/>
                </a:lnTo>
                <a:lnTo>
                  <a:pt x="122" y="4894"/>
                </a:lnTo>
                <a:lnTo>
                  <a:pt x="114" y="4881"/>
                </a:lnTo>
                <a:close/>
                <a:moveTo>
                  <a:pt x="5035" y="4499"/>
                </a:moveTo>
                <a:lnTo>
                  <a:pt x="5035" y="4499"/>
                </a:lnTo>
                <a:lnTo>
                  <a:pt x="5069" y="4499"/>
                </a:lnTo>
                <a:lnTo>
                  <a:pt x="5103" y="4498"/>
                </a:lnTo>
                <a:lnTo>
                  <a:pt x="5135" y="4496"/>
                </a:lnTo>
                <a:lnTo>
                  <a:pt x="5164" y="4493"/>
                </a:lnTo>
                <a:lnTo>
                  <a:pt x="5192" y="4491"/>
                </a:lnTo>
                <a:lnTo>
                  <a:pt x="5218" y="4486"/>
                </a:lnTo>
                <a:lnTo>
                  <a:pt x="5242" y="4483"/>
                </a:lnTo>
                <a:lnTo>
                  <a:pt x="5265" y="4477"/>
                </a:lnTo>
                <a:lnTo>
                  <a:pt x="5285" y="4472"/>
                </a:lnTo>
                <a:lnTo>
                  <a:pt x="5303" y="4466"/>
                </a:lnTo>
                <a:lnTo>
                  <a:pt x="5321" y="4458"/>
                </a:lnTo>
                <a:lnTo>
                  <a:pt x="5337" y="4451"/>
                </a:lnTo>
                <a:lnTo>
                  <a:pt x="5350" y="4442"/>
                </a:lnTo>
                <a:lnTo>
                  <a:pt x="5362" y="4433"/>
                </a:lnTo>
                <a:lnTo>
                  <a:pt x="5372" y="4424"/>
                </a:lnTo>
                <a:lnTo>
                  <a:pt x="5380" y="4413"/>
                </a:lnTo>
                <a:lnTo>
                  <a:pt x="5387" y="4401"/>
                </a:lnTo>
                <a:lnTo>
                  <a:pt x="5393" y="4388"/>
                </a:lnTo>
                <a:lnTo>
                  <a:pt x="5399" y="4372"/>
                </a:lnTo>
                <a:lnTo>
                  <a:pt x="5404" y="4355"/>
                </a:lnTo>
                <a:lnTo>
                  <a:pt x="5410" y="4336"/>
                </a:lnTo>
                <a:lnTo>
                  <a:pt x="5414" y="4315"/>
                </a:lnTo>
                <a:lnTo>
                  <a:pt x="5419" y="4292"/>
                </a:lnTo>
                <a:lnTo>
                  <a:pt x="5422" y="4267"/>
                </a:lnTo>
                <a:lnTo>
                  <a:pt x="5429" y="4211"/>
                </a:lnTo>
                <a:lnTo>
                  <a:pt x="5434" y="4149"/>
                </a:lnTo>
                <a:lnTo>
                  <a:pt x="5436" y="4079"/>
                </a:lnTo>
                <a:lnTo>
                  <a:pt x="5437" y="4001"/>
                </a:lnTo>
                <a:lnTo>
                  <a:pt x="5437" y="977"/>
                </a:lnTo>
                <a:lnTo>
                  <a:pt x="5436" y="895"/>
                </a:lnTo>
                <a:lnTo>
                  <a:pt x="5434" y="823"/>
                </a:lnTo>
                <a:lnTo>
                  <a:pt x="5429" y="759"/>
                </a:lnTo>
                <a:lnTo>
                  <a:pt x="5426" y="730"/>
                </a:lnTo>
                <a:lnTo>
                  <a:pt x="5422" y="704"/>
                </a:lnTo>
                <a:lnTo>
                  <a:pt x="5419" y="680"/>
                </a:lnTo>
                <a:lnTo>
                  <a:pt x="5414" y="658"/>
                </a:lnTo>
                <a:lnTo>
                  <a:pt x="5410" y="639"/>
                </a:lnTo>
                <a:lnTo>
                  <a:pt x="5404" y="622"/>
                </a:lnTo>
                <a:lnTo>
                  <a:pt x="5399" y="606"/>
                </a:lnTo>
                <a:lnTo>
                  <a:pt x="5393" y="593"/>
                </a:lnTo>
                <a:lnTo>
                  <a:pt x="5387" y="583"/>
                </a:lnTo>
                <a:lnTo>
                  <a:pt x="5380" y="575"/>
                </a:lnTo>
                <a:lnTo>
                  <a:pt x="5371" y="568"/>
                </a:lnTo>
                <a:lnTo>
                  <a:pt x="5362" y="561"/>
                </a:lnTo>
                <a:lnTo>
                  <a:pt x="5349" y="556"/>
                </a:lnTo>
                <a:lnTo>
                  <a:pt x="5335" y="550"/>
                </a:lnTo>
                <a:lnTo>
                  <a:pt x="5319" y="544"/>
                </a:lnTo>
                <a:lnTo>
                  <a:pt x="5301" y="540"/>
                </a:lnTo>
                <a:lnTo>
                  <a:pt x="5282" y="535"/>
                </a:lnTo>
                <a:lnTo>
                  <a:pt x="5260" y="532"/>
                </a:lnTo>
                <a:lnTo>
                  <a:pt x="5236" y="528"/>
                </a:lnTo>
                <a:lnTo>
                  <a:pt x="5210" y="525"/>
                </a:lnTo>
                <a:lnTo>
                  <a:pt x="5153" y="520"/>
                </a:lnTo>
                <a:lnTo>
                  <a:pt x="5088" y="518"/>
                </a:lnTo>
                <a:lnTo>
                  <a:pt x="5016" y="517"/>
                </a:lnTo>
                <a:lnTo>
                  <a:pt x="994" y="517"/>
                </a:lnTo>
                <a:lnTo>
                  <a:pt x="927" y="518"/>
                </a:lnTo>
                <a:lnTo>
                  <a:pt x="865" y="521"/>
                </a:lnTo>
                <a:lnTo>
                  <a:pt x="838" y="524"/>
                </a:lnTo>
                <a:lnTo>
                  <a:pt x="812" y="526"/>
                </a:lnTo>
                <a:lnTo>
                  <a:pt x="788" y="529"/>
                </a:lnTo>
                <a:lnTo>
                  <a:pt x="765" y="534"/>
                </a:lnTo>
                <a:lnTo>
                  <a:pt x="744" y="538"/>
                </a:lnTo>
                <a:lnTo>
                  <a:pt x="726" y="543"/>
                </a:lnTo>
                <a:lnTo>
                  <a:pt x="709" y="549"/>
                </a:lnTo>
                <a:lnTo>
                  <a:pt x="693" y="554"/>
                </a:lnTo>
                <a:lnTo>
                  <a:pt x="681" y="561"/>
                </a:lnTo>
                <a:lnTo>
                  <a:pt x="668" y="568"/>
                </a:lnTo>
                <a:lnTo>
                  <a:pt x="659" y="576"/>
                </a:lnTo>
                <a:lnTo>
                  <a:pt x="651" y="584"/>
                </a:lnTo>
                <a:lnTo>
                  <a:pt x="644" y="593"/>
                </a:lnTo>
                <a:lnTo>
                  <a:pt x="637" y="605"/>
                </a:lnTo>
                <a:lnTo>
                  <a:pt x="631" y="618"/>
                </a:lnTo>
                <a:lnTo>
                  <a:pt x="626" y="634"/>
                </a:lnTo>
                <a:lnTo>
                  <a:pt x="620" y="653"/>
                </a:lnTo>
                <a:lnTo>
                  <a:pt x="616" y="673"/>
                </a:lnTo>
                <a:lnTo>
                  <a:pt x="611" y="696"/>
                </a:lnTo>
                <a:lnTo>
                  <a:pt x="608" y="720"/>
                </a:lnTo>
                <a:lnTo>
                  <a:pt x="604" y="747"/>
                </a:lnTo>
                <a:lnTo>
                  <a:pt x="602" y="776"/>
                </a:lnTo>
                <a:lnTo>
                  <a:pt x="597" y="841"/>
                </a:lnTo>
                <a:lnTo>
                  <a:pt x="594" y="914"/>
                </a:lnTo>
                <a:lnTo>
                  <a:pt x="593" y="996"/>
                </a:lnTo>
                <a:lnTo>
                  <a:pt x="593" y="3963"/>
                </a:lnTo>
                <a:lnTo>
                  <a:pt x="594" y="4049"/>
                </a:lnTo>
                <a:lnTo>
                  <a:pt x="597" y="4128"/>
                </a:lnTo>
                <a:lnTo>
                  <a:pt x="603" y="4197"/>
                </a:lnTo>
                <a:lnTo>
                  <a:pt x="606" y="4228"/>
                </a:lnTo>
                <a:lnTo>
                  <a:pt x="610" y="4257"/>
                </a:lnTo>
                <a:lnTo>
                  <a:pt x="614" y="4284"/>
                </a:lnTo>
                <a:lnTo>
                  <a:pt x="619" y="4310"/>
                </a:lnTo>
                <a:lnTo>
                  <a:pt x="625" y="4332"/>
                </a:lnTo>
                <a:lnTo>
                  <a:pt x="630" y="4353"/>
                </a:lnTo>
                <a:lnTo>
                  <a:pt x="637" y="4371"/>
                </a:lnTo>
                <a:lnTo>
                  <a:pt x="644" y="4387"/>
                </a:lnTo>
                <a:lnTo>
                  <a:pt x="652" y="4401"/>
                </a:lnTo>
                <a:lnTo>
                  <a:pt x="660" y="4413"/>
                </a:lnTo>
                <a:lnTo>
                  <a:pt x="669" y="4424"/>
                </a:lnTo>
                <a:lnTo>
                  <a:pt x="681" y="4433"/>
                </a:lnTo>
                <a:lnTo>
                  <a:pt x="693" y="4442"/>
                </a:lnTo>
                <a:lnTo>
                  <a:pt x="707" y="4451"/>
                </a:lnTo>
                <a:lnTo>
                  <a:pt x="724" y="4458"/>
                </a:lnTo>
                <a:lnTo>
                  <a:pt x="741" y="4466"/>
                </a:lnTo>
                <a:lnTo>
                  <a:pt x="760" y="4472"/>
                </a:lnTo>
                <a:lnTo>
                  <a:pt x="782" y="4477"/>
                </a:lnTo>
                <a:lnTo>
                  <a:pt x="805" y="4483"/>
                </a:lnTo>
                <a:lnTo>
                  <a:pt x="830" y="4486"/>
                </a:lnTo>
                <a:lnTo>
                  <a:pt x="856" y="4491"/>
                </a:lnTo>
                <a:lnTo>
                  <a:pt x="885" y="4493"/>
                </a:lnTo>
                <a:lnTo>
                  <a:pt x="915" y="4496"/>
                </a:lnTo>
                <a:lnTo>
                  <a:pt x="945" y="4498"/>
                </a:lnTo>
                <a:lnTo>
                  <a:pt x="980" y="4499"/>
                </a:lnTo>
                <a:lnTo>
                  <a:pt x="1014" y="4499"/>
                </a:lnTo>
                <a:lnTo>
                  <a:pt x="5035" y="4499"/>
                </a:lnTo>
                <a:close/>
                <a:moveTo>
                  <a:pt x="2105" y="1302"/>
                </a:moveTo>
                <a:lnTo>
                  <a:pt x="2105" y="3140"/>
                </a:lnTo>
                <a:lnTo>
                  <a:pt x="1646" y="3140"/>
                </a:lnTo>
                <a:lnTo>
                  <a:pt x="1646" y="1302"/>
                </a:lnTo>
                <a:lnTo>
                  <a:pt x="2105" y="1302"/>
                </a:lnTo>
                <a:close/>
                <a:moveTo>
                  <a:pt x="2853" y="3484"/>
                </a:moveTo>
                <a:lnTo>
                  <a:pt x="2853" y="3484"/>
                </a:lnTo>
                <a:lnTo>
                  <a:pt x="2862" y="3468"/>
                </a:lnTo>
                <a:lnTo>
                  <a:pt x="2872" y="3453"/>
                </a:lnTo>
                <a:lnTo>
                  <a:pt x="2884" y="3439"/>
                </a:lnTo>
                <a:lnTo>
                  <a:pt x="2894" y="3426"/>
                </a:lnTo>
                <a:lnTo>
                  <a:pt x="2905" y="3414"/>
                </a:lnTo>
                <a:lnTo>
                  <a:pt x="2918" y="3403"/>
                </a:lnTo>
                <a:lnTo>
                  <a:pt x="2930" y="3393"/>
                </a:lnTo>
                <a:lnTo>
                  <a:pt x="2943" y="3384"/>
                </a:lnTo>
                <a:lnTo>
                  <a:pt x="2957" y="3376"/>
                </a:lnTo>
                <a:lnTo>
                  <a:pt x="2970" y="3369"/>
                </a:lnTo>
                <a:lnTo>
                  <a:pt x="2985" y="3363"/>
                </a:lnTo>
                <a:lnTo>
                  <a:pt x="2999" y="3359"/>
                </a:lnTo>
                <a:lnTo>
                  <a:pt x="3015" y="3355"/>
                </a:lnTo>
                <a:lnTo>
                  <a:pt x="3030" y="3352"/>
                </a:lnTo>
                <a:lnTo>
                  <a:pt x="3046" y="3351"/>
                </a:lnTo>
                <a:lnTo>
                  <a:pt x="3063" y="3351"/>
                </a:lnTo>
                <a:lnTo>
                  <a:pt x="3082" y="3351"/>
                </a:lnTo>
                <a:lnTo>
                  <a:pt x="3102" y="3352"/>
                </a:lnTo>
                <a:lnTo>
                  <a:pt x="3121" y="3354"/>
                </a:lnTo>
                <a:lnTo>
                  <a:pt x="3139" y="3358"/>
                </a:lnTo>
                <a:lnTo>
                  <a:pt x="3156" y="3362"/>
                </a:lnTo>
                <a:lnTo>
                  <a:pt x="3174" y="3368"/>
                </a:lnTo>
                <a:lnTo>
                  <a:pt x="3190" y="3374"/>
                </a:lnTo>
                <a:lnTo>
                  <a:pt x="3205" y="3382"/>
                </a:lnTo>
                <a:lnTo>
                  <a:pt x="3220" y="3390"/>
                </a:lnTo>
                <a:lnTo>
                  <a:pt x="3234" y="3399"/>
                </a:lnTo>
                <a:lnTo>
                  <a:pt x="3248" y="3409"/>
                </a:lnTo>
                <a:lnTo>
                  <a:pt x="3261" y="3420"/>
                </a:lnTo>
                <a:lnTo>
                  <a:pt x="3274" y="3432"/>
                </a:lnTo>
                <a:lnTo>
                  <a:pt x="3285" y="3446"/>
                </a:lnTo>
                <a:lnTo>
                  <a:pt x="3297" y="3459"/>
                </a:lnTo>
                <a:lnTo>
                  <a:pt x="3307" y="3475"/>
                </a:lnTo>
                <a:lnTo>
                  <a:pt x="3316" y="3491"/>
                </a:lnTo>
                <a:lnTo>
                  <a:pt x="3326" y="3508"/>
                </a:lnTo>
                <a:lnTo>
                  <a:pt x="3334" y="3525"/>
                </a:lnTo>
                <a:lnTo>
                  <a:pt x="3342" y="3545"/>
                </a:lnTo>
                <a:lnTo>
                  <a:pt x="3349" y="3564"/>
                </a:lnTo>
                <a:lnTo>
                  <a:pt x="3356" y="3586"/>
                </a:lnTo>
                <a:lnTo>
                  <a:pt x="3363" y="3608"/>
                </a:lnTo>
                <a:lnTo>
                  <a:pt x="3368" y="3630"/>
                </a:lnTo>
                <a:lnTo>
                  <a:pt x="3373" y="3654"/>
                </a:lnTo>
                <a:lnTo>
                  <a:pt x="3377" y="3678"/>
                </a:lnTo>
                <a:lnTo>
                  <a:pt x="3380" y="3705"/>
                </a:lnTo>
                <a:lnTo>
                  <a:pt x="3384" y="3731"/>
                </a:lnTo>
                <a:lnTo>
                  <a:pt x="3386" y="3759"/>
                </a:lnTo>
                <a:lnTo>
                  <a:pt x="3387" y="3788"/>
                </a:lnTo>
                <a:lnTo>
                  <a:pt x="3388" y="3848"/>
                </a:lnTo>
                <a:lnTo>
                  <a:pt x="2757" y="3848"/>
                </a:lnTo>
                <a:lnTo>
                  <a:pt x="2757" y="3818"/>
                </a:lnTo>
                <a:lnTo>
                  <a:pt x="2758" y="3788"/>
                </a:lnTo>
                <a:lnTo>
                  <a:pt x="2760" y="3759"/>
                </a:lnTo>
                <a:lnTo>
                  <a:pt x="2763" y="3732"/>
                </a:lnTo>
                <a:lnTo>
                  <a:pt x="2766" y="3706"/>
                </a:lnTo>
                <a:lnTo>
                  <a:pt x="2769" y="3681"/>
                </a:lnTo>
                <a:lnTo>
                  <a:pt x="2775" y="3656"/>
                </a:lnTo>
                <a:lnTo>
                  <a:pt x="2781" y="3633"/>
                </a:lnTo>
                <a:lnTo>
                  <a:pt x="2787" y="3611"/>
                </a:lnTo>
                <a:lnTo>
                  <a:pt x="2793" y="3589"/>
                </a:lnTo>
                <a:lnTo>
                  <a:pt x="2801" y="3569"/>
                </a:lnTo>
                <a:lnTo>
                  <a:pt x="2811" y="3551"/>
                </a:lnTo>
                <a:lnTo>
                  <a:pt x="2820" y="3532"/>
                </a:lnTo>
                <a:lnTo>
                  <a:pt x="2830" y="3515"/>
                </a:lnTo>
                <a:lnTo>
                  <a:pt x="2840" y="3499"/>
                </a:lnTo>
                <a:lnTo>
                  <a:pt x="2853" y="3484"/>
                </a:lnTo>
                <a:close/>
                <a:moveTo>
                  <a:pt x="4403" y="1608"/>
                </a:moveTo>
                <a:lnTo>
                  <a:pt x="4403" y="3025"/>
                </a:lnTo>
                <a:lnTo>
                  <a:pt x="3943" y="3025"/>
                </a:lnTo>
                <a:lnTo>
                  <a:pt x="3943" y="1608"/>
                </a:lnTo>
                <a:lnTo>
                  <a:pt x="4403" y="1608"/>
                </a:lnTo>
                <a:close/>
              </a:path>
            </a:pathLst>
          </a:custGeom>
          <a:solidFill>
            <a:sysClr val="window" lastClr="FFFFFF"/>
          </a:solidFill>
          <a:ln>
            <a:noFill/>
          </a:ln>
        </p:spPr>
        <p:txBody>
          <a:bodyPr anchor="ctr" anchorCtr="1">
            <a:normAutofit fontScale="52500" lnSpcReduction="20000"/>
          </a:bodyPr>
          <a:lstStyle/>
          <a:p>
            <a:pPr fontAlgn="auto"/>
            <a:endParaRPr lang="zh-CN" altLang="en-US" noProof="1">
              <a:sym typeface="Arial" panose="020B0604020202020204" pitchFamily="34" charset="0"/>
            </a:endParaRPr>
          </a:p>
        </p:txBody>
      </p:sp>
      <p:sp>
        <p:nvSpPr>
          <p:cNvPr id="45" name="文本框 28"/>
          <p:cNvSpPr txBox="1">
            <a:spLocks noChangeArrowheads="1"/>
          </p:cNvSpPr>
          <p:nvPr>
            <p:custDataLst>
              <p:tags r:id="rId16"/>
            </p:custDataLst>
          </p:nvPr>
        </p:nvSpPr>
        <p:spPr bwMode="auto">
          <a:xfrm>
            <a:off x="4897438" y="4835525"/>
            <a:ext cx="239871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r>
              <a:rPr lang="zh-CN" altLang="en-US">
                <a:sym typeface="Arial" panose="020B0604020202020204" pitchFamily="34" charset="0"/>
              </a:rPr>
              <a:t>提交预约信息后系统分配客户经理，等待客户经理电话回访。</a:t>
            </a:r>
          </a:p>
        </p:txBody>
      </p:sp>
      <p:sp>
        <p:nvSpPr>
          <p:cNvPr id="46" name="文本框 29"/>
          <p:cNvSpPr txBox="1">
            <a:spLocks noChangeArrowheads="1"/>
          </p:cNvSpPr>
          <p:nvPr>
            <p:custDataLst>
              <p:tags r:id="rId17"/>
            </p:custDataLst>
          </p:nvPr>
        </p:nvSpPr>
        <p:spPr bwMode="auto">
          <a:xfrm>
            <a:off x="4897438" y="4416425"/>
            <a:ext cx="23971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09DD9"/>
                </a:solidFill>
                <a:sym typeface="Arial" panose="020B0604020202020204" pitchFamily="34" charset="0"/>
              </a:rPr>
              <a:t>Success</a:t>
            </a:r>
          </a:p>
        </p:txBody>
      </p:sp>
      <p:sp>
        <p:nvSpPr>
          <p:cNvPr id="47" name="文本框 46"/>
          <p:cNvSpPr txBox="1"/>
          <p:nvPr>
            <p:custDataLst>
              <p:tags r:id="rId18"/>
            </p:custDataLst>
          </p:nvPr>
        </p:nvSpPr>
        <p:spPr>
          <a:xfrm>
            <a:off x="7508875" y="4835525"/>
            <a:ext cx="2398713" cy="931863"/>
          </a:xfrm>
          <a:prstGeom prst="rect">
            <a:avLst/>
          </a:prstGeom>
          <a:noFill/>
        </p:spPr>
        <p:txBody>
          <a:bodyPr>
            <a:normAutofit fontScale="90000"/>
          </a:bodyPr>
          <a:lstStyle/>
          <a:p>
            <a:pPr algn="ctr" fontAlgn="auto"/>
            <a:r>
              <a:rPr lang="zh-CN" altLang="en-US" noProof="1">
                <a:latin typeface="+mn-lt"/>
                <a:ea typeface="+mn-ea"/>
                <a:sym typeface="Arial" panose="020B0604020202020204" pitchFamily="34" charset="0"/>
              </a:rPr>
              <a:t>预约成功后登录系统，从首页进入进度查询页，查询业务办理节点。</a:t>
            </a:r>
            <a:endParaRPr lang="zh-CN" altLang="en-US" noProof="1">
              <a:sym typeface="Arial" panose="020B0604020202020204" pitchFamily="34" charset="0"/>
            </a:endParaRPr>
          </a:p>
        </p:txBody>
      </p:sp>
      <p:sp>
        <p:nvSpPr>
          <p:cNvPr id="48" name="文本框 31"/>
          <p:cNvSpPr txBox="1">
            <a:spLocks noChangeArrowheads="1"/>
          </p:cNvSpPr>
          <p:nvPr>
            <p:custDataLst>
              <p:tags r:id="rId19"/>
            </p:custDataLst>
          </p:nvPr>
        </p:nvSpPr>
        <p:spPr bwMode="auto">
          <a:xfrm>
            <a:off x="7508875" y="4416425"/>
            <a:ext cx="23971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黑体" panose="02010609060101010101" charset="-122"/>
              </a:defRPr>
            </a:lvl1pPr>
            <a:lvl2pPr>
              <a:defRPr>
                <a:solidFill>
                  <a:schemeClr val="tx1"/>
                </a:solidFill>
                <a:latin typeface="Arial" panose="020B0604020202020204" pitchFamily="34" charset="0"/>
                <a:ea typeface="黑体" panose="02010609060101010101" charset="-122"/>
              </a:defRPr>
            </a:lvl2pPr>
            <a:lvl3pPr>
              <a:defRPr>
                <a:solidFill>
                  <a:schemeClr val="tx1"/>
                </a:solidFill>
                <a:latin typeface="Arial" panose="020B0604020202020204" pitchFamily="34" charset="0"/>
                <a:ea typeface="黑体" panose="02010609060101010101" charset="-122"/>
              </a:defRPr>
            </a:lvl3pPr>
            <a:lvl4pPr>
              <a:defRPr>
                <a:solidFill>
                  <a:schemeClr val="tx1"/>
                </a:solidFill>
                <a:latin typeface="Arial" panose="020B0604020202020204" pitchFamily="34" charset="0"/>
                <a:ea typeface="黑体" panose="02010609060101010101" charset="-122"/>
              </a:defRPr>
            </a:lvl4pPr>
            <a:lvl5pPr>
              <a:defRPr>
                <a:solidFill>
                  <a:schemeClr val="tx1"/>
                </a:solidFill>
                <a:latin typeface="Arial" panose="020B0604020202020204" pitchFamily="34" charset="0"/>
                <a:ea typeface="黑体" panose="02010609060101010101"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charset="-122"/>
              </a:defRPr>
            </a:lvl9pPr>
          </a:lstStyle>
          <a:p>
            <a:pPr algn="ctr">
              <a:lnSpc>
                <a:spcPct val="90000"/>
              </a:lnSpc>
            </a:pPr>
            <a:r>
              <a:rPr lang="en-US" altLang="zh-CN">
                <a:solidFill>
                  <a:srgbClr val="0BD0D9"/>
                </a:solidFill>
                <a:sym typeface="Arial" panose="020B0604020202020204" pitchFamily="34" charset="0"/>
              </a:rPr>
              <a:t>Search</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8" fill="hold" grpId="0" nodeType="clickEffect">
                                  <p:stCondLst>
                                    <p:cond delay="0"/>
                                  </p:stCondLst>
                                  <p:childTnLst>
                                    <p:set>
                                      <p:cBhvr>
                                        <p:cTn id="14" dur="500"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7" presetClass="entr" presetSubtype="8" fill="hold" grpId="0" nodeType="withEffect">
                                  <p:stCondLst>
                                    <p:cond delay="0"/>
                                  </p:stCondLst>
                                  <p:childTnLst>
                                    <p:set>
                                      <p:cBhvr>
                                        <p:cTn id="18" dur="500"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7" presetClass="entr" presetSubtype="8" fill="hold" grpId="0" nodeType="withEffect">
                                  <p:stCondLst>
                                    <p:cond delay="0"/>
                                  </p:stCondLst>
                                  <p:childTnLst>
                                    <p:set>
                                      <p:cBhvr>
                                        <p:cTn id="22" dur="500"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7" presetClass="entr" presetSubtype="8" fill="hold" grpId="0" nodeType="withEffect">
                                  <p:stCondLst>
                                    <p:cond delay="0"/>
                                  </p:stCondLst>
                                  <p:childTnLst>
                                    <p:set>
                                      <p:cBhvr>
                                        <p:cTn id="26" dur="500"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7" presetClass="entr" presetSubtype="8" fill="hold" grpId="0" nodeType="withEffect">
                                  <p:stCondLst>
                                    <p:cond delay="0"/>
                                  </p:stCondLst>
                                  <p:childTnLst>
                                    <p:set>
                                      <p:cBhvr>
                                        <p:cTn id="30" dur="500"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strips(downRigh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7" presetClass="entr" presetSubtype="1" fill="hold" grpId="0" nodeType="clickEffect">
                                  <p:stCondLst>
                                    <p:cond delay="0"/>
                                  </p:stCondLst>
                                  <p:childTnLst>
                                    <p:set>
                                      <p:cBhvr>
                                        <p:cTn id="41" dur="500"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ppt_x"/>
                                          </p:val>
                                        </p:tav>
                                        <p:tav tm="100000">
                                          <p:val>
                                            <p:strVal val="#ppt_x"/>
                                          </p:val>
                                        </p:tav>
                                      </p:tavLst>
                                    </p:anim>
                                    <p:anim calcmode="lin" valueType="num">
                                      <p:cBhvr additive="base">
                                        <p:cTn id="43" dur="500" fill="hold"/>
                                        <p:tgtEl>
                                          <p:spTgt spid="37"/>
                                        </p:tgtEl>
                                        <p:attrNameLst>
                                          <p:attrName>ppt_y</p:attrName>
                                        </p:attrNameLst>
                                      </p:cBhvr>
                                      <p:tavLst>
                                        <p:tav tm="0">
                                          <p:val>
                                            <p:strVal val="0-#ppt_h/2"/>
                                          </p:val>
                                        </p:tav>
                                        <p:tav tm="100000">
                                          <p:val>
                                            <p:strVal val="#ppt_y"/>
                                          </p:val>
                                        </p:tav>
                                      </p:tavLst>
                                    </p:anim>
                                  </p:childTnLst>
                                </p:cTn>
                              </p:par>
                              <p:par>
                                <p:cTn id="44" presetID="7" presetClass="entr" presetSubtype="1" fill="hold" grpId="0" nodeType="withEffect">
                                  <p:stCondLst>
                                    <p:cond delay="0"/>
                                  </p:stCondLst>
                                  <p:childTnLst>
                                    <p:set>
                                      <p:cBhvr>
                                        <p:cTn id="45" dur="500"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ppt_x"/>
                                          </p:val>
                                        </p:tav>
                                        <p:tav tm="100000">
                                          <p:val>
                                            <p:strVal val="#ppt_x"/>
                                          </p:val>
                                        </p:tav>
                                      </p:tavLst>
                                    </p:anim>
                                    <p:anim calcmode="lin" valueType="num">
                                      <p:cBhvr additive="base">
                                        <p:cTn id="47" dur="500" fill="hold"/>
                                        <p:tgtEl>
                                          <p:spTgt spid="38"/>
                                        </p:tgtEl>
                                        <p:attrNameLst>
                                          <p:attrName>ppt_y</p:attrName>
                                        </p:attrNameLst>
                                      </p:cBhvr>
                                      <p:tavLst>
                                        <p:tav tm="0">
                                          <p:val>
                                            <p:strVal val="0-#ppt_h/2"/>
                                          </p:val>
                                        </p:tav>
                                        <p:tav tm="100000">
                                          <p:val>
                                            <p:strVal val="#ppt_y"/>
                                          </p:val>
                                        </p:tav>
                                      </p:tavLst>
                                    </p:anim>
                                  </p:childTnLst>
                                </p:cTn>
                              </p:par>
                              <p:par>
                                <p:cTn id="48" presetID="7" presetClass="entr" presetSubtype="1" fill="hold" grpId="0" nodeType="withEffect">
                                  <p:stCondLst>
                                    <p:cond delay="0"/>
                                  </p:stCondLst>
                                  <p:childTnLst>
                                    <p:set>
                                      <p:cBhvr>
                                        <p:cTn id="49" dur="500" fill="hold">
                                          <p:stCondLst>
                                            <p:cond delay="0"/>
                                          </p:stCondLst>
                                        </p:cTn>
                                        <p:tgtEl>
                                          <p:spTgt spid="39"/>
                                        </p:tgtEl>
                                        <p:attrNameLst>
                                          <p:attrName>style.visibility</p:attrName>
                                        </p:attrNameLst>
                                      </p:cBhvr>
                                      <p:to>
                                        <p:strVal val="visible"/>
                                      </p:to>
                                    </p:set>
                                    <p:anim calcmode="lin" valueType="num">
                                      <p:cBhvr additive="base">
                                        <p:cTn id="50" dur="500" fill="hold"/>
                                        <p:tgtEl>
                                          <p:spTgt spid="39"/>
                                        </p:tgtEl>
                                        <p:attrNameLst>
                                          <p:attrName>ppt_x</p:attrName>
                                        </p:attrNameLst>
                                      </p:cBhvr>
                                      <p:tavLst>
                                        <p:tav tm="0">
                                          <p:val>
                                            <p:strVal val="#ppt_x"/>
                                          </p:val>
                                        </p:tav>
                                        <p:tav tm="100000">
                                          <p:val>
                                            <p:strVal val="#ppt_x"/>
                                          </p:val>
                                        </p:tav>
                                      </p:tavLst>
                                    </p:anim>
                                    <p:anim calcmode="lin" valueType="num">
                                      <p:cBhvr additive="base">
                                        <p:cTn id="51" dur="500" fill="hold"/>
                                        <p:tgtEl>
                                          <p:spTgt spid="39"/>
                                        </p:tgtEl>
                                        <p:attrNameLst>
                                          <p:attrName>ppt_y</p:attrName>
                                        </p:attrNameLst>
                                      </p:cBhvr>
                                      <p:tavLst>
                                        <p:tav tm="0">
                                          <p:val>
                                            <p:strVal val="0-#ppt_h/2"/>
                                          </p:val>
                                        </p:tav>
                                        <p:tav tm="100000">
                                          <p:val>
                                            <p:strVal val="#ppt_y"/>
                                          </p:val>
                                        </p:tav>
                                      </p:tavLst>
                                    </p:anim>
                                  </p:childTnLst>
                                </p:cTn>
                              </p:par>
                              <p:par>
                                <p:cTn id="52" presetID="7" presetClass="entr" presetSubtype="1" fill="hold" grpId="0" nodeType="withEffect">
                                  <p:stCondLst>
                                    <p:cond delay="0"/>
                                  </p:stCondLst>
                                  <p:childTnLst>
                                    <p:set>
                                      <p:cBhvr>
                                        <p:cTn id="53" dur="500" fill="hold">
                                          <p:stCondLst>
                                            <p:cond delay="0"/>
                                          </p:stCondLst>
                                        </p:cTn>
                                        <p:tgtEl>
                                          <p:spTgt spid="40"/>
                                        </p:tgtEl>
                                        <p:attrNameLst>
                                          <p:attrName>style.visibility</p:attrName>
                                        </p:attrNameLst>
                                      </p:cBhvr>
                                      <p:to>
                                        <p:strVal val="visible"/>
                                      </p:to>
                                    </p:set>
                                    <p:anim calcmode="lin" valueType="num">
                                      <p:cBhvr additive="base">
                                        <p:cTn id="54" dur="500" fill="hold"/>
                                        <p:tgtEl>
                                          <p:spTgt spid="40"/>
                                        </p:tgtEl>
                                        <p:attrNameLst>
                                          <p:attrName>ppt_x</p:attrName>
                                        </p:attrNameLst>
                                      </p:cBhvr>
                                      <p:tavLst>
                                        <p:tav tm="0">
                                          <p:val>
                                            <p:strVal val="#ppt_x"/>
                                          </p:val>
                                        </p:tav>
                                        <p:tav tm="100000">
                                          <p:val>
                                            <p:strVal val="#ppt_x"/>
                                          </p:val>
                                        </p:tav>
                                      </p:tavLst>
                                    </p:anim>
                                    <p:anim calcmode="lin" valueType="num">
                                      <p:cBhvr additive="base">
                                        <p:cTn id="55" dur="500" fill="hold"/>
                                        <p:tgtEl>
                                          <p:spTgt spid="40"/>
                                        </p:tgtEl>
                                        <p:attrNameLst>
                                          <p:attrName>ppt_y</p:attrName>
                                        </p:attrNameLst>
                                      </p:cBhvr>
                                      <p:tavLst>
                                        <p:tav tm="0">
                                          <p:val>
                                            <p:strVal val="0-#ppt_h/2"/>
                                          </p:val>
                                        </p:tav>
                                        <p:tav tm="100000">
                                          <p:val>
                                            <p:strVal val="#ppt_y"/>
                                          </p:val>
                                        </p:tav>
                                      </p:tavLst>
                                    </p:anim>
                                  </p:childTnLst>
                                </p:cTn>
                              </p:par>
                              <p:par>
                                <p:cTn id="56" presetID="7" presetClass="entr" presetSubtype="1" fill="hold" grpId="0" nodeType="withEffect">
                                  <p:stCondLst>
                                    <p:cond delay="0"/>
                                  </p:stCondLst>
                                  <p:childTnLst>
                                    <p:set>
                                      <p:cBhvr>
                                        <p:cTn id="57" dur="500"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strips(downRight)">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7" presetClass="entr" presetSubtype="2" fill="hold" grpId="0" nodeType="clickEffect">
                                  <p:stCondLst>
                                    <p:cond delay="0"/>
                                  </p:stCondLst>
                                  <p:childTnLst>
                                    <p:set>
                                      <p:cBhvr>
                                        <p:cTn id="68" dur="500" fill="hold">
                                          <p:stCondLst>
                                            <p:cond delay="0"/>
                                          </p:stCondLst>
                                        </p:cTn>
                                        <p:tgtEl>
                                          <p:spTgt spid="41"/>
                                        </p:tgtEl>
                                        <p:attrNameLst>
                                          <p:attrName>style.visibility</p:attrName>
                                        </p:attrNameLst>
                                      </p:cBhvr>
                                      <p:to>
                                        <p:strVal val="visible"/>
                                      </p:to>
                                    </p:set>
                                    <p:anim calcmode="lin" valueType="num">
                                      <p:cBhvr additive="base">
                                        <p:cTn id="69" dur="500" fill="hold"/>
                                        <p:tgtEl>
                                          <p:spTgt spid="41"/>
                                        </p:tgtEl>
                                        <p:attrNameLst>
                                          <p:attrName>ppt_x</p:attrName>
                                        </p:attrNameLst>
                                      </p:cBhvr>
                                      <p:tavLst>
                                        <p:tav tm="0">
                                          <p:val>
                                            <p:strVal val="1+#ppt_w/2"/>
                                          </p:val>
                                        </p:tav>
                                        <p:tav tm="100000">
                                          <p:val>
                                            <p:strVal val="#ppt_x"/>
                                          </p:val>
                                        </p:tav>
                                      </p:tavLst>
                                    </p:anim>
                                    <p:anim calcmode="lin" valueType="num">
                                      <p:cBhvr additive="base">
                                        <p:cTn id="70" dur="500" fill="hold"/>
                                        <p:tgtEl>
                                          <p:spTgt spid="41"/>
                                        </p:tgtEl>
                                        <p:attrNameLst>
                                          <p:attrName>ppt_y</p:attrName>
                                        </p:attrNameLst>
                                      </p:cBhvr>
                                      <p:tavLst>
                                        <p:tav tm="0">
                                          <p:val>
                                            <p:strVal val="#ppt_y"/>
                                          </p:val>
                                        </p:tav>
                                        <p:tav tm="100000">
                                          <p:val>
                                            <p:strVal val="#ppt_y"/>
                                          </p:val>
                                        </p:tav>
                                      </p:tavLst>
                                    </p:anim>
                                  </p:childTnLst>
                                </p:cTn>
                              </p:par>
                              <p:par>
                                <p:cTn id="71" presetID="7" presetClass="entr" presetSubtype="2" fill="hold" grpId="0" nodeType="withEffect">
                                  <p:stCondLst>
                                    <p:cond delay="0"/>
                                  </p:stCondLst>
                                  <p:childTnLst>
                                    <p:set>
                                      <p:cBhvr>
                                        <p:cTn id="72" dur="500"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1+#ppt_w/2"/>
                                          </p:val>
                                        </p:tav>
                                        <p:tav tm="100000">
                                          <p:val>
                                            <p:strVal val="#ppt_x"/>
                                          </p:val>
                                        </p:tav>
                                      </p:tavLst>
                                    </p:anim>
                                    <p:anim calcmode="lin" valueType="num">
                                      <p:cBhvr additive="base">
                                        <p:cTn id="74" dur="500" fill="hold"/>
                                        <p:tgtEl>
                                          <p:spTgt spid="42"/>
                                        </p:tgtEl>
                                        <p:attrNameLst>
                                          <p:attrName>ppt_y</p:attrName>
                                        </p:attrNameLst>
                                      </p:cBhvr>
                                      <p:tavLst>
                                        <p:tav tm="0">
                                          <p:val>
                                            <p:strVal val="#ppt_y"/>
                                          </p:val>
                                        </p:tav>
                                        <p:tav tm="100000">
                                          <p:val>
                                            <p:strVal val="#ppt_y"/>
                                          </p:val>
                                        </p:tav>
                                      </p:tavLst>
                                    </p:anim>
                                  </p:childTnLst>
                                </p:cTn>
                              </p:par>
                              <p:par>
                                <p:cTn id="75" presetID="7" presetClass="entr" presetSubtype="2" fill="hold" grpId="0" nodeType="withEffect">
                                  <p:stCondLst>
                                    <p:cond delay="0"/>
                                  </p:stCondLst>
                                  <p:childTnLst>
                                    <p:set>
                                      <p:cBhvr>
                                        <p:cTn id="76" dur="500"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1+#ppt_w/2"/>
                                          </p:val>
                                        </p:tav>
                                        <p:tav tm="100000">
                                          <p:val>
                                            <p:strVal val="#ppt_x"/>
                                          </p:val>
                                        </p:tav>
                                      </p:tavLst>
                                    </p:anim>
                                    <p:anim calcmode="lin" valueType="num">
                                      <p:cBhvr additive="base">
                                        <p:cTn id="78" dur="500" fill="hold"/>
                                        <p:tgtEl>
                                          <p:spTgt spid="44"/>
                                        </p:tgtEl>
                                        <p:attrNameLst>
                                          <p:attrName>ppt_y</p:attrName>
                                        </p:attrNameLst>
                                      </p:cBhvr>
                                      <p:tavLst>
                                        <p:tav tm="0">
                                          <p:val>
                                            <p:strVal val="#ppt_y"/>
                                          </p:val>
                                        </p:tav>
                                        <p:tav tm="100000">
                                          <p:val>
                                            <p:strVal val="#ppt_y"/>
                                          </p:val>
                                        </p:tav>
                                      </p:tavLst>
                                    </p:anim>
                                  </p:childTnLst>
                                </p:cTn>
                              </p:par>
                              <p:par>
                                <p:cTn id="79" presetID="7" presetClass="entr" presetSubtype="2" fill="hold" grpId="0" nodeType="withEffect">
                                  <p:stCondLst>
                                    <p:cond delay="0"/>
                                  </p:stCondLst>
                                  <p:childTnLst>
                                    <p:set>
                                      <p:cBhvr>
                                        <p:cTn id="80" dur="500" fill="hold">
                                          <p:stCondLst>
                                            <p:cond delay="0"/>
                                          </p:stCondLst>
                                        </p:cTn>
                                        <p:tgtEl>
                                          <p:spTgt spid="43"/>
                                        </p:tgtEl>
                                        <p:attrNameLst>
                                          <p:attrName>style.visibility</p:attrName>
                                        </p:attrNameLst>
                                      </p:cBhvr>
                                      <p:to>
                                        <p:strVal val="visible"/>
                                      </p:to>
                                    </p:set>
                                    <p:anim calcmode="lin" valueType="num">
                                      <p:cBhvr additive="base">
                                        <p:cTn id="81" dur="500" fill="hold"/>
                                        <p:tgtEl>
                                          <p:spTgt spid="43"/>
                                        </p:tgtEl>
                                        <p:attrNameLst>
                                          <p:attrName>ppt_x</p:attrName>
                                        </p:attrNameLst>
                                      </p:cBhvr>
                                      <p:tavLst>
                                        <p:tav tm="0">
                                          <p:val>
                                            <p:strVal val="1+#ppt_w/2"/>
                                          </p:val>
                                        </p:tav>
                                        <p:tav tm="100000">
                                          <p:val>
                                            <p:strVal val="#ppt_x"/>
                                          </p:val>
                                        </p:tav>
                                      </p:tavLst>
                                    </p:anim>
                                    <p:anim calcmode="lin" valueType="num">
                                      <p:cBhvr additive="base">
                                        <p:cTn id="82" dur="500" fill="hold"/>
                                        <p:tgtEl>
                                          <p:spTgt spid="43"/>
                                        </p:tgtEl>
                                        <p:attrNameLst>
                                          <p:attrName>ppt_y</p:attrName>
                                        </p:attrNameLst>
                                      </p:cBhvr>
                                      <p:tavLst>
                                        <p:tav tm="0">
                                          <p:val>
                                            <p:strVal val="#ppt_y"/>
                                          </p:val>
                                        </p:tav>
                                        <p:tav tm="100000">
                                          <p:val>
                                            <p:strVal val="#ppt_y"/>
                                          </p:val>
                                        </p:tav>
                                      </p:tavLst>
                                    </p:anim>
                                  </p:childTnLst>
                                </p:cTn>
                              </p:par>
                              <p:par>
                                <p:cTn id="83" presetID="7" presetClass="entr" presetSubtype="2" fill="hold" grpId="0" nodeType="withEffect">
                                  <p:stCondLst>
                                    <p:cond delay="0"/>
                                  </p:stCondLst>
                                  <p:childTnLst>
                                    <p:set>
                                      <p:cBhvr>
                                        <p:cTn id="84" dur="500" fill="hold">
                                          <p:stCondLst>
                                            <p:cond delay="0"/>
                                          </p:stCondLst>
                                        </p:cTn>
                                        <p:tgtEl>
                                          <p:spTgt spid="48"/>
                                        </p:tgtEl>
                                        <p:attrNameLst>
                                          <p:attrName>style.visibility</p:attrName>
                                        </p:attrNameLst>
                                      </p:cBhvr>
                                      <p:to>
                                        <p:strVal val="visible"/>
                                      </p:to>
                                    </p:set>
                                    <p:anim calcmode="lin" valueType="num">
                                      <p:cBhvr additive="base">
                                        <p:cTn id="85" dur="500" fill="hold"/>
                                        <p:tgtEl>
                                          <p:spTgt spid="48"/>
                                        </p:tgtEl>
                                        <p:attrNameLst>
                                          <p:attrName>ppt_x</p:attrName>
                                        </p:attrNameLst>
                                      </p:cBhvr>
                                      <p:tavLst>
                                        <p:tav tm="0">
                                          <p:val>
                                            <p:strVal val="1+#ppt_w/2"/>
                                          </p:val>
                                        </p:tav>
                                        <p:tav tm="100000">
                                          <p:val>
                                            <p:strVal val="#ppt_x"/>
                                          </p:val>
                                        </p:tav>
                                      </p:tavLst>
                                    </p:anim>
                                    <p:anim calcmode="lin" valueType="num">
                                      <p:cBhvr additive="base">
                                        <p:cTn id="8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8" presetClass="entr" presetSubtype="6"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strips(downRight)">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19" grpId="0" animBg="1"/>
      <p:bldP spid="32" grpId="0" animBg="1"/>
      <p:bldP spid="33" grpId="0" animBg="1"/>
      <p:bldP spid="34" grpId="0" animBg="1"/>
      <p:bldP spid="35" grpId="0"/>
      <p:bldP spid="36" grpId="0"/>
      <p:bldP spid="37" grpId="0" animBg="1"/>
      <p:bldP spid="38" grpId="0" animBg="1"/>
      <p:bldP spid="39" grpId="0" animBg="1"/>
      <p:bldP spid="40" grpId="0" animBg="1"/>
      <p:bldP spid="41" grpId="0" animBg="1"/>
      <p:bldP spid="42" grpId="0" animBg="1"/>
      <p:bldP spid="43" grpId="0" animBg="1"/>
      <p:bldP spid="44" grpId="0" animBg="1"/>
      <p:bldP spid="45" grpId="0"/>
      <p:bldP spid="46" grpId="0"/>
      <p:bldP spid="47" grpId="0"/>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40"/>
  <p:tag name="KSO_WM_UNIT_LAYERLEVEL" val="1"/>
  <p:tag name="KSO_WM_UNIT_INDEX" val="1"/>
  <p:tag name="KSO_WM_UNIT_TYPE" val="f"/>
  <p:tag name="KSO_WM_TEMPLATE_CATEGORY" val="custom"/>
  <p:tag name="KSO_WM_TEMPLATE_INDEX" val="20181591"/>
  <p:tag name="KSO_WM_UNIT_ID" val="custom20181591_2*f*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4*l_h_h_f*1_1_1_1"/>
  <p:tag name="KSO_WM_UNIT_CLEAR" val="1"/>
  <p:tag name="KSO_WM_UNIT_LAYERLEVEL" val="1_1_1_1"/>
  <p:tag name="KSO_WM_UNIT_VALUE" val="27"/>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3_1_1"/>
  <p:tag name="KSO_WM_UNIT_ID" val="diagram774_3*l_h_h_f*1_3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3_1_1"/>
  <p:tag name="KSO_WM_UNIT_ID" val="diagram774_3*l_h_h_a*1_3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0"/>
  <p:tag name="KSO_WM_UNIT_ID" val="diagram774_3*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4_1"/>
  <p:tag name="KSO_WM_UNIT_ID" val="diagram774_3*l_h_a*1_4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8"/>
  <p:tag name="KSO_WM_UNIT_FILL_TYPE" val="1"/>
  <p:tag name="KSO_WM_UNIT_TEXT_FILL_FORE_SCHEMECOLOR_INDEX" val="2"/>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1"/>
  <p:tag name="KSO_WM_UNIT_ID" val="diagram774_3*l_i*1_11"/>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2"/>
  <p:tag name="KSO_WM_UNIT_ID" val="diagram774_3*l_i*1_1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4_1_1"/>
  <p:tag name="KSO_WM_UNIT_ID" val="diagram774_3*l_h_h_f*1_4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4_1_1"/>
  <p:tag name="KSO_WM_UNIT_ID" val="diagram774_3*l_h_h_a*1_4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530"/>
  <p:tag name="KSO_WM_UNIT_TYPE" val="d"/>
  <p:tag name="KSO_WM_UNIT_INDEX" val="2"/>
  <p:tag name="KSO_WM_UNIT_ID" val="custom160239_25*d*2"/>
  <p:tag name="KSO_WM_UNIT_CLEAR" val="0"/>
  <p:tag name="KSO_WM_UNIT_LAYERLEVEL" val="1"/>
  <p:tag name="KSO_WM_UNIT_VALUE" val="548*823"/>
  <p:tag name="KSO_WM_UNIT_HIGHLIGHT" val="0"/>
  <p:tag name="KSO_WM_UNIT_COMPATIBLE" val="0"/>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1_1_1"/>
  <p:tag name="KSO_WM_UNIT_ID" val="diagram774_4*l_h_h_a*1_1_1_1"/>
  <p:tag name="KSO_WM_UNIT_CLEAR" val="1"/>
  <p:tag name="KSO_WM_UNIT_LAYERLEVEL" val="1_1_1_1"/>
  <p:tag name="KSO_WM_UNIT_VALUE" val="9"/>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530"/>
  <p:tag name="KSO_WM_UNIT_TYPE" val="f"/>
  <p:tag name="KSO_WM_UNIT_INDEX" val="1"/>
  <p:tag name="KSO_WM_UNIT_ID" val="custom160239_25*f*1"/>
  <p:tag name="KSO_WM_UNIT_CLEAR" val="1"/>
  <p:tag name="KSO_WM_UNIT_LAYERLEVEL" val="1"/>
  <p:tag name="KSO_WM_UNIT_VALUE" val="198"/>
  <p:tag name="KSO_WM_UNIT_HIGHLIGHT" val="0"/>
  <p:tag name="KSO_WM_UNIT_COMPATIBLE" val="0"/>
  <p:tag name="KSO_WM_UNIT_PRESET_TEXT_INDEX" val="5"/>
  <p:tag name="KSO_WM_UNIT_PRESET_TEXT_LEN" val="232"/>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530"/>
  <p:tag name="KSO_WM_UNIT_TYPE" val="d"/>
  <p:tag name="KSO_WM_UNIT_INDEX" val="1"/>
  <p:tag name="KSO_WM_UNIT_ID" val="custom160239_25*d*1"/>
  <p:tag name="KSO_WM_UNIT_CLEAR" val="0"/>
  <p:tag name="KSO_WM_UNIT_LAYERLEVEL" val="1"/>
  <p:tag name="KSO_WM_UNIT_VALUE" val="545*823"/>
  <p:tag name="KSO_WM_UNIT_HIGHLIGHT" val="0"/>
  <p:tag name="KSO_WM_UNIT_COMPATIBLE" val="0"/>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530"/>
  <p:tag name="KSO_WM_UNIT_TYPE" val="d"/>
  <p:tag name="KSO_WM_UNIT_INDEX" val="2"/>
  <p:tag name="KSO_WM_UNIT_ID" val="custom160239_25*d*2"/>
  <p:tag name="KSO_WM_UNIT_CLEAR" val="0"/>
  <p:tag name="KSO_WM_UNIT_LAYERLEVEL" val="1"/>
  <p:tag name="KSO_WM_UNIT_VALUE" val="548*823"/>
  <p:tag name="KSO_WM_UNIT_HIGHLIGHT" val="0"/>
  <p:tag name="KSO_WM_UNIT_COMPATIBLE" val="0"/>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530"/>
  <p:tag name="KSO_WM_UNIT_TYPE" val="d"/>
  <p:tag name="KSO_WM_UNIT_INDEX" val="1"/>
  <p:tag name="KSO_WM_UNIT_ID" val="custom160239_25*d*1"/>
  <p:tag name="KSO_WM_UNIT_CLEAR" val="0"/>
  <p:tag name="KSO_WM_UNIT_LAYERLEVEL" val="1"/>
  <p:tag name="KSO_WM_UNIT_VALUE" val="545*823"/>
  <p:tag name="KSO_WM_UNIT_HIGHLIGHT" val="0"/>
  <p:tag name="KSO_WM_UNIT_COMPATIBLE" val="0"/>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9530"/>
  <p:tag name="KSO_WM_UNIT_TYPE" val="f"/>
  <p:tag name="KSO_WM_UNIT_INDEX" val="1"/>
  <p:tag name="KSO_WM_UNIT_ID" val="custom160239_25*f*1"/>
  <p:tag name="KSO_WM_UNIT_CLEAR" val="1"/>
  <p:tag name="KSO_WM_UNIT_LAYERLEVEL" val="1"/>
  <p:tag name="KSO_WM_UNIT_VALUE" val="198"/>
  <p:tag name="KSO_WM_UNIT_HIGHLIGHT" val="0"/>
  <p:tag name="KSO_WM_UNIT_COMPATIBLE" val="0"/>
  <p:tag name="KSO_WM_UNIT_PRESET_TEXT_INDEX" val="5"/>
  <p:tag name="KSO_WM_UNIT_PRESET_TEXT_LEN" val="232"/>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1"/>
  <p:tag name="KSO_WM_UNIT_ID" val="diagram771_4*l_i*1_1"/>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2"/>
  <p:tag name="KSO_WM_UNIT_ID" val="diagram771_4*l_i*1_2"/>
  <p:tag name="KSO_WM_UNIT_CLEAR" val="1"/>
  <p:tag name="KSO_WM_UNIT_LAYERLEVEL" val="1_1"/>
  <p:tag name="KSO_WM_BEAUTIFY_FLAG" val="#wm#"/>
  <p:tag name="KSO_WM_DIAGRAM_GROUP_CODE" val="l1-1"/>
  <p:tag name="KSO_WM_UNIT_FILL_FORE_SCHEMECOLOR_INDEX" val="5"/>
  <p:tag name="KSO_WM_UNI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f"/>
  <p:tag name="KSO_WM_UNIT_INDEX" val="1_1_1"/>
  <p:tag name="KSO_WM_UNIT_ID" val="diagram771_4*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a"/>
  <p:tag name="KSO_WM_UNIT_INDEX" val="1_1_1"/>
  <p:tag name="KSO_WM_UNIT_ID" val="diagram771_4*l_h_a*1_1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4"/>
  <p:tag name="KSO_WM_UNIT_ID" val="diagram774_4*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3"/>
  <p:tag name="KSO_WM_UNIT_ID" val="diagram771_4*l_i*1_3"/>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4"/>
  <p:tag name="KSO_WM_UNIT_ID" val="diagram771_4*l_i*1_4"/>
  <p:tag name="KSO_WM_UNIT_CLEAR" val="1"/>
  <p:tag name="KSO_WM_UNIT_LAYERLEVEL" val="1_1"/>
  <p:tag name="KSO_WM_BEAUTIFY_FLAG" val="#wm#"/>
  <p:tag name="KSO_WM_DIAGRAM_GROUP_CODE" val="l1-1"/>
  <p:tag name="KSO_WM_UNIT_FILL_FORE_SCHEMECOLOR_INDEX" val="5"/>
  <p:tag name="KSO_WM_UNI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f"/>
  <p:tag name="KSO_WM_UNIT_INDEX" val="1_2_1"/>
  <p:tag name="KSO_WM_UNIT_ID" val="diagram771_4*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a"/>
  <p:tag name="KSO_WM_UNIT_INDEX" val="1_2_1"/>
  <p:tag name="KSO_WM_UNIT_ID" val="diagram771_4*l_h_a*1_2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5"/>
  <p:tag name="KSO_WM_UNIT_ID" val="diagram771_4*l_i*1_5"/>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i"/>
  <p:tag name="KSO_WM_UNIT_INDEX" val="1_6"/>
  <p:tag name="KSO_WM_UNIT_ID" val="diagram771_4*l_i*1_6"/>
  <p:tag name="KSO_WM_UNIT_CLEAR" val="1"/>
  <p:tag name="KSO_WM_UNIT_LAYERLEVEL" val="1_1"/>
  <p:tag name="KSO_WM_BEAUTIFY_FLAG" val="#wm#"/>
  <p:tag name="KSO_WM_DIAGRAM_GROUP_CODE" val="l1-1"/>
  <p:tag name="KSO_WM_UNIT_FILL_FORE_SCHEMECOLOR_INDEX" val="5"/>
  <p:tag name="KSO_WM_UNI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f"/>
  <p:tag name="KSO_WM_UNIT_INDEX" val="1_3_1"/>
  <p:tag name="KSO_WM_UNIT_ID" val="diagram771_4*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1"/>
  <p:tag name="KSO_WM_TAG_VERSION" val="1.0"/>
  <p:tag name="KSO_WM_UNIT_TYPE" val="l_h_a"/>
  <p:tag name="KSO_WM_UNIT_INDEX" val="1_3_1"/>
  <p:tag name="KSO_WM_UNIT_ID" val="diagram771_4*l_h_a*1_3_1"/>
  <p:tag name="KSO_WM_UNIT_CLEAR" val="1"/>
  <p:tag name="KSO_WM_UNIT_LAYERLEVEL" val="1_1_1"/>
  <p:tag name="KSO_WM_UNIT_VALUE" val="5"/>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4"/>
  <p:tag name="KSO_WM_TEMPLATE_CATEGORY" val="diagram"/>
  <p:tag name="KSO_WM_TEMPLATE_INDEX" val="169306"/>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5"/>
  <p:tag name="KSO_WM_TEMPLATE_CATEGORY" val="diagram"/>
  <p:tag name="KSO_WM_TEMPLATE_INDEX" val="169306"/>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2_1"/>
  <p:tag name="KSO_WM_UNIT_ID" val="diagram774_4*l_h_a*1_2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6"/>
  <p:tag name="KSO_WM_UNIT_FILL_TYPE" val="1"/>
  <p:tag name="KSO_WM_UNIT_TEXT_FILL_FORE_SCHEMECOLOR_INDEX" val="2"/>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6"/>
  <p:tag name="KSO_WM_TEMPLATE_CATEGORY" val="diagram"/>
  <p:tag name="KSO_WM_TEMPLATE_INDEX" val="169306"/>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1_1"/>
  <p:tag name="KSO_WM_UNIT_ID" val="260*h_a*1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2_1"/>
  <p:tag name="KSO_WM_UNIT_ID" val="260*h_a*2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3_1"/>
  <p:tag name="KSO_WM_UNIT_ID" val="260*h_a*3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4"/>
  <p:tag name="KSO_WM_TEMPLATE_CATEGORY" val="diagram"/>
  <p:tag name="KSO_WM_TEMPLATE_INDEX" val="169306"/>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5"/>
  <p:tag name="KSO_WM_TEMPLATE_CATEGORY" val="diagram"/>
  <p:tag name="KSO_WM_TEMPLATE_INDEX" val="169306"/>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6"/>
  <p:tag name="KSO_WM_TEMPLATE_CATEGORY" val="diagram"/>
  <p:tag name="KSO_WM_TEMPLATE_INDEX" val="169306"/>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1_1"/>
  <p:tag name="KSO_WM_UNIT_ID" val="260*h_a*1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5"/>
  <p:tag name="KSO_WM_UNIT_ID" val="diagram774_4*l_i*1_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2_1"/>
  <p:tag name="KSO_WM_UNIT_ID" val="260*h_a*2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3_1"/>
  <p:tag name="KSO_WM_UNIT_ID" val="260*h_a*3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4"/>
  <p:tag name="KSO_WM_TEMPLATE_CATEGORY" val="diagram"/>
  <p:tag name="KSO_WM_TEMPLATE_INDEX" val="169306"/>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5"/>
  <p:tag name="KSO_WM_TEMPLATE_CATEGORY" val="diagram"/>
  <p:tag name="KSO_WM_TEMPLATE_INDEX" val="169306"/>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4*i*6"/>
  <p:tag name="KSO_WM_TEMPLATE_CATEGORY" val="diagram"/>
  <p:tag name="KSO_WM_TEMPLATE_INDEX" val="169306"/>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1_1"/>
  <p:tag name="KSO_WM_UNIT_ID" val="260*h_a*1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2_1"/>
  <p:tag name="KSO_WM_UNIT_ID" val="260*h_a*2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6"/>
  <p:tag name="KSO_WM_UNIT_TYPE" val="h_a"/>
  <p:tag name="KSO_WM_UNIT_INDEX" val="3_1"/>
  <p:tag name="KSO_WM_UNIT_ID" val="260*h_a*3_1"/>
  <p:tag name="KSO_WM_UNIT_CLEAR" val="1"/>
  <p:tag name="KSO_WM_UNIT_LAYERLEVEL" val="1_1"/>
  <p:tag name="KSO_WM_UNIT_VALUE" val="8"/>
  <p:tag name="KSO_WM_UNIT_HIGHLIGHT" val="0"/>
  <p:tag name="KSO_WM_UNIT_COMPATIBLE" val="0"/>
  <p:tag name="KSO_WM_UNIT_PRESET_TEXT_INDEX" val="3"/>
  <p:tag name="KSO_WM_BEAUTIFY_FLAG" val="#wm#"/>
  <p:tag name="KSO_WM_UNIT_PRESET_TEXT_LEN" val="5"/>
  <p:tag name="KSO_WM_TAG_VERSION" val="1.0"/>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6"/>
  <p:tag name="KSO_WM_UNIT_ID" val="diagram774_4*l_i*1_6"/>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7"/>
  <p:tag name="KSO_WM_UNIT_TYPE" val="h_a"/>
  <p:tag name="KSO_WM_UNIT_INDEX" val="1_1"/>
  <p:tag name="KSO_WM_UNIT_ID" val="257*h_a*1_1"/>
  <p:tag name="KSO_WM_UNIT_CLEAR" val="1"/>
  <p:tag name="KSO_WM_UNIT_LAYERLEVEL" val="1_1"/>
  <p:tag name="KSO_WM_UNIT_VALUE" val="8"/>
  <p:tag name="KSO_WM_UNIT_HIGHLIGHT" val="0"/>
  <p:tag name="KSO_WM_UNIT_COMPATIBLE" val="0"/>
  <p:tag name="KSO_WM_UNIT_PRESET_TEXT_INDEX" val="3"/>
  <p:tag name="KSO_WM_UNIT_PRESET_TEXT_LEN" val="5"/>
  <p:tag name="KSO_WM_BEAUTIFY_FLAG" val="#wm#"/>
  <p:tag name="KSO_WM_TAG_VERSION" val="1.0"/>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7"/>
  <p:tag name="KSO_WM_UNIT_TYPE" val="h_a"/>
  <p:tag name="KSO_WM_UNIT_INDEX" val="2_1"/>
  <p:tag name="KSO_WM_UNIT_ID" val="257*h_a*2_1"/>
  <p:tag name="KSO_WM_UNIT_CLEAR" val="1"/>
  <p:tag name="KSO_WM_UNIT_LAYERLEVEL" val="1_1"/>
  <p:tag name="KSO_WM_UNIT_VALUE" val="8"/>
  <p:tag name="KSO_WM_UNIT_HIGHLIGHT" val="0"/>
  <p:tag name="KSO_WM_UNIT_COMPATIBLE" val="0"/>
  <p:tag name="KSO_WM_UNIT_PRESET_TEXT_INDEX" val="3"/>
  <p:tag name="KSO_WM_UNIT_PRESET_TEXT_LEN" val="5"/>
  <p:tag name="KSO_WM_BEAUTIFY_FLAG" val="#wm#"/>
  <p:tag name="KSO_WM_TAG_VERSION" val="1.0"/>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7"/>
  <p:tag name="KSO_WM_UNIT_TYPE" val="h_a"/>
  <p:tag name="KSO_WM_UNIT_INDEX" val="3_1"/>
  <p:tag name="KSO_WM_UNIT_ID" val="257*h_a*3_1"/>
  <p:tag name="KSO_WM_UNIT_CLEAR" val="1"/>
  <p:tag name="KSO_WM_UNIT_LAYERLEVEL" val="1_1"/>
  <p:tag name="KSO_WM_UNIT_VALUE" val="8"/>
  <p:tag name="KSO_WM_UNIT_HIGHLIGHT" val="0"/>
  <p:tag name="KSO_WM_UNIT_COMPATIBLE" val="0"/>
  <p:tag name="KSO_WM_UNIT_PRESET_TEXT_INDEX" val="3"/>
  <p:tag name="KSO_WM_UNIT_PRESET_TEXT_LEN" val="5"/>
  <p:tag name="KSO_WM_BEAUTIFY_FLAG" val="#wm#"/>
  <p:tag name="KSO_WM_TAG_VERSION" val="1.0"/>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297_1*i*2"/>
  <p:tag name="KSO_WM_TEMPLATE_CATEGORY" val="diagram"/>
  <p:tag name="KSO_WM_TEMPLATE_INDEX" val="169297"/>
  <p:tag name="KSO_WM_UNIT_INDEX" val="2"/>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7"/>
  <p:tag name="KSO_WM_UNIT_TYPE" val="h_a"/>
  <p:tag name="KSO_WM_UNIT_INDEX" val="1_1"/>
  <p:tag name="KSO_WM_UNIT_ID" val="257*h_a*1_1"/>
  <p:tag name="KSO_WM_UNIT_CLEAR" val="1"/>
  <p:tag name="KSO_WM_UNIT_LAYERLEVEL" val="1_1"/>
  <p:tag name="KSO_WM_UNIT_VALUE" val="8"/>
  <p:tag name="KSO_WM_UNIT_HIGHLIGHT" val="0"/>
  <p:tag name="KSO_WM_UNIT_COMPATIBLE" val="0"/>
  <p:tag name="KSO_WM_UNIT_PRESET_TEXT_INDEX" val="3"/>
  <p:tag name="KSO_WM_UNIT_PRESET_TEXT_LEN" val="5"/>
  <p:tag name="KSO_WM_BEAUTIFY_FLAG" val="#wm#"/>
  <p:tag name="KSO_WM_TAG_VERSION" val="1.0"/>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7"/>
  <p:tag name="KSO_WM_UNIT_TYPE" val="h_a"/>
  <p:tag name="KSO_WM_UNIT_INDEX" val="2_1"/>
  <p:tag name="KSO_WM_UNIT_ID" val="257*h_a*2_1"/>
  <p:tag name="KSO_WM_UNIT_CLEAR" val="1"/>
  <p:tag name="KSO_WM_UNIT_LAYERLEVEL" val="1_1"/>
  <p:tag name="KSO_WM_UNIT_VALUE" val="8"/>
  <p:tag name="KSO_WM_UNIT_HIGHLIGHT" val="0"/>
  <p:tag name="KSO_WM_UNIT_COMPATIBLE" val="0"/>
  <p:tag name="KSO_WM_UNIT_PRESET_TEXT_INDEX" val="3"/>
  <p:tag name="KSO_WM_UNIT_PRESET_TEXT_LEN" val="5"/>
  <p:tag name="KSO_WM_BEAUTIFY_FLAG" val="#wm#"/>
  <p:tag name="KSO_WM_TAG_VERSION" val="1.0"/>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297"/>
  <p:tag name="KSO_WM_UNIT_TYPE" val="h_a"/>
  <p:tag name="KSO_WM_UNIT_INDEX" val="3_1"/>
  <p:tag name="KSO_WM_UNIT_ID" val="257*h_a*3_1"/>
  <p:tag name="KSO_WM_UNIT_CLEAR" val="1"/>
  <p:tag name="KSO_WM_UNIT_LAYERLEVEL" val="1_1"/>
  <p:tag name="KSO_WM_UNIT_VALUE" val="8"/>
  <p:tag name="KSO_WM_UNIT_HIGHLIGHT" val="0"/>
  <p:tag name="KSO_WM_UNIT_COMPATIBLE" val="0"/>
  <p:tag name="KSO_WM_UNIT_PRESET_TEXT_INDEX" val="3"/>
  <p:tag name="KSO_WM_UNIT_PRESET_TEXT_LEN" val="5"/>
  <p:tag name="KSO_WM_BEAUTIFY_FLAG" val="#wm#"/>
  <p:tag name="KSO_WM_TAG_VERSION" val="1.0"/>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
  <p:tag name="KSO_WM_UNIT_ID" val="diagram774_1*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1_1"/>
  <p:tag name="KSO_WM_UNIT_ID" val="diagram774_1*l_h_a*1_1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5"/>
  <p:tag name="KSO_WM_UNIT_FILL_TYPE" val="1"/>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7"/>
  <p:tag name="KSO_WM_UNIT_ID" val="diagram774_4*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2"/>
  <p:tag name="KSO_WM_UNIT_ID" val="diagram774_1*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2_1"/>
  <p:tag name="KSO_WM_UNIT_ID" val="diagram774_1*l_h_a*1_2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6"/>
  <p:tag name="KSO_WM_UNIT_FILL_TYPE" val="1"/>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3"/>
  <p:tag name="KSO_WM_UNIT_ID" val="diagram774_1*l_i*1_3"/>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3_1"/>
  <p:tag name="KSO_WM_UNIT_ID" val="diagram774_1*l_h_a*1_3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7"/>
  <p:tag name="KSO_WM_UNIT_FILL_TYPE" val="1"/>
  <p:tag name="KSO_WM_UNIT_TEXT_FILL_FORE_SCHEMECOLOR_INDEX" val="2"/>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4"/>
  <p:tag name="KSO_WM_UNIT_ID" val="diagram774_1*l_i*1_4"/>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4_1"/>
  <p:tag name="KSO_WM_UNIT_ID" val="diagram774_1*l_h_a*1_4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8"/>
  <p:tag name="KSO_WM_UNIT_FILL_TYPE" val="1"/>
  <p:tag name="KSO_WM_UNIT_TEXT_FILL_FORE_SCHEMECOLOR_INDEX" val="2"/>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5"/>
  <p:tag name="KSO_WM_UNIT_ID" val="diagram774_1*l_i*1_5"/>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5_1"/>
  <p:tag name="KSO_WM_UNIT_ID" val="diagram774_1*l_h_a*1_5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9"/>
  <p:tag name="KSO_WM_UNIT_FILL_TYPE" val="1"/>
  <p:tag name="KSO_WM_UNIT_TEXT_FILL_FORE_SCHEMECOLOR_INDEX" val="2"/>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6"/>
  <p:tag name="KSO_WM_UNIT_ID" val="diagram774_1*l_i*1_6"/>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2"/>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6_1"/>
  <p:tag name="KSO_WM_UNIT_ID" val="diagram774_1*l_h_a*1_6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10"/>
  <p:tag name="KSO_WM_UNIT_FILL_TYPE" val="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3_1"/>
  <p:tag name="KSO_WM_UNIT_ID" val="diagram774_4*l_h_a*1_3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7"/>
  <p:tag name="KSO_WM_UNIT_FILL_TYPE" val="1"/>
  <p:tag name="KSO_WM_UNIT_TEXT_FILL_FORE_SCHEMECOLOR_INDEX" val="2"/>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7"/>
  <p:tag name="KSO_WM_UNIT_ID" val="diagram774_1*l_i*1_7"/>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8"/>
  <p:tag name="KSO_WM_UNIT_ID" val="diagram774_1*l_i*1_8"/>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9"/>
  <p:tag name="KSO_WM_UNIT_ID" val="diagram774_1*l_i*1_9"/>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0"/>
  <p:tag name="KSO_WM_UNIT_ID" val="diagram774_1*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1"/>
  <p:tag name="KSO_WM_UNIT_ID" val="diagram774_1*l_i*1_11"/>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2"/>
  <p:tag name="KSO_WM_UNIT_ID" val="diagram774_1*l_i*1_12"/>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3"/>
  <p:tag name="KSO_WM_UNIT_ID" val="diagram774_1*l_i*1_13"/>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4"/>
  <p:tag name="KSO_WM_UNIT_ID" val="diagram774_1*l_i*1_14"/>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5"/>
  <p:tag name="KSO_WM_UNIT_ID" val="diagram774_1*l_i*1_15"/>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6"/>
  <p:tag name="KSO_WM_UNIT_ID" val="diagram774_1*l_i*1_16"/>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8"/>
  <p:tag name="KSO_WM_UNIT_ID" val="diagram774_4*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7"/>
  <p:tag name="KSO_WM_UNIT_ID" val="diagram774_1*l_i*1_17"/>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8"/>
  <p:tag name="KSO_WM_UNIT_ID" val="diagram774_1*l_i*1_18"/>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4"/>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1*l_h_h_f*1_1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1_1_1"/>
  <p:tag name="KSO_WM_UNIT_ID" val="diagram774_1*l_h_h_a*1_1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2_1_1"/>
  <p:tag name="KSO_WM_UNIT_ID" val="diagram774_1*l_h_h_f*1_2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2_1_1"/>
  <p:tag name="KSO_WM_UNIT_ID" val="diagram774_1*l_h_h_a*1_2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3_1_1"/>
  <p:tag name="KSO_WM_UNIT_ID" val="diagram774_1*l_h_h_f*1_3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3_1_1"/>
  <p:tag name="KSO_WM_UNIT_ID" val="diagram774_1*l_h_h_a*1_3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4_1_1"/>
  <p:tag name="KSO_WM_UNIT_ID" val="diagram774_1*l_h_h_f*1_4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4_1_1"/>
  <p:tag name="KSO_WM_UNIT_ID" val="diagram774_1*l_h_h_a*1_4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9"/>
  <p:tag name="KSO_WM_UNIT_ID" val="diagram774_4*l_i*1_9"/>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5_1_1"/>
  <p:tag name="KSO_WM_UNIT_ID" val="diagram774_1*l_h_h_f*1_5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5_1_1"/>
  <p:tag name="KSO_WM_UNIT_ID" val="diagram774_1*l_h_h_a*1_5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9"/>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6_1_1"/>
  <p:tag name="KSO_WM_UNIT_ID" val="diagram774_1*l_h_h_f*1_6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6_1_1"/>
  <p:tag name="KSO_WM_UNIT_ID" val="diagram774_1*l_h_h_a*1_6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10"/>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1"/>
  <p:tag name="KSO_WM_UNIT_CLEAR" val="0"/>
  <p:tag name="KSO_WM_UNIT_LAYERLEVEL" val="1"/>
  <p:tag name="KSO_WM_UNIT_VALUE" val="1129*893"/>
  <p:tag name="KSO_WM_UNIT_HIGHLIGHT" val="0"/>
  <p:tag name="KSO_WM_UNIT_COMPATIBLE" val="0"/>
  <p:tag name="KSO_WM_UNIT_ID" val="diagram20182545_1*d*1"/>
</p:tagLst>
</file>

<file path=ppt/tags/tag1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2"/>
  <p:tag name="KSO_WM_UNIT_CLEAR" val="0"/>
  <p:tag name="KSO_WM_UNIT_LAYERLEVEL" val="1"/>
  <p:tag name="KSO_WM_UNIT_VALUE" val="1129*893"/>
  <p:tag name="KSO_WM_UNIT_HIGHLIGHT" val="0"/>
  <p:tag name="KSO_WM_UNIT_COMPATIBLE" val="0"/>
  <p:tag name="KSO_WM_UNIT_ID" val="diagram20182545_1*d*2"/>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1"/>
  <p:tag name="KSO_WM_UNIT_CLEAR" val="0"/>
  <p:tag name="KSO_WM_UNIT_LAYERLEVEL" val="1"/>
  <p:tag name="KSO_WM_UNIT_VALUE" val="1129*893"/>
  <p:tag name="KSO_WM_UNIT_HIGHLIGHT" val="0"/>
  <p:tag name="KSO_WM_UNIT_COMPATIBLE" val="0"/>
  <p:tag name="KSO_WM_UNIT_ID" val="diagram20182545_1*d*1"/>
</p:tagLst>
</file>

<file path=ppt/tags/tag1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2"/>
  <p:tag name="KSO_WM_UNIT_CLEAR" val="0"/>
  <p:tag name="KSO_WM_UNIT_LAYERLEVEL" val="1"/>
  <p:tag name="KSO_WM_UNIT_VALUE" val="1129*893"/>
  <p:tag name="KSO_WM_UNIT_HIGHLIGHT" val="0"/>
  <p:tag name="KSO_WM_UNIT_COMPATIBLE" val="0"/>
  <p:tag name="KSO_WM_UNIT_ID" val="diagram20182545_1*d*2"/>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1"/>
  <p:tag name="KSO_WM_UNIT_CLEAR" val="0"/>
  <p:tag name="KSO_WM_UNIT_LAYERLEVEL" val="1"/>
  <p:tag name="KSO_WM_UNIT_VALUE" val="1129*893"/>
  <p:tag name="KSO_WM_UNIT_HIGHLIGHT" val="0"/>
  <p:tag name="KSO_WM_UNIT_COMPATIBLE" val="0"/>
  <p:tag name="KSO_WM_UNIT_ID" val="diagram20182545_1*d*1"/>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2"/>
  <p:tag name="KSO_WM_UNIT_CLEAR" val="0"/>
  <p:tag name="KSO_WM_UNIT_LAYERLEVEL" val="1"/>
  <p:tag name="KSO_WM_UNIT_VALUE" val="1129*893"/>
  <p:tag name="KSO_WM_UNIT_HIGHLIGHT" val="0"/>
  <p:tag name="KSO_WM_UNIT_COMPATIBLE" val="0"/>
  <p:tag name="KSO_WM_UNIT_ID" val="diagram20182545_1*d*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40"/>
  <p:tag name="KSO_WM_UNIT_LAYERLEVEL" val="1"/>
  <p:tag name="KSO_WM_UNIT_INDEX" val="1"/>
  <p:tag name="KSO_WM_UNIT_TYPE" val="f"/>
  <p:tag name="KSO_WM_TEMPLATE_CATEGORY" val="custom"/>
  <p:tag name="KSO_WM_TEMPLATE_INDEX" val="20181591"/>
  <p:tag name="KSO_WM_UNIT_ID" val="custom20181591_2*f*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2_1_1"/>
  <p:tag name="KSO_WM_UNIT_ID" val="diagram774_4*l_h_h_f*1_2_1_1"/>
  <p:tag name="KSO_WM_UNIT_CLEAR" val="1"/>
  <p:tag name="KSO_WM_UNIT_LAYERLEVEL" val="1_1_1_1"/>
  <p:tag name="KSO_WM_UNIT_VALUE" val="27"/>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1"/>
  <p:tag name="KSO_WM_UNIT_CLEAR" val="0"/>
  <p:tag name="KSO_WM_UNIT_LAYERLEVEL" val="1"/>
  <p:tag name="KSO_WM_UNIT_VALUE" val="1129*893"/>
  <p:tag name="KSO_WM_UNIT_HIGHLIGHT" val="0"/>
  <p:tag name="KSO_WM_UNIT_COMPATIBLE" val="0"/>
  <p:tag name="KSO_WM_UNIT_ID" val="diagram20182545_1*d*1"/>
</p:tagLst>
</file>

<file path=ppt/tags/tag2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2"/>
  <p:tag name="KSO_WM_UNIT_CLEAR" val="0"/>
  <p:tag name="KSO_WM_UNIT_LAYERLEVEL" val="1"/>
  <p:tag name="KSO_WM_UNIT_VALUE" val="1129*893"/>
  <p:tag name="KSO_WM_UNIT_HIGHLIGHT" val="0"/>
  <p:tag name="KSO_WM_UNIT_COMPATIBLE" val="0"/>
  <p:tag name="KSO_WM_UNIT_ID" val="diagram20182545_1*d*2"/>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1"/>
  <p:tag name="KSO_WM_UNIT_CLEAR" val="0"/>
  <p:tag name="KSO_WM_UNIT_LAYERLEVEL" val="1"/>
  <p:tag name="KSO_WM_UNIT_VALUE" val="1129*893"/>
  <p:tag name="KSO_WM_UNIT_HIGHLIGHT" val="0"/>
  <p:tag name="KSO_WM_UNIT_COMPATIBLE" val="0"/>
  <p:tag name="KSO_WM_UNIT_ID" val="diagram20182545_1*d*1"/>
</p:tagLst>
</file>

<file path=ppt/tags/tag2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2"/>
  <p:tag name="KSO_WM_UNIT_CLEAR" val="0"/>
  <p:tag name="KSO_WM_UNIT_LAYERLEVEL" val="1"/>
  <p:tag name="KSO_WM_UNIT_VALUE" val="1129*893"/>
  <p:tag name="KSO_WM_UNIT_HIGHLIGHT" val="0"/>
  <p:tag name="KSO_WM_UNIT_COMPATIBLE" val="0"/>
  <p:tag name="KSO_WM_UNIT_ID" val="diagram20182545_1*d*2"/>
</p:tagLst>
</file>

<file path=ppt/tags/tag2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1"/>
  <p:tag name="KSO_WM_UNIT_CLEAR" val="0"/>
  <p:tag name="KSO_WM_UNIT_LAYERLEVEL" val="1"/>
  <p:tag name="KSO_WM_UNIT_VALUE" val="1129*893"/>
  <p:tag name="KSO_WM_UNIT_HIGHLIGHT" val="0"/>
  <p:tag name="KSO_WM_UNIT_COMPATIBLE" val="0"/>
  <p:tag name="KSO_WM_UNIT_ID" val="diagram20182545_1*d*1"/>
</p:tagLst>
</file>

<file path=ppt/tags/tag2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45"/>
  <p:tag name="KSO_WM_TAG_VERSION" val="1.0"/>
  <p:tag name="KSO_WM_BEAUTIFY_FLAG" val="#wm#"/>
  <p:tag name="KSO_WM_UNIT_TYPE" val="d"/>
  <p:tag name="KSO_WM_UNIT_INDEX" val="2"/>
  <p:tag name="KSO_WM_UNIT_CLEAR" val="0"/>
  <p:tag name="KSO_WM_UNIT_LAYERLEVEL" val="1"/>
  <p:tag name="KSO_WM_UNIT_VALUE" val="1129*893"/>
  <p:tag name="KSO_WM_UNIT_HIGHLIGHT" val="0"/>
  <p:tag name="KSO_WM_UNIT_COMPATIBLE" val="0"/>
  <p:tag name="KSO_WM_UNIT_ID" val="diagram20182545_1*d*2"/>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2_1_1"/>
  <p:tag name="KSO_WM_UNIT_ID" val="diagram774_4*l_h_h_a*1_2_1_1"/>
  <p:tag name="KSO_WM_UNIT_CLEAR" val="1"/>
  <p:tag name="KSO_WM_UNIT_LAYERLEVEL" val="1_1_1_1"/>
  <p:tag name="KSO_WM_UNIT_VALUE" val="9"/>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3_1_1"/>
  <p:tag name="KSO_WM_UNIT_ID" val="diagram774_4*l_h_h_f*1_3_1_1"/>
  <p:tag name="KSO_WM_UNIT_CLEAR" val="1"/>
  <p:tag name="KSO_WM_UNIT_LAYERLEVEL" val="1_1_1_1"/>
  <p:tag name="KSO_WM_UNIT_VALUE" val="27"/>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3_1_1"/>
  <p:tag name="KSO_WM_UNIT_ID" val="diagram774_4*l_h_h_a*1_3_1_1"/>
  <p:tag name="KSO_WM_UNIT_CLEAR" val="1"/>
  <p:tag name="KSO_WM_UNIT_LAYERLEVEL" val="1_1_1_1"/>
  <p:tag name="KSO_WM_UNIT_VALUE" val="9"/>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a"/>
  <p:tag name="KSO_WM_UNIT_INDEX" val="1_1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TEMPLATE_CATEGORY" val="custom"/>
  <p:tag name="KSO_WM_TEMPLATE_INDEX" val="20181591"/>
  <p:tag name="KSO_WM_DIAGRAM_GROUP_CODE" val="q1-2"/>
  <p:tag name="KSO_WM_UNIT_ID" val="custom20181591_13*q_h_a*1_1_1"/>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f"/>
  <p:tag name="KSO_WM_UNIT_INDEX" val="1_1_1"/>
  <p:tag name="KSO_WM_UNIT_CLEAR" val="1"/>
  <p:tag name="KSO_WM_UNIT_LAYERLEVEL" val="1_1_1"/>
  <p:tag name="KSO_WM_UNIT_VALUE" val="24"/>
  <p:tag name="KSO_WM_UNIT_HIGHLIGHT" val="0"/>
  <p:tag name="KSO_WM_UNIT_COMPATIBLE" val="0"/>
  <p:tag name="KSO_WM_UNIT_PRESET_TEXT_INDEX" val="4"/>
  <p:tag name="KSO_WM_UNIT_PRESET_TEXT_LEN" val="35"/>
  <p:tag name="KSO_WM_TEMPLATE_CATEGORY" val="custom"/>
  <p:tag name="KSO_WM_TEMPLATE_INDEX" val="20181591"/>
  <p:tag name="KSO_WM_DIAGRAM_GROUP_CODE" val="q1-2"/>
  <p:tag name="KSO_WM_UNIT_ID" val="custom20181591_13*q_h_f*1_1_1"/>
  <p:tag name="KSO_WM_UNIT_TEXT_FILL_FORE_SCHEMECOLOR_INDEX" val="14"/>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a"/>
  <p:tag name="KSO_WM_UNIT_INDEX" val="1_2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TEMPLATE_CATEGORY" val="custom"/>
  <p:tag name="KSO_WM_TEMPLATE_INDEX" val="20181591"/>
  <p:tag name="KSO_WM_DIAGRAM_GROUP_CODE" val="q1-2"/>
  <p:tag name="KSO_WM_UNIT_ID" val="custom20181591_13*q_h_a*1_2_1"/>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f"/>
  <p:tag name="KSO_WM_UNIT_INDEX" val="1_2_1"/>
  <p:tag name="KSO_WM_UNIT_CLEAR" val="1"/>
  <p:tag name="KSO_WM_UNIT_LAYERLEVEL" val="1_1_1"/>
  <p:tag name="KSO_WM_UNIT_VALUE" val="24"/>
  <p:tag name="KSO_WM_UNIT_HIGHLIGHT" val="0"/>
  <p:tag name="KSO_WM_UNIT_COMPATIBLE" val="0"/>
  <p:tag name="KSO_WM_UNIT_PRESET_TEXT_INDEX" val="4"/>
  <p:tag name="KSO_WM_UNIT_PRESET_TEXT_LEN" val="35"/>
  <p:tag name="KSO_WM_TEMPLATE_CATEGORY" val="custom"/>
  <p:tag name="KSO_WM_TEMPLATE_INDEX" val="20181591"/>
  <p:tag name="KSO_WM_DIAGRAM_GROUP_CODE" val="q1-2"/>
  <p:tag name="KSO_WM_UNIT_ID" val="custom20181591_13*q_h_f*1_2_1"/>
  <p:tag name="KSO_WM_UNIT_TEXT_FILL_FORE_SCHEMECOLOR_INDEX" val="14"/>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1"/>
  <p:tag name="KSO_WM_UNIT_CLEAR" val="1"/>
  <p:tag name="KSO_WM_UNIT_LAYERLEVEL" val="1_1"/>
  <p:tag name="KSO_WM_TEMPLATE_CATEGORY" val="custom"/>
  <p:tag name="KSO_WM_TEMPLATE_INDEX" val="20181591"/>
  <p:tag name="KSO_WM_DIAGRAM_GROUP_CODE" val="q1-2"/>
  <p:tag name="KSO_WM_UNIT_ID" val="custom20181591_13*q_i*1_1"/>
  <p:tag name="KSO_WM_UNIT_FILL_FORE_SCHEMECOLOR_INDEX" val="16"/>
  <p:tag name="KSO_WM_UNIT_FILL_TYPE" val="1"/>
  <p:tag name="KSO_WM_UNIT_TEXT_FILL_FORE_SCHEMECOLOR_INDEX" val="2"/>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40"/>
  <p:tag name="KSO_WM_UNIT_LAYERLEVEL" val="1"/>
  <p:tag name="KSO_WM_UNIT_INDEX" val="1"/>
  <p:tag name="KSO_WM_UNIT_TYPE" val="f"/>
  <p:tag name="KSO_WM_TEMPLATE_CATEGORY" val="custom"/>
  <p:tag name="KSO_WM_TEMPLATE_INDEX" val="20181591"/>
  <p:tag name="KSO_WM_UNIT_ID" val="custom20181591_2*f*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2"/>
  <p:tag name="KSO_WM_UNIT_CLEAR" val="1"/>
  <p:tag name="KSO_WM_UNIT_LAYERLEVEL" val="1_1"/>
  <p:tag name="KSO_WM_TEMPLATE_CATEGORY" val="custom"/>
  <p:tag name="KSO_WM_TEMPLATE_INDEX" val="20181591"/>
  <p:tag name="KSO_WM_DIAGRAM_GROUP_CODE" val="q1-2"/>
  <p:tag name="KSO_WM_UNIT_ID" val="custom20181591_13*q_i*1_2"/>
  <p:tag name="KSO_WM_UNIT_FILL_FORE_SCHEMECOLOR_INDEX" val="7"/>
  <p:tag name="KSO_WM_UNIT_FILL_TYPE" val="1"/>
  <p:tag name="KSO_WM_UNIT_TEXT_FILL_FORE_SCHEMECOLOR_INDEX" val="2"/>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3"/>
  <p:tag name="KSO_WM_UNIT_CLEAR" val="1"/>
  <p:tag name="KSO_WM_UNIT_LAYERLEVEL" val="1_1"/>
  <p:tag name="KSO_WM_TEMPLATE_CATEGORY" val="custom"/>
  <p:tag name="KSO_WM_TEMPLATE_INDEX" val="20181591"/>
  <p:tag name="KSO_WM_DIAGRAM_GROUP_CODE" val="q1-2"/>
  <p:tag name="KSO_WM_UNIT_ID" val="custom20181591_13*q_i*1_3"/>
  <p:tag name="KSO_WM_UNIT_FILL_FORE_SCHEMECOLOR_INDEX" val="5"/>
  <p:tag name="KSO_WM_UNIT_FILL_TYPE" val="1"/>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4"/>
  <p:tag name="KSO_WM_UNIT_CLEAR" val="1"/>
  <p:tag name="KSO_WM_UNIT_LAYERLEVEL" val="1_1"/>
  <p:tag name="KSO_WM_TEMPLATE_CATEGORY" val="custom"/>
  <p:tag name="KSO_WM_TEMPLATE_INDEX" val="20181591"/>
  <p:tag name="KSO_WM_DIAGRAM_GROUP_CODE" val="q1-2"/>
  <p:tag name="KSO_WM_UNIT_ID" val="custom20181591_13*q_i*1_4"/>
  <p:tag name="KSO_WM_UNIT_TEXT_FILL_FORE_SCHEMECOLOR_INDEX" val="14"/>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5"/>
  <p:tag name="KSO_WM_UNIT_CLEAR" val="1"/>
  <p:tag name="KSO_WM_UNIT_LAYERLEVEL" val="1_1"/>
  <p:tag name="KSO_WM_TEMPLATE_CATEGORY" val="custom"/>
  <p:tag name="KSO_WM_TEMPLATE_INDEX" val="20181591"/>
  <p:tag name="KSO_WM_DIAGRAM_GROUP_CODE" val="q1-2"/>
  <p:tag name="KSO_WM_UNIT_ID" val="custom20181591_13*q_i*1_5"/>
  <p:tag name="KSO_WM_UNIT_TEXT_FILL_FORE_SCHEMECOLOR_INDEX" val="14"/>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a"/>
  <p:tag name="KSO_WM_UNIT_INDEX" val="1_1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TEMPLATE_CATEGORY" val="custom"/>
  <p:tag name="KSO_WM_TEMPLATE_INDEX" val="20181591"/>
  <p:tag name="KSO_WM_DIAGRAM_GROUP_CODE" val="q1-2"/>
  <p:tag name="KSO_WM_UNIT_ID" val="custom20181591_13*q_h_a*1_1_1"/>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f"/>
  <p:tag name="KSO_WM_UNIT_INDEX" val="1_1_1"/>
  <p:tag name="KSO_WM_UNIT_CLEAR" val="1"/>
  <p:tag name="KSO_WM_UNIT_LAYERLEVEL" val="1_1_1"/>
  <p:tag name="KSO_WM_UNIT_VALUE" val="24"/>
  <p:tag name="KSO_WM_UNIT_HIGHLIGHT" val="0"/>
  <p:tag name="KSO_WM_UNIT_COMPATIBLE" val="0"/>
  <p:tag name="KSO_WM_UNIT_PRESET_TEXT_INDEX" val="4"/>
  <p:tag name="KSO_WM_UNIT_PRESET_TEXT_LEN" val="35"/>
  <p:tag name="KSO_WM_TEMPLATE_CATEGORY" val="custom"/>
  <p:tag name="KSO_WM_TEMPLATE_INDEX" val="20181591"/>
  <p:tag name="KSO_WM_DIAGRAM_GROUP_CODE" val="q1-2"/>
  <p:tag name="KSO_WM_UNIT_ID" val="custom20181591_13*q_h_f*1_1_1"/>
  <p:tag name="KSO_WM_UNIT_TEXT_FILL_FORE_SCHEMECOLOR_INDEX" val="14"/>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a"/>
  <p:tag name="KSO_WM_UNIT_INDEX" val="1_2_1"/>
  <p:tag name="KSO_WM_UNIT_CLEAR" val="1"/>
  <p:tag name="KSO_WM_UNIT_LAYERLEVEL" val="1_1_1"/>
  <p:tag name="KSO_WM_UNIT_VALUE" val="8"/>
  <p:tag name="KSO_WM_UNIT_HIGHLIGHT" val="0"/>
  <p:tag name="KSO_WM_UNIT_COMPATIBLE" val="0"/>
  <p:tag name="KSO_WM_UNIT_PRESET_TEXT_INDEX" val="4"/>
  <p:tag name="KSO_WM_UNIT_PRESET_TEXT_LEN" val="12"/>
  <p:tag name="KSO_WM_TEMPLATE_CATEGORY" val="custom"/>
  <p:tag name="KSO_WM_TEMPLATE_INDEX" val="20181591"/>
  <p:tag name="KSO_WM_DIAGRAM_GROUP_CODE" val="q1-2"/>
  <p:tag name="KSO_WM_UNIT_ID" val="custom20181591_13*q_h_a*1_2_1"/>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h_f"/>
  <p:tag name="KSO_WM_UNIT_INDEX" val="1_2_1"/>
  <p:tag name="KSO_WM_UNIT_CLEAR" val="1"/>
  <p:tag name="KSO_WM_UNIT_LAYERLEVEL" val="1_1_1"/>
  <p:tag name="KSO_WM_UNIT_VALUE" val="24"/>
  <p:tag name="KSO_WM_UNIT_HIGHLIGHT" val="0"/>
  <p:tag name="KSO_WM_UNIT_COMPATIBLE" val="0"/>
  <p:tag name="KSO_WM_UNIT_PRESET_TEXT_INDEX" val="4"/>
  <p:tag name="KSO_WM_UNIT_PRESET_TEXT_LEN" val="35"/>
  <p:tag name="KSO_WM_TEMPLATE_CATEGORY" val="custom"/>
  <p:tag name="KSO_WM_TEMPLATE_INDEX" val="20181591"/>
  <p:tag name="KSO_WM_DIAGRAM_GROUP_CODE" val="q1-2"/>
  <p:tag name="KSO_WM_UNIT_ID" val="custom20181591_13*q_h_f*1_2_1"/>
  <p:tag name="KSO_WM_UNIT_TEXT_FILL_FORE_SCHEMECOLOR_INDEX" val="14"/>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1"/>
  <p:tag name="KSO_WM_UNIT_CLEAR" val="1"/>
  <p:tag name="KSO_WM_UNIT_LAYERLEVEL" val="1_1"/>
  <p:tag name="KSO_WM_TEMPLATE_CATEGORY" val="custom"/>
  <p:tag name="KSO_WM_TEMPLATE_INDEX" val="20181591"/>
  <p:tag name="KSO_WM_DIAGRAM_GROUP_CODE" val="q1-2"/>
  <p:tag name="KSO_WM_UNIT_ID" val="custom20181591_13*q_i*1_1"/>
  <p:tag name="KSO_WM_UNIT_FILL_FORE_SCHEMECOLOR_INDEX" val="16"/>
  <p:tag name="KSO_WM_UNIT_FILL_TYPE" val="1"/>
  <p:tag name="KSO_WM_UNIT_TEXT_FILL_FORE_SCHEMECOLOR_INDEX" val="2"/>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PRESET_TEXT_LEN" val="465"/>
  <p:tag name="KSO_WM_UNIT_PRESET_TEXT_INDEX" val="5"/>
  <p:tag name="KSO_WM_UNIT_CLEAR" val="0"/>
  <p:tag name="KSO_WM_UNIT_COMPATIBLE" val="0"/>
  <p:tag name="KSO_WM_UNIT_HIGHLIGHT" val="0"/>
  <p:tag name="KSO_WM_UNIT_VALUE" val="440"/>
  <p:tag name="KSO_WM_UNIT_LAYERLEVEL" val="1"/>
  <p:tag name="KSO_WM_UNIT_INDEX" val="1"/>
  <p:tag name="KSO_WM_UNIT_TYPE" val="f"/>
  <p:tag name="KSO_WM_TEMPLATE_CATEGORY" val="custom"/>
  <p:tag name="KSO_WM_TEMPLATE_INDEX" val="20181591"/>
  <p:tag name="KSO_WM_UNIT_ID" val="custom20181591_2*f*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2"/>
  <p:tag name="KSO_WM_UNIT_CLEAR" val="1"/>
  <p:tag name="KSO_WM_UNIT_LAYERLEVEL" val="1_1"/>
  <p:tag name="KSO_WM_TEMPLATE_CATEGORY" val="custom"/>
  <p:tag name="KSO_WM_TEMPLATE_INDEX" val="20181591"/>
  <p:tag name="KSO_WM_DIAGRAM_GROUP_CODE" val="q1-2"/>
  <p:tag name="KSO_WM_UNIT_ID" val="custom20181591_13*q_i*1_2"/>
  <p:tag name="KSO_WM_UNIT_FILL_FORE_SCHEMECOLOR_INDEX" val="7"/>
  <p:tag name="KSO_WM_UNIT_FILL_TYPE" val="1"/>
  <p:tag name="KSO_WM_UNIT_TEXT_FILL_FORE_SCHEMECOLOR_INDEX" val="2"/>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3"/>
  <p:tag name="KSO_WM_UNIT_CLEAR" val="1"/>
  <p:tag name="KSO_WM_UNIT_LAYERLEVEL" val="1_1"/>
  <p:tag name="KSO_WM_TEMPLATE_CATEGORY" val="custom"/>
  <p:tag name="KSO_WM_TEMPLATE_INDEX" val="20181591"/>
  <p:tag name="KSO_WM_DIAGRAM_GROUP_CODE" val="q1-2"/>
  <p:tag name="KSO_WM_UNIT_ID" val="custom20181591_13*q_i*1_3"/>
  <p:tag name="KSO_WM_UNIT_FILL_FORE_SCHEMECOLOR_INDEX" val="5"/>
  <p:tag name="KSO_WM_UNIT_FILL_TYPE" val="1"/>
  <p:tag name="KSO_WM_UNIT_TEXT_FILL_FORE_SCHEMECOLOR_INDEX" val="2"/>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4"/>
  <p:tag name="KSO_WM_UNIT_CLEAR" val="1"/>
  <p:tag name="KSO_WM_UNIT_LAYERLEVEL" val="1_1"/>
  <p:tag name="KSO_WM_TEMPLATE_CATEGORY" val="custom"/>
  <p:tag name="KSO_WM_TEMPLATE_INDEX" val="20181591"/>
  <p:tag name="KSO_WM_DIAGRAM_GROUP_CODE" val="q1-2"/>
  <p:tag name="KSO_WM_UNIT_ID" val="custom20181591_13*q_i*1_4"/>
  <p:tag name="KSO_WM_UNIT_TEXT_FILL_FORE_SCHEMECOLOR_INDEX" val="14"/>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q_i"/>
  <p:tag name="KSO_WM_UNIT_INDEX" val="1_5"/>
  <p:tag name="KSO_WM_UNIT_CLEAR" val="1"/>
  <p:tag name="KSO_WM_UNIT_LAYERLEVEL" val="1_1"/>
  <p:tag name="KSO_WM_TEMPLATE_CATEGORY" val="custom"/>
  <p:tag name="KSO_WM_TEMPLATE_INDEX" val="20181591"/>
  <p:tag name="KSO_WM_DIAGRAM_GROUP_CODE" val="q1-2"/>
  <p:tag name="KSO_WM_UNIT_ID" val="custom20181591_13*q_i*1_5"/>
  <p:tag name="KSO_WM_UNIT_TEXT_FILL_FORE_SCHEMECOLOR_INDEX" val="14"/>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
  <p:tag name="KSO_WM_UNIT_ID" val="diagram774_4*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1_1"/>
  <p:tag name="KSO_WM_UNIT_ID" val="diagram774_4*l_h_a*1_1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5"/>
  <p:tag name="KSO_WM_UNIT_FILL_TYPE" val="1"/>
  <p:tag name="KSO_WM_UNIT_TEXT_FILL_FORE_SCHEMECOLOR_INDEX" val="2"/>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2"/>
  <p:tag name="KSO_WM_UNIT_ID" val="diagram774_4*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3"/>
  <p:tag name="KSO_WM_UNIT_ID" val="diagram774_4*l_i*1_3"/>
  <p:tag name="KSO_WM_UNIT_CLEAR" val="1"/>
  <p:tag name="KSO_WM_UNIT_LAYERLEVEL" val="1_1"/>
  <p:tag name="KSO_WM_BEAUTIFY_FLAG" val="#wm#"/>
  <p:tag name="KSO_WM_DIAGRAM_GROUP_CODE" val="l1-1"/>
  <p:tag name="KSO_WM_UNIT_FILL_FORE_SCHEMECOLOR_INDEX" val="14"/>
  <p:tag name="KSO_WM_UNI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4*l_h_h_f*1_1_1_1"/>
  <p:tag name="KSO_WM_UNIT_CLEAR" val="1"/>
  <p:tag name="KSO_WM_UNIT_LAYERLEVEL" val="1_1_1_1"/>
  <p:tag name="KSO_WM_UNIT_VALUE" val="27"/>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1_1_1"/>
  <p:tag name="KSO_WM_UNIT_ID" val="diagram774_4*l_h_h_a*1_1_1_1"/>
  <p:tag name="KSO_WM_UNIT_CLEAR" val="1"/>
  <p:tag name="KSO_WM_UNIT_LAYERLEVEL" val="1_1_1_1"/>
  <p:tag name="KSO_WM_UNIT_VALUE" val="9"/>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4"/>
  <p:tag name="KSO_WM_UNIT_ID" val="diagram774_4*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2_1"/>
  <p:tag name="KSO_WM_UNIT_ID" val="diagram774_4*l_h_a*1_2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6"/>
  <p:tag name="KSO_WM_UNIT_FILL_TYPE" val="1"/>
  <p:tag name="KSO_WM_UNIT_TEXT_FILL_FORE_SCHEMECOLOR_INDEX" val="2"/>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5"/>
  <p:tag name="KSO_WM_UNIT_ID" val="diagram774_4*l_i*1_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6"/>
  <p:tag name="KSO_WM_UNIT_ID" val="diagram774_4*l_i*1_6"/>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7"/>
  <p:tag name="KSO_WM_UNIT_ID" val="diagram774_4*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3_1"/>
  <p:tag name="KSO_WM_UNIT_ID" val="diagram774_4*l_h_a*1_3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7"/>
  <p:tag name="KSO_WM_UNIT_FILL_TYPE" val="1"/>
  <p:tag name="KSO_WM_UNIT_TEXT_FILL_FORE_SCHEMECOLOR_INDEX" val="2"/>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8"/>
  <p:tag name="KSO_WM_UNIT_ID" val="diagram774_4*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9"/>
  <p:tag name="KSO_WM_UNIT_ID" val="diagram774_4*l_i*1_9"/>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2_1_1"/>
  <p:tag name="KSO_WM_UNIT_ID" val="diagram774_4*l_h_h_f*1_2_1_1"/>
  <p:tag name="KSO_WM_UNIT_CLEAR" val="1"/>
  <p:tag name="KSO_WM_UNIT_LAYERLEVEL" val="1_1_1_1"/>
  <p:tag name="KSO_WM_UNIT_VALUE" val="27"/>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
  <p:tag name="KSO_WM_UNIT_ID" val="diagram774_4*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2_1_1"/>
  <p:tag name="KSO_WM_UNIT_ID" val="diagram774_4*l_h_h_a*1_2_1_1"/>
  <p:tag name="KSO_WM_UNIT_CLEAR" val="1"/>
  <p:tag name="KSO_WM_UNIT_LAYERLEVEL" val="1_1_1_1"/>
  <p:tag name="KSO_WM_UNIT_VALUE" val="9"/>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3_1_1"/>
  <p:tag name="KSO_WM_UNIT_ID" val="diagram774_4*l_h_h_f*1_3_1_1"/>
  <p:tag name="KSO_WM_UNIT_CLEAR" val="1"/>
  <p:tag name="KSO_WM_UNIT_LAYERLEVEL" val="1_1_1_1"/>
  <p:tag name="KSO_WM_UNIT_VALUE" val="27"/>
  <p:tag name="KSO_WM_UNIT_HIGHLIGHT" val="0"/>
  <p:tag name="KSO_WM_UNIT_COMPATIBLE" val="0"/>
  <p:tag name="KSO_WM_BEAUTIFY_FLAG" val="#wm#"/>
  <p:tag name="KSO_WM_UNIT_PRESET_TEXT_INDEX" val="4"/>
  <p:tag name="KSO_WM_UNIT_PRESET_TEXT_LEN" val="35"/>
  <p:tag name="KSO_WM_DIAGRAM_GROUP_CODE" val="l1-1"/>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3_1_1"/>
  <p:tag name="KSO_WM_UNIT_ID" val="diagram774_4*l_h_h_a*1_3_1_1"/>
  <p:tag name="KSO_WM_UNIT_CLEAR" val="1"/>
  <p:tag name="KSO_WM_UNIT_LAYERLEVEL" val="1_1_1_1"/>
  <p:tag name="KSO_WM_UNIT_VALUE" val="9"/>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0"/>
  <p:tag name="KSO_WM_TEMPLATE_CATEGORY" val="diagram"/>
  <p:tag name="KSO_WM_TEMPLATE_INDEX" val="169301"/>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1"/>
  <p:tag name="KSO_WM_UNIT_TYPE" val="h_d"/>
  <p:tag name="KSO_WM_UNIT_INDEX" val="1_1"/>
  <p:tag name="KSO_WM_UNIT_ID" val="diagram169301_1*h_d*1_1"/>
  <p:tag name="KSO_WM_UNIT_CLEAR" val="0"/>
  <p:tag name="KSO_WM_UNIT_LAYERLEVEL" val="1_1"/>
  <p:tag name="KSO_WM_UNIT_VALUE" val="1030*657"/>
  <p:tag name="KSO_WM_UNIT_HIGHLIGHT" val="0"/>
  <p:tag name="KSO_WM_UNIT_COMPATIBLE" val="0"/>
  <p:tag name="KSO_WM_BEAUTIFY_FLAG" val="#wm#"/>
  <p:tag name="KSO_WM_TAG_VERSION" val="1.0"/>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2"/>
  <p:tag name="KSO_WM_TEMPLATE_CATEGORY" val="diagram"/>
  <p:tag name="KSO_WM_TEMPLATE_INDEX" val="169301"/>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3"/>
  <p:tag name="KSO_WM_TEMPLATE_CATEGORY" val="diagram"/>
  <p:tag name="KSO_WM_TEMPLATE_INDEX" val="16930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4"/>
  <p:tag name="KSO_WM_TEMPLATE_CATEGORY" val="diagram"/>
  <p:tag name="KSO_WM_TEMPLATE_INDEX" val="16930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1"/>
  <p:tag name="KSO_WM_UNIT_TYPE" val="h_f"/>
  <p:tag name="KSO_WM_UNIT_INDEX" val="1_1"/>
  <p:tag name="KSO_WM_UNIT_ID" val="diagram169301_1*h_f*1_1"/>
  <p:tag name="KSO_WM_UNIT_CLEAR" val="1"/>
  <p:tag name="KSO_WM_UNIT_LAYERLEVEL" val="1_1"/>
  <p:tag name="KSO_WM_UNIT_VALUE" val="27"/>
  <p:tag name="KSO_WM_UNIT_HIGHLIGHT" val="0"/>
  <p:tag name="KSO_WM_UNIT_COMPATIBLE" val="0"/>
  <p:tag name="KSO_WM_UNIT_PRESET_TEXT_INDEX" val="3"/>
  <p:tag name="KSO_WM_UNIT_PRESET_TEXT_LEN" val="24"/>
  <p:tag name="KSO_WM_BEAUTIFY_FLAG" val="#wm#"/>
  <p:tag name="KSO_WM_TAG_VERSION" val="1.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1_1"/>
  <p:tag name="KSO_WM_UNIT_ID" val="diagram774_4*l_h_a*1_1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5"/>
  <p:tag name="KSO_WM_UNIT_FILL_TYPE" val="1"/>
  <p:tag name="KSO_WM_UNIT_TEXT_FILL_FORE_SCHEMECOLOR_INDEX" val="2"/>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6"/>
  <p:tag name="KSO_WM_TEMPLATE_CATEGORY" val="diagram"/>
  <p:tag name="KSO_WM_TEMPLATE_INDEX" val="16930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1"/>
  <p:tag name="KSO_WM_UNIT_TYPE" val="h_d"/>
  <p:tag name="KSO_WM_UNIT_INDEX" val="2_1"/>
  <p:tag name="KSO_WM_UNIT_ID" val="diagram169301_1*h_d*2_1"/>
  <p:tag name="KSO_WM_UNIT_CLEAR" val="0"/>
  <p:tag name="KSO_WM_UNIT_LAYERLEVEL" val="1_1"/>
  <p:tag name="KSO_WM_UNIT_VALUE" val="1030*657"/>
  <p:tag name="KSO_WM_UNIT_HIGHLIGHT" val="0"/>
  <p:tag name="KSO_WM_UNIT_COMPATIBLE" val="0"/>
  <p:tag name="KSO_WM_BEAUTIFY_FLAG" val="#wm#"/>
  <p:tag name="KSO_WM_TAG_VERSION" val="1.0"/>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8"/>
  <p:tag name="KSO_WM_TEMPLATE_CATEGORY" val="diagram"/>
  <p:tag name="KSO_WM_TEMPLATE_INDEX" val="16930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9"/>
  <p:tag name="KSO_WM_TEMPLATE_CATEGORY" val="diagram"/>
  <p:tag name="KSO_WM_TEMPLATE_INDEX" val="16930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10"/>
  <p:tag name="KSO_WM_TEMPLATE_CATEGORY" val="diagram"/>
  <p:tag name="KSO_WM_TEMPLATE_INDEX" val="16930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1"/>
  <p:tag name="KSO_WM_UNIT_TYPE" val="h_f"/>
  <p:tag name="KSO_WM_UNIT_INDEX" val="2_1"/>
  <p:tag name="KSO_WM_UNIT_ID" val="diagram169301_1*h_f*2_1"/>
  <p:tag name="KSO_WM_UNIT_CLEAR" val="1"/>
  <p:tag name="KSO_WM_UNIT_LAYERLEVEL" val="1_1"/>
  <p:tag name="KSO_WM_UNIT_VALUE" val="27"/>
  <p:tag name="KSO_WM_UNIT_HIGHLIGHT" val="0"/>
  <p:tag name="KSO_WM_UNIT_COMPATIBLE" val="0"/>
  <p:tag name="KSO_WM_UNIT_PRESET_TEXT_INDEX" val="3"/>
  <p:tag name="KSO_WM_UNIT_PRESET_TEXT_LEN" val="24"/>
  <p:tag name="KSO_WM_BEAUTIFY_FLAG" val="#wm#"/>
  <p:tag name="KSO_WM_TAG_VERSION" val="1.0"/>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12"/>
  <p:tag name="KSO_WM_TEMPLATE_CATEGORY" val="diagram"/>
  <p:tag name="KSO_WM_TEMPLATE_INDEX" val="16930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1"/>
  <p:tag name="KSO_WM_UNIT_TYPE" val="h_d"/>
  <p:tag name="KSO_WM_UNIT_INDEX" val="3_1"/>
  <p:tag name="KSO_WM_UNIT_ID" val="diagram169301_1*h_d*3_1"/>
  <p:tag name="KSO_WM_UNIT_CLEAR" val="0"/>
  <p:tag name="KSO_WM_UNIT_LAYERLEVEL" val="1_1"/>
  <p:tag name="KSO_WM_UNIT_VALUE" val="1030*657"/>
  <p:tag name="KSO_WM_UNIT_HIGHLIGHT" val="0"/>
  <p:tag name="KSO_WM_UNIT_COMPATIBLE" val="0"/>
  <p:tag name="KSO_WM_BEAUTIFY_FLAG" val="#wm#"/>
  <p:tag name="KSO_WM_TAG_VERSION" val="1.0"/>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14"/>
  <p:tag name="KSO_WM_TEMPLATE_CATEGORY" val="diagram"/>
  <p:tag name="KSO_WM_TEMPLATE_INDEX" val="16930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15"/>
  <p:tag name="KSO_WM_TEMPLATE_CATEGORY" val="diagram"/>
  <p:tag name="KSO_WM_TEMPLATE_INDEX" val="16930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2"/>
  <p:tag name="KSO_WM_UNIT_ID" val="diagram774_4*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9301_1*i*16"/>
  <p:tag name="KSO_WM_TEMPLATE_CATEGORY" val="diagram"/>
  <p:tag name="KSO_WM_TEMPLATE_INDEX" val="16930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1"/>
  <p:tag name="KSO_WM_UNIT_TYPE" val="h_f"/>
  <p:tag name="KSO_WM_UNIT_INDEX" val="3_1"/>
  <p:tag name="KSO_WM_UNIT_ID" val="diagram169301_1*h_f*3_1"/>
  <p:tag name="KSO_WM_UNIT_CLEAR" val="1"/>
  <p:tag name="KSO_WM_UNIT_LAYERLEVEL" val="1_1"/>
  <p:tag name="KSO_WM_UNIT_VALUE" val="27"/>
  <p:tag name="KSO_WM_UNIT_HIGHLIGHT" val="0"/>
  <p:tag name="KSO_WM_UNIT_COMPATIBLE" val="0"/>
  <p:tag name="KSO_WM_UNIT_PRESET_TEXT_INDEX" val="3"/>
  <p:tag name="KSO_WM_UNIT_PRESET_TEXT_LEN" val="24"/>
  <p:tag name="KSO_WM_BEAUTIFY_FLAG" val="#wm#"/>
  <p:tag name="KSO_WM_TAG_VERSION" val="1.0"/>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NDEX" val="6"/>
  <p:tag name="KSO_WM_TEMPLATE_CATEGORY" val="custom"/>
  <p:tag name="KSO_WM_TEMPLATE_INDEX" val="20181591"/>
  <p:tag name="KSO_WM_DIAGRAM_GROUP_CODE" val="q1_1"/>
  <p:tag name="KSO_WM_UNIT_ID" val="custom20181591_12*i*6"/>
  <p:tag name="KSO_WM_UNIT_LINE_FORE_SCHEMECOLOR_INDEX" val="7"/>
  <p:tag name="KSO_WM_UNIT_LINE_FILL_TYPE" val="2"/>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 name="KSO_WM_TEMPLATE_CATEGORY" val="custom"/>
  <p:tag name="KSO_WM_TEMPLATE_INDEX" val="20181591"/>
  <p:tag name="KSO_WM_DIAGRAM_GROUP_CODE" val="q1_1"/>
  <p:tag name="KSO_WM_UNIT_ID" val="custom20181591_12*b*1"/>
  <p:tag name="KSO_WM_UNIT_TEXT_FILL_FORE_SCHEMECOLOR_INDEX" val="16"/>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1"/>
  <p:tag name="KSO_WM_UNIT_ID" val="diagram774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1_1"/>
  <p:tag name="KSO_WM_UNIT_ID" val="diagram774_3*l_h_a*1_1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5"/>
  <p:tag name="KSO_WM_UNIT_FILL_TYPE" val="1"/>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2"/>
  <p:tag name="KSO_WM_UNIT_ID" val="diagram774_3*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3"/>
  <p:tag name="KSO_WM_UNIT_ID" val="diagram774_3*l_i*1_3"/>
  <p:tag name="KSO_WM_UNIT_CLEAR" val="1"/>
  <p:tag name="KSO_WM_UNIT_LAYERLEVEL" val="1_1"/>
  <p:tag name="KSO_WM_BEAUTIFY_FLAG" val="#wm#"/>
  <p:tag name="KSO_WM_DIAGRAM_GROUP_CODE" val="l1-1"/>
  <p:tag name="KSO_WM_UNIT_FILL_FORE_SCHEMECOLOR_INDEX" val="14"/>
  <p:tag name="KSO_WM_UNI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3*l_h_h_f*1_1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1_1_1"/>
  <p:tag name="KSO_WM_UNIT_ID" val="diagram774_3*l_h_h_a*1_1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3"/>
  <p:tag name="KSO_WM_UNIT_ID" val="diagram774_4*l_i*1_3"/>
  <p:tag name="KSO_WM_UNIT_CLEAR" val="1"/>
  <p:tag name="KSO_WM_UNIT_LAYERLEVEL" val="1_1"/>
  <p:tag name="KSO_WM_BEAUTIFY_FLAG" val="#wm#"/>
  <p:tag name="KSO_WM_DIAGRAM_GROUP_CODE" val="l1-1"/>
  <p:tag name="KSO_WM_UNIT_FILL_FORE_SCHEMECOLOR_INDEX" val="14"/>
  <p:tag name="KSO_WM_UNI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4"/>
  <p:tag name="KSO_WM_UNIT_ID" val="diagram774_3*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2_1"/>
  <p:tag name="KSO_WM_UNIT_ID" val="diagram774_3*l_h_a*1_2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6"/>
  <p:tag name="KSO_WM_UNIT_FILL_TYPE" val="1"/>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5"/>
  <p:tag name="KSO_WM_UNIT_ID" val="diagram774_3*l_i*1_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6"/>
  <p:tag name="KSO_WM_UNIT_ID" val="diagram774_3*l_i*1_6"/>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f"/>
  <p:tag name="KSO_WM_UNIT_INDEX" val="1_2_1_1"/>
  <p:tag name="KSO_WM_UNIT_ID" val="diagram774_3*l_h_h_f*1_2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h_a"/>
  <p:tag name="KSO_WM_UNIT_INDEX" val="1_2_1_1"/>
  <p:tag name="KSO_WM_UNIT_ID" val="diagram774_3*l_h_h_a*1_2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7"/>
  <p:tag name="KSO_WM_UNIT_ID" val="diagram774_3*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h_a"/>
  <p:tag name="KSO_WM_UNIT_INDEX" val="1_3_1"/>
  <p:tag name="KSO_WM_UNIT_ID" val="diagram774_3*l_h_a*1_3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7"/>
  <p:tag name="KSO_WM_UNIT_FILL_TYPE" val="1"/>
  <p:tag name="KSO_WM_UNIT_TEXT_FILL_FORE_SCHEMECOLOR_INDEX" val="2"/>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8"/>
  <p:tag name="KSO_WM_UNIT_ID" val="diagram774_3*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4"/>
  <p:tag name="KSO_WM_TAG_VERSION" val="1.0"/>
  <p:tag name="KSO_WM_UNIT_TYPE" val="l_i"/>
  <p:tag name="KSO_WM_UNIT_INDEX" val="1_9"/>
  <p:tag name="KSO_WM_UNIT_ID" val="diagram774_3*l_i*1_9"/>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1_自定义设计方案">
  <a:themeElements>
    <a:clrScheme name="自定义 652">
      <a:dk1>
        <a:sysClr val="windowText" lastClr="000000"/>
      </a:dk1>
      <a:lt1>
        <a:sysClr val="window" lastClr="FFFFFF"/>
      </a:lt1>
      <a:dk2>
        <a:srgbClr val="44546A"/>
      </a:dk2>
      <a:lt2>
        <a:srgbClr val="E7E6E6"/>
      </a:lt2>
      <a:accent1>
        <a:srgbClr val="106A36"/>
      </a:accent1>
      <a:accent2>
        <a:srgbClr val="106A36"/>
      </a:accent2>
      <a:accent3>
        <a:srgbClr val="106A36"/>
      </a:accent3>
      <a:accent4>
        <a:srgbClr val="106A36"/>
      </a:accent4>
      <a:accent5>
        <a:srgbClr val="106A36"/>
      </a:accent5>
      <a:accent6>
        <a:srgbClr val="106A36"/>
      </a:accent6>
      <a:hlink>
        <a:srgbClr val="106A36"/>
      </a:hlink>
      <a:folHlink>
        <a:srgbClr val="106A3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1502</Words>
  <Application>Microsoft Office PowerPoint</Application>
  <PresentationFormat>自定义</PresentationFormat>
  <Paragraphs>317</Paragraphs>
  <Slides>41</Slides>
  <Notes>41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1" baseType="lpstr">
      <vt:lpstr>方正正准黑简体</vt:lpstr>
      <vt:lpstr>黑体</vt:lpstr>
      <vt:lpstr>宋体</vt:lpstr>
      <vt:lpstr>微软雅黑</vt:lpstr>
      <vt:lpstr>Agency FB</vt:lpstr>
      <vt:lpstr>Arial</vt:lpstr>
      <vt:lpstr>Calibri</vt:lpstr>
      <vt:lpstr>Calibri Light</vt:lpstr>
      <vt:lpstr>1_自定义设计方案</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128</dc:title>
  <dc:creator/>
  <cp:lastModifiedBy/>
  <cp:revision>9</cp:revision>
  <dcterms:created xsi:type="dcterms:W3CDTF">2017-02-21T03:12:00Z</dcterms:created>
  <dcterms:modified xsi:type="dcterms:W3CDTF">2019-08-19T11:49:33Z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